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62" r:id="rId2"/>
    <p:sldId id="256" r:id="rId3"/>
    <p:sldId id="257" r:id="rId4"/>
    <p:sldId id="258" r:id="rId5"/>
    <p:sldId id="259" r:id="rId6"/>
    <p:sldId id="261" r:id="rId7"/>
    <p:sldId id="279" r:id="rId8"/>
    <p:sldId id="280" r:id="rId9"/>
    <p:sldId id="268" r:id="rId10"/>
    <p:sldId id="269" r:id="rId11"/>
    <p:sldId id="281" r:id="rId12"/>
    <p:sldId id="286" r:id="rId13"/>
    <p:sldId id="287" r:id="rId14"/>
    <p:sldId id="288" r:id="rId15"/>
    <p:sldId id="290" r:id="rId16"/>
    <p:sldId id="294" r:id="rId17"/>
    <p:sldId id="296" r:id="rId18"/>
    <p:sldId id="298" r:id="rId19"/>
    <p:sldId id="297" r:id="rId20"/>
    <p:sldId id="299" r:id="rId21"/>
    <p:sldId id="300" r:id="rId22"/>
    <p:sldId id="301" r:id="rId23"/>
    <p:sldId id="291" r:id="rId24"/>
    <p:sldId id="302" r:id="rId25"/>
    <p:sldId id="303" r:id="rId26"/>
    <p:sldId id="271" r:id="rId27"/>
    <p:sldId id="273" r:id="rId28"/>
    <p:sldId id="274" r:id="rId29"/>
    <p:sldId id="275" r:id="rId30"/>
    <p:sldId id="264" r:id="rId31"/>
    <p:sldId id="265" r:id="rId32"/>
    <p:sldId id="263" r:id="rId33"/>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howGuides="1">
      <p:cViewPr>
        <p:scale>
          <a:sx n="100" d="100"/>
          <a:sy n="100" d="100"/>
        </p:scale>
        <p:origin x="1278" y="3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2B15C-0E2D-4917-A98A-21BAAC8472C2}" type="datetimeFigureOut">
              <a:rPr lang="en-US" smtClean="0"/>
              <a:t>3/11/2019</a:t>
            </a:fld>
            <a:endParaRPr lang="en-US"/>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05F26-274E-4233-B96C-B0B7062B4BE2}" type="slidenum">
              <a:rPr lang="en-US" smtClean="0"/>
              <a:t>‹nº›</a:t>
            </a:fld>
            <a:endParaRPr lang="en-US"/>
          </a:p>
        </p:txBody>
      </p:sp>
    </p:spTree>
    <p:extLst>
      <p:ext uri="{BB962C8B-B14F-4D97-AF65-F5344CB8AC3E}">
        <p14:creationId xmlns:p14="http://schemas.microsoft.com/office/powerpoint/2010/main" val="2791562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smtClean="0">
                <a:solidFill>
                  <a:schemeClr val="tx1"/>
                </a:solidFill>
                <a:effectLst/>
                <a:latin typeface="+mn-lt"/>
                <a:ea typeface="+mn-ea"/>
                <a:cs typeface="+mn-cs"/>
              </a:rPr>
              <a:t>Construção do Modelo.</a:t>
            </a:r>
          </a:p>
          <a:p>
            <a:endParaRPr lang="pt-BR" sz="1200" kern="1200" smtClean="0">
              <a:solidFill>
                <a:schemeClr val="tx1"/>
              </a:solidFill>
              <a:effectLst/>
              <a:latin typeface="+mn-lt"/>
              <a:ea typeface="+mn-ea"/>
              <a:cs typeface="+mn-cs"/>
            </a:endParaRPr>
          </a:p>
          <a:p>
            <a:r>
              <a:rPr lang="pt-BR" sz="1200" kern="1200" smtClean="0">
                <a:solidFill>
                  <a:schemeClr val="tx1"/>
                </a:solidFill>
                <a:effectLst/>
                <a:latin typeface="+mn-lt"/>
                <a:ea typeface="+mn-ea"/>
                <a:cs typeface="+mn-cs"/>
              </a:rPr>
              <a:t>Um modelo clássico para a análise de uma estrutura é o de barras e nós. As barras possuem rigidez e estão sujeitas a esforços e os nós conectam as barras e através deles migram as solicitações para outras partes da estrutura. Formulações analíticas permitem que a partir da geometria, das condições de contorno e do carregamento de uma barra os esforços ao longo do seu comprimento sejam determinados.</a:t>
            </a:r>
          </a:p>
          <a:p>
            <a:endParaRPr lang="pt-BR" sz="1200" kern="1200" smtClean="0">
              <a:solidFill>
                <a:schemeClr val="tx1"/>
              </a:solidFill>
              <a:effectLst/>
              <a:latin typeface="+mn-lt"/>
              <a:ea typeface="+mn-ea"/>
              <a:cs typeface="+mn-cs"/>
            </a:endParaRPr>
          </a:p>
          <a:p>
            <a:r>
              <a:rPr lang="pt-BR" sz="1200" kern="1200" smtClean="0">
                <a:solidFill>
                  <a:schemeClr val="tx1"/>
                </a:solidFill>
                <a:effectLst/>
                <a:latin typeface="+mn-lt"/>
                <a:ea typeface="+mn-ea"/>
                <a:cs typeface="+mn-cs"/>
              </a:rPr>
              <a:t>O ANSYS, entretanto, trabalha de maneira um pouco diferente. As suas entidades que poderiam ser ditas equivalentes às barras e aos nós são, respectivamente, os “</a:t>
            </a:r>
            <a:r>
              <a:rPr lang="pt-BR" sz="1200" i="1" kern="1200" smtClean="0">
                <a:solidFill>
                  <a:schemeClr val="tx1"/>
                </a:solidFill>
                <a:effectLst/>
                <a:latin typeface="+mn-lt"/>
                <a:ea typeface="+mn-ea"/>
                <a:cs typeface="+mn-cs"/>
              </a:rPr>
              <a:t>Elements</a:t>
            </a:r>
            <a:r>
              <a:rPr lang="pt-BR" sz="1200" kern="1200" smtClean="0">
                <a:solidFill>
                  <a:schemeClr val="tx1"/>
                </a:solidFill>
                <a:effectLst/>
                <a:latin typeface="+mn-lt"/>
                <a:ea typeface="+mn-ea"/>
                <a:cs typeface="+mn-cs"/>
              </a:rPr>
              <a:t>” e os “</a:t>
            </a:r>
            <a:r>
              <a:rPr lang="pt-BR" sz="1200" i="1" kern="1200" smtClean="0">
                <a:solidFill>
                  <a:schemeClr val="tx1"/>
                </a:solidFill>
                <a:effectLst/>
                <a:latin typeface="+mn-lt"/>
                <a:ea typeface="+mn-ea"/>
                <a:cs typeface="+mn-cs"/>
              </a:rPr>
              <a:t>Nodes</a:t>
            </a:r>
            <a:r>
              <a:rPr lang="pt-BR" sz="1200" kern="1200" smtClean="0">
                <a:solidFill>
                  <a:schemeClr val="tx1"/>
                </a:solidFill>
                <a:effectLst/>
                <a:latin typeface="+mn-lt"/>
                <a:ea typeface="+mn-ea"/>
                <a:cs typeface="+mn-cs"/>
              </a:rPr>
              <a:t>” (elementos e nós, em tradução literal).</a:t>
            </a:r>
          </a:p>
          <a:p>
            <a:endParaRPr lang="pt-BR"/>
          </a:p>
        </p:txBody>
      </p:sp>
      <p:sp>
        <p:nvSpPr>
          <p:cNvPr id="4" name="Espaço Reservado para Número de Slide 3"/>
          <p:cNvSpPr>
            <a:spLocks noGrp="1"/>
          </p:cNvSpPr>
          <p:nvPr>
            <p:ph type="sldNum" sz="quarter" idx="10"/>
          </p:nvPr>
        </p:nvSpPr>
        <p:spPr/>
        <p:txBody>
          <a:bodyPr/>
          <a:lstStyle/>
          <a:p>
            <a:fld id="{7D677EB9-5C93-43B4-9435-922061AB04BC}" type="slidenum">
              <a:rPr lang="pt-BR" smtClean="0"/>
              <a:t>8</a:t>
            </a:fld>
            <a:endParaRPr lang="pt-BR"/>
          </a:p>
        </p:txBody>
      </p:sp>
    </p:spTree>
    <p:extLst>
      <p:ext uri="{BB962C8B-B14F-4D97-AF65-F5344CB8AC3E}">
        <p14:creationId xmlns:p14="http://schemas.microsoft.com/office/powerpoint/2010/main" val="3857622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smtClean="0">
                <a:solidFill>
                  <a:schemeClr val="tx1"/>
                </a:solidFill>
                <a:effectLst/>
                <a:latin typeface="+mn-lt"/>
                <a:ea typeface="+mn-ea"/>
                <a:cs typeface="+mn-cs"/>
              </a:rPr>
              <a:t>Em um modelo convencional os nós surgem toda vez que barras se iniciam, terminam ou se interceptam. Os resultados entre nós (ao longo do comprimento das barras) podem ser obtidos a partir dos valores conhecidos de solicitações e deslocamentos nos nós e de solicitações ao longo da barra com o uso do método das seções.</a:t>
            </a:r>
          </a:p>
          <a:p>
            <a:endParaRPr lang="pt-BR"/>
          </a:p>
        </p:txBody>
      </p:sp>
      <p:sp>
        <p:nvSpPr>
          <p:cNvPr id="4" name="Espaço Reservado para Número de Slide 3"/>
          <p:cNvSpPr>
            <a:spLocks noGrp="1"/>
          </p:cNvSpPr>
          <p:nvPr>
            <p:ph type="sldNum" sz="quarter" idx="10"/>
          </p:nvPr>
        </p:nvSpPr>
        <p:spPr/>
        <p:txBody>
          <a:bodyPr/>
          <a:lstStyle/>
          <a:p>
            <a:fld id="{7D677EB9-5C93-43B4-9435-922061AB04BC}" type="slidenum">
              <a:rPr lang="pt-BR" smtClean="0"/>
              <a:t>18</a:t>
            </a:fld>
            <a:endParaRPr lang="pt-BR"/>
          </a:p>
        </p:txBody>
      </p:sp>
    </p:spTree>
    <p:extLst>
      <p:ext uri="{BB962C8B-B14F-4D97-AF65-F5344CB8AC3E}">
        <p14:creationId xmlns:p14="http://schemas.microsoft.com/office/powerpoint/2010/main" val="1883676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smtClean="0">
                <a:solidFill>
                  <a:schemeClr val="tx1"/>
                </a:solidFill>
                <a:effectLst/>
                <a:latin typeface="+mn-lt"/>
                <a:ea typeface="+mn-ea"/>
                <a:cs typeface="+mn-cs"/>
              </a:rPr>
              <a:t>Em um modelo convencional os nós surgem toda vez que barras se iniciam, terminam ou se interceptam. Os resultados entre nós (ao longo do comprimento das barras) podem ser obtidos a partir dos valores conhecidos de solicitações e deslocamentos nos nós e de solicitações ao longo da barra com o uso do método das seções.</a:t>
            </a:r>
          </a:p>
          <a:p>
            <a:endParaRPr lang="pt-BR"/>
          </a:p>
        </p:txBody>
      </p:sp>
      <p:sp>
        <p:nvSpPr>
          <p:cNvPr id="4" name="Espaço Reservado para Número de Slide 3"/>
          <p:cNvSpPr>
            <a:spLocks noGrp="1"/>
          </p:cNvSpPr>
          <p:nvPr>
            <p:ph type="sldNum" sz="quarter" idx="10"/>
          </p:nvPr>
        </p:nvSpPr>
        <p:spPr/>
        <p:txBody>
          <a:bodyPr/>
          <a:lstStyle/>
          <a:p>
            <a:fld id="{7D677EB9-5C93-43B4-9435-922061AB04BC}" type="slidenum">
              <a:rPr lang="pt-BR" smtClean="0"/>
              <a:t>19</a:t>
            </a:fld>
            <a:endParaRPr lang="pt-BR"/>
          </a:p>
        </p:txBody>
      </p:sp>
    </p:spTree>
    <p:extLst>
      <p:ext uri="{BB962C8B-B14F-4D97-AF65-F5344CB8AC3E}">
        <p14:creationId xmlns:p14="http://schemas.microsoft.com/office/powerpoint/2010/main" val="4007411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smtClean="0">
                <a:solidFill>
                  <a:schemeClr val="tx1"/>
                </a:solidFill>
                <a:effectLst/>
                <a:latin typeface="+mn-lt"/>
                <a:ea typeface="+mn-ea"/>
                <a:cs typeface="+mn-cs"/>
              </a:rPr>
              <a:t>Em um modelo convencional os nós surgem toda vez que barras se iniciam, terminam ou se interceptam. Os resultados entre nós (ao longo do comprimento das barras) podem ser obtidos a partir dos valores conhecidos de solicitações e deslocamentos nos nós e de solicitações ao longo da barra com o uso do método das seções.</a:t>
            </a:r>
          </a:p>
          <a:p>
            <a:endParaRPr lang="pt-BR"/>
          </a:p>
        </p:txBody>
      </p:sp>
      <p:sp>
        <p:nvSpPr>
          <p:cNvPr id="4" name="Espaço Reservado para Número de Slide 3"/>
          <p:cNvSpPr>
            <a:spLocks noGrp="1"/>
          </p:cNvSpPr>
          <p:nvPr>
            <p:ph type="sldNum" sz="quarter" idx="10"/>
          </p:nvPr>
        </p:nvSpPr>
        <p:spPr/>
        <p:txBody>
          <a:bodyPr/>
          <a:lstStyle/>
          <a:p>
            <a:fld id="{7D677EB9-5C93-43B4-9435-922061AB04BC}" type="slidenum">
              <a:rPr lang="pt-BR" smtClean="0"/>
              <a:t>20</a:t>
            </a:fld>
            <a:endParaRPr lang="pt-BR"/>
          </a:p>
        </p:txBody>
      </p:sp>
    </p:spTree>
    <p:extLst>
      <p:ext uri="{BB962C8B-B14F-4D97-AF65-F5344CB8AC3E}">
        <p14:creationId xmlns:p14="http://schemas.microsoft.com/office/powerpoint/2010/main" val="2409933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smtClean="0">
                <a:solidFill>
                  <a:schemeClr val="tx1"/>
                </a:solidFill>
                <a:effectLst/>
                <a:latin typeface="+mn-lt"/>
                <a:ea typeface="+mn-ea"/>
                <a:cs typeface="+mn-cs"/>
              </a:rPr>
              <a:t>Em um modelo convencional os nós surgem toda vez que barras se iniciam, terminam ou se interceptam. Os resultados entre nós (ao longo do comprimento das barras) podem ser obtidos a partir dos valores conhecidos de solicitações e deslocamentos nos nós e de solicitações ao longo da barra com o uso do método das seções.</a:t>
            </a:r>
          </a:p>
          <a:p>
            <a:endParaRPr lang="pt-BR"/>
          </a:p>
        </p:txBody>
      </p:sp>
      <p:sp>
        <p:nvSpPr>
          <p:cNvPr id="4" name="Espaço Reservado para Número de Slide 3"/>
          <p:cNvSpPr>
            <a:spLocks noGrp="1"/>
          </p:cNvSpPr>
          <p:nvPr>
            <p:ph type="sldNum" sz="quarter" idx="10"/>
          </p:nvPr>
        </p:nvSpPr>
        <p:spPr/>
        <p:txBody>
          <a:bodyPr/>
          <a:lstStyle/>
          <a:p>
            <a:fld id="{7D677EB9-5C93-43B4-9435-922061AB04BC}" type="slidenum">
              <a:rPr lang="pt-BR" smtClean="0"/>
              <a:t>21</a:t>
            </a:fld>
            <a:endParaRPr lang="pt-BR"/>
          </a:p>
        </p:txBody>
      </p:sp>
    </p:spTree>
    <p:extLst>
      <p:ext uri="{BB962C8B-B14F-4D97-AF65-F5344CB8AC3E}">
        <p14:creationId xmlns:p14="http://schemas.microsoft.com/office/powerpoint/2010/main" val="4222728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smtClean="0">
                <a:solidFill>
                  <a:schemeClr val="tx1"/>
                </a:solidFill>
                <a:effectLst/>
                <a:latin typeface="+mn-lt"/>
                <a:ea typeface="+mn-ea"/>
                <a:cs typeface="+mn-cs"/>
              </a:rPr>
              <a:t>Em um modelo convencional os nós surgem toda vez que barras se iniciam, terminam ou se interceptam. Os resultados entre nós (ao longo do comprimento das barras) podem ser obtidos a partir dos valores conhecidos de solicitações e deslocamentos nos nós e de solicitações ao longo da barra com o uso do método das seções.</a:t>
            </a:r>
          </a:p>
          <a:p>
            <a:endParaRPr lang="pt-BR"/>
          </a:p>
        </p:txBody>
      </p:sp>
      <p:sp>
        <p:nvSpPr>
          <p:cNvPr id="4" name="Espaço Reservado para Número de Slide 3"/>
          <p:cNvSpPr>
            <a:spLocks noGrp="1"/>
          </p:cNvSpPr>
          <p:nvPr>
            <p:ph type="sldNum" sz="quarter" idx="10"/>
          </p:nvPr>
        </p:nvSpPr>
        <p:spPr/>
        <p:txBody>
          <a:bodyPr/>
          <a:lstStyle/>
          <a:p>
            <a:fld id="{7D677EB9-5C93-43B4-9435-922061AB04BC}" type="slidenum">
              <a:rPr lang="pt-BR" smtClean="0"/>
              <a:t>22</a:t>
            </a:fld>
            <a:endParaRPr lang="pt-BR"/>
          </a:p>
        </p:txBody>
      </p:sp>
    </p:spTree>
    <p:extLst>
      <p:ext uri="{BB962C8B-B14F-4D97-AF65-F5344CB8AC3E}">
        <p14:creationId xmlns:p14="http://schemas.microsoft.com/office/powerpoint/2010/main" val="1183597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smtClean="0">
                <a:solidFill>
                  <a:schemeClr val="tx1"/>
                </a:solidFill>
                <a:effectLst/>
                <a:latin typeface="+mn-lt"/>
                <a:ea typeface="+mn-ea"/>
                <a:cs typeface="+mn-cs"/>
              </a:rPr>
              <a:t>Em um modelo convencional os nós surgem toda vez que barras se iniciam, terminam ou se interceptam. Os resultados entre nós (ao longo do comprimento das barras) podem ser obtidos a partir dos valores conhecidos de solicitações e deslocamentos nos nós e de solicitações ao longo da barra com o uso do método das seções.</a:t>
            </a:r>
          </a:p>
          <a:p>
            <a:endParaRPr lang="pt-BR"/>
          </a:p>
        </p:txBody>
      </p:sp>
      <p:sp>
        <p:nvSpPr>
          <p:cNvPr id="4" name="Espaço Reservado para Número de Slide 3"/>
          <p:cNvSpPr>
            <a:spLocks noGrp="1"/>
          </p:cNvSpPr>
          <p:nvPr>
            <p:ph type="sldNum" sz="quarter" idx="10"/>
          </p:nvPr>
        </p:nvSpPr>
        <p:spPr/>
        <p:txBody>
          <a:bodyPr/>
          <a:lstStyle/>
          <a:p>
            <a:fld id="{7D677EB9-5C93-43B4-9435-922061AB04BC}" type="slidenum">
              <a:rPr lang="pt-BR" smtClean="0"/>
              <a:t>23</a:t>
            </a:fld>
            <a:endParaRPr lang="pt-BR"/>
          </a:p>
        </p:txBody>
      </p:sp>
    </p:spTree>
    <p:extLst>
      <p:ext uri="{BB962C8B-B14F-4D97-AF65-F5344CB8AC3E}">
        <p14:creationId xmlns:p14="http://schemas.microsoft.com/office/powerpoint/2010/main" val="757775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smtClean="0">
                <a:solidFill>
                  <a:schemeClr val="tx1"/>
                </a:solidFill>
                <a:effectLst/>
                <a:latin typeface="+mn-lt"/>
                <a:ea typeface="+mn-ea"/>
                <a:cs typeface="+mn-cs"/>
              </a:rPr>
              <a:t>Em um modelo convencional os nós surgem toda vez que barras se iniciam, terminam ou se interceptam. Os resultados entre nós (ao longo do comprimento das barras) podem ser obtidos a partir dos valores conhecidos de solicitações e deslocamentos nos nós e de solicitações ao longo da barra com o uso do método das seções.</a:t>
            </a:r>
          </a:p>
          <a:p>
            <a:endParaRPr lang="pt-BR"/>
          </a:p>
        </p:txBody>
      </p:sp>
      <p:sp>
        <p:nvSpPr>
          <p:cNvPr id="4" name="Espaço Reservado para Número de Slide 3"/>
          <p:cNvSpPr>
            <a:spLocks noGrp="1"/>
          </p:cNvSpPr>
          <p:nvPr>
            <p:ph type="sldNum" sz="quarter" idx="10"/>
          </p:nvPr>
        </p:nvSpPr>
        <p:spPr/>
        <p:txBody>
          <a:bodyPr/>
          <a:lstStyle/>
          <a:p>
            <a:fld id="{7D677EB9-5C93-43B4-9435-922061AB04BC}" type="slidenum">
              <a:rPr lang="pt-BR" smtClean="0"/>
              <a:t>24</a:t>
            </a:fld>
            <a:endParaRPr lang="pt-BR"/>
          </a:p>
        </p:txBody>
      </p:sp>
    </p:spTree>
    <p:extLst>
      <p:ext uri="{BB962C8B-B14F-4D97-AF65-F5344CB8AC3E}">
        <p14:creationId xmlns:p14="http://schemas.microsoft.com/office/powerpoint/2010/main" val="2504603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smtClean="0">
                <a:solidFill>
                  <a:schemeClr val="tx1"/>
                </a:solidFill>
                <a:effectLst/>
                <a:latin typeface="+mn-lt"/>
                <a:ea typeface="+mn-ea"/>
                <a:cs typeface="+mn-cs"/>
              </a:rPr>
              <a:t>Em um modelo convencional os nós surgem toda vez que barras se iniciam, terminam ou se interceptam. Os resultados entre nós (ao longo do comprimento das barras) podem ser obtidos a partir dos valores conhecidos de solicitações e deslocamentos nos nós e de solicitações ao longo da barra com o uso do método das seções.</a:t>
            </a:r>
          </a:p>
          <a:p>
            <a:endParaRPr lang="pt-BR"/>
          </a:p>
        </p:txBody>
      </p:sp>
      <p:sp>
        <p:nvSpPr>
          <p:cNvPr id="4" name="Espaço Reservado para Número de Slide 3"/>
          <p:cNvSpPr>
            <a:spLocks noGrp="1"/>
          </p:cNvSpPr>
          <p:nvPr>
            <p:ph type="sldNum" sz="quarter" idx="10"/>
          </p:nvPr>
        </p:nvSpPr>
        <p:spPr/>
        <p:txBody>
          <a:bodyPr/>
          <a:lstStyle/>
          <a:p>
            <a:fld id="{7D677EB9-5C93-43B4-9435-922061AB04BC}" type="slidenum">
              <a:rPr lang="pt-BR" smtClean="0"/>
              <a:t>25</a:t>
            </a:fld>
            <a:endParaRPr lang="pt-BR"/>
          </a:p>
        </p:txBody>
      </p:sp>
    </p:spTree>
    <p:extLst>
      <p:ext uri="{BB962C8B-B14F-4D97-AF65-F5344CB8AC3E}">
        <p14:creationId xmlns:p14="http://schemas.microsoft.com/office/powerpoint/2010/main" val="1663163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smtClean="0">
                <a:solidFill>
                  <a:schemeClr val="tx1"/>
                </a:solidFill>
                <a:effectLst/>
                <a:latin typeface="+mn-lt"/>
                <a:ea typeface="+mn-ea"/>
                <a:cs typeface="+mn-cs"/>
              </a:rPr>
              <a:t>Dimensionalidade de um Elemento.</a:t>
            </a:r>
          </a:p>
          <a:p>
            <a:endParaRPr lang="pt-BR" sz="1200" kern="1200" smtClean="0">
              <a:solidFill>
                <a:schemeClr val="tx1"/>
              </a:solidFill>
              <a:effectLst/>
              <a:latin typeface="+mn-lt"/>
              <a:ea typeface="+mn-ea"/>
              <a:cs typeface="+mn-cs"/>
            </a:endParaRPr>
          </a:p>
          <a:p>
            <a:r>
              <a:rPr lang="pt-BR" sz="1200" kern="1200" smtClean="0">
                <a:solidFill>
                  <a:schemeClr val="tx1"/>
                </a:solidFill>
                <a:effectLst/>
                <a:latin typeface="+mn-lt"/>
                <a:ea typeface="+mn-ea"/>
                <a:cs typeface="+mn-cs"/>
              </a:rPr>
              <a:t>Previamente nos referimos a estruturas formadas por barras. Barras são elementos que possuem uma dimensão (comprimento) muito maior do que as outras duas, comportando-se predominantemente como um elemento unidimensional. Há, entretanto, outros tipo de elementos estruturais. Lajes, cascas e muros de flexão, por exemplo, possuem duas dimensões (comprimento e largura) muito maiores do que uma terceira (espessura) e devem ser simulados como elementos de chapa. Blocos de coroamento e sapatas, por outro lado, têm as três dimensões da mesma ordem de grandeza e devem ser simulados, para melhor aproximação, como elementos volumétricos.</a:t>
            </a:r>
          </a:p>
          <a:p>
            <a:endParaRPr lang="pt-BR"/>
          </a:p>
        </p:txBody>
      </p:sp>
      <p:sp>
        <p:nvSpPr>
          <p:cNvPr id="4" name="Espaço Reservado para Número de Slide 3"/>
          <p:cNvSpPr>
            <a:spLocks noGrp="1"/>
          </p:cNvSpPr>
          <p:nvPr>
            <p:ph type="sldNum" sz="quarter" idx="10"/>
          </p:nvPr>
        </p:nvSpPr>
        <p:spPr/>
        <p:txBody>
          <a:bodyPr/>
          <a:lstStyle/>
          <a:p>
            <a:fld id="{7D677EB9-5C93-43B4-9435-922061AB04BC}" type="slidenum">
              <a:rPr lang="pt-BR" smtClean="0"/>
              <a:t>26</a:t>
            </a:fld>
            <a:endParaRPr lang="pt-BR"/>
          </a:p>
        </p:txBody>
      </p:sp>
    </p:spTree>
    <p:extLst>
      <p:ext uri="{BB962C8B-B14F-4D97-AF65-F5344CB8AC3E}">
        <p14:creationId xmlns:p14="http://schemas.microsoft.com/office/powerpoint/2010/main" val="2931130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smtClean="0">
                <a:solidFill>
                  <a:schemeClr val="tx1"/>
                </a:solidFill>
                <a:effectLst/>
                <a:latin typeface="+mn-lt"/>
                <a:ea typeface="+mn-ea"/>
                <a:cs typeface="+mn-cs"/>
              </a:rPr>
              <a:t>O ANSYS possui uma biblioteca com cerca de duzentos tipos diferentes de elementos. Os principais que utilizaremos nesse curso serão o </a:t>
            </a:r>
            <a:r>
              <a:rPr lang="pt-BR" sz="1200" i="1" kern="1200" smtClean="0">
                <a:solidFill>
                  <a:schemeClr val="tx1"/>
                </a:solidFill>
                <a:effectLst/>
                <a:latin typeface="+mn-lt"/>
                <a:ea typeface="+mn-ea"/>
                <a:cs typeface="+mn-cs"/>
              </a:rPr>
              <a:t>LINK180</a:t>
            </a:r>
            <a:r>
              <a:rPr lang="pt-BR" sz="1200" kern="1200" smtClean="0">
                <a:solidFill>
                  <a:schemeClr val="tx1"/>
                </a:solidFill>
                <a:effectLst/>
                <a:latin typeface="+mn-lt"/>
                <a:ea typeface="+mn-ea"/>
                <a:cs typeface="+mn-cs"/>
              </a:rPr>
              <a:t>, o </a:t>
            </a:r>
            <a:r>
              <a:rPr lang="pt-BR" sz="1200" i="1" kern="1200" smtClean="0">
                <a:solidFill>
                  <a:schemeClr val="tx1"/>
                </a:solidFill>
                <a:effectLst/>
                <a:latin typeface="+mn-lt"/>
                <a:ea typeface="+mn-ea"/>
                <a:cs typeface="+mn-cs"/>
              </a:rPr>
              <a:t>BEAM188</a:t>
            </a:r>
            <a:r>
              <a:rPr lang="pt-BR" sz="1200" kern="1200" smtClean="0">
                <a:solidFill>
                  <a:schemeClr val="tx1"/>
                </a:solidFill>
                <a:effectLst/>
                <a:latin typeface="+mn-lt"/>
                <a:ea typeface="+mn-ea"/>
                <a:cs typeface="+mn-cs"/>
              </a:rPr>
              <a:t>, e o </a:t>
            </a:r>
            <a:r>
              <a:rPr lang="pt-BR" sz="1200" i="1" kern="1200" smtClean="0">
                <a:solidFill>
                  <a:schemeClr val="tx1"/>
                </a:solidFill>
                <a:effectLst/>
                <a:latin typeface="+mn-lt"/>
                <a:ea typeface="+mn-ea"/>
                <a:cs typeface="+mn-cs"/>
              </a:rPr>
              <a:t>SHELL181</a:t>
            </a:r>
            <a:r>
              <a:rPr lang="pt-BR" sz="1200" kern="1200" smtClean="0">
                <a:solidFill>
                  <a:schemeClr val="tx1"/>
                </a:solidFill>
                <a:effectLst/>
                <a:latin typeface="+mn-lt"/>
                <a:ea typeface="+mn-ea"/>
                <a:cs typeface="+mn-cs"/>
              </a:rPr>
              <a:t>. Elementos diferem entre si não somente por causa de sua dimensionalidade. Um elemento possui uma série de propriedades hipóteses de cálculo associadas a si que determinam seu comportamento.</a:t>
            </a:r>
          </a:p>
          <a:p>
            <a:endParaRPr lang="pt-BR" sz="1200" kern="1200" smtClean="0">
              <a:solidFill>
                <a:schemeClr val="tx1"/>
              </a:solidFill>
              <a:effectLst/>
              <a:latin typeface="+mn-lt"/>
              <a:ea typeface="+mn-ea"/>
              <a:cs typeface="+mn-cs"/>
            </a:endParaRPr>
          </a:p>
          <a:p>
            <a:r>
              <a:rPr lang="pt-BR" sz="1200" kern="1200" smtClean="0">
                <a:solidFill>
                  <a:schemeClr val="tx1"/>
                </a:solidFill>
                <a:effectLst/>
                <a:latin typeface="+mn-lt"/>
                <a:ea typeface="+mn-ea"/>
                <a:cs typeface="+mn-cs"/>
              </a:rPr>
              <a:t>Para conhecer mais sobre um elemento basta buscá-lo na documentação fornecida junto com o programa (“</a:t>
            </a:r>
            <a:r>
              <a:rPr lang="pt-BR" sz="1200" i="1" kern="1200" smtClean="0">
                <a:solidFill>
                  <a:schemeClr val="tx1"/>
                </a:solidFill>
                <a:effectLst/>
                <a:latin typeface="+mn-lt"/>
                <a:ea typeface="+mn-ea"/>
                <a:cs typeface="+mn-cs"/>
              </a:rPr>
              <a:t>Help do ANSYS</a:t>
            </a:r>
            <a:r>
              <a:rPr lang="pt-BR" sz="1200" kern="1200" smtClean="0">
                <a:solidFill>
                  <a:schemeClr val="tx1"/>
                </a:solidFill>
                <a:effectLst/>
                <a:latin typeface="+mn-lt"/>
                <a:ea typeface="+mn-ea"/>
                <a:cs typeface="+mn-cs"/>
              </a:rPr>
              <a:t>”, como será conhecido doravante).</a:t>
            </a:r>
          </a:p>
          <a:p>
            <a:endParaRPr lang="pt-BR"/>
          </a:p>
        </p:txBody>
      </p:sp>
      <p:sp>
        <p:nvSpPr>
          <p:cNvPr id="4" name="Espaço Reservado para Número de Slide 3"/>
          <p:cNvSpPr>
            <a:spLocks noGrp="1"/>
          </p:cNvSpPr>
          <p:nvPr>
            <p:ph type="sldNum" sz="quarter" idx="10"/>
          </p:nvPr>
        </p:nvSpPr>
        <p:spPr/>
        <p:txBody>
          <a:bodyPr/>
          <a:lstStyle/>
          <a:p>
            <a:fld id="{7D677EB9-5C93-43B4-9435-922061AB04BC}" type="slidenum">
              <a:rPr lang="pt-BR" smtClean="0"/>
              <a:t>27</a:t>
            </a:fld>
            <a:endParaRPr lang="pt-BR"/>
          </a:p>
        </p:txBody>
      </p:sp>
    </p:spTree>
    <p:extLst>
      <p:ext uri="{BB962C8B-B14F-4D97-AF65-F5344CB8AC3E}">
        <p14:creationId xmlns:p14="http://schemas.microsoft.com/office/powerpoint/2010/main" val="1922536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smtClean="0">
                <a:solidFill>
                  <a:schemeClr val="tx1"/>
                </a:solidFill>
                <a:effectLst/>
                <a:latin typeface="+mn-lt"/>
                <a:ea typeface="+mn-ea"/>
                <a:cs typeface="+mn-cs"/>
              </a:rPr>
              <a:t>Em um modelo convencional os nós surgem toda vez que barras se iniciam, terminam ou se interceptam. Os resultados entre nós (ao longo do comprimento das barras) podem ser obtidos a partir dos valores conhecidos de solicitações e deslocamentos nos nós e de solicitações ao longo da barra com o uso do método das seções.</a:t>
            </a:r>
          </a:p>
          <a:p>
            <a:endParaRPr lang="pt-BR"/>
          </a:p>
        </p:txBody>
      </p:sp>
      <p:sp>
        <p:nvSpPr>
          <p:cNvPr id="4" name="Espaço Reservado para Número de Slide 3"/>
          <p:cNvSpPr>
            <a:spLocks noGrp="1"/>
          </p:cNvSpPr>
          <p:nvPr>
            <p:ph type="sldNum" sz="quarter" idx="10"/>
          </p:nvPr>
        </p:nvSpPr>
        <p:spPr/>
        <p:txBody>
          <a:bodyPr/>
          <a:lstStyle/>
          <a:p>
            <a:fld id="{7D677EB9-5C93-43B4-9435-922061AB04BC}" type="slidenum">
              <a:rPr lang="pt-BR" smtClean="0"/>
              <a:t>10</a:t>
            </a:fld>
            <a:endParaRPr lang="pt-BR"/>
          </a:p>
        </p:txBody>
      </p:sp>
    </p:spTree>
    <p:extLst>
      <p:ext uri="{BB962C8B-B14F-4D97-AF65-F5344CB8AC3E}">
        <p14:creationId xmlns:p14="http://schemas.microsoft.com/office/powerpoint/2010/main" val="657712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smtClean="0">
                <a:solidFill>
                  <a:schemeClr val="tx1"/>
                </a:solidFill>
                <a:effectLst/>
                <a:latin typeface="+mn-lt"/>
                <a:ea typeface="+mn-ea"/>
                <a:cs typeface="+mn-cs"/>
              </a:rPr>
              <a:t>Em um mesmo modelo é possível misturar elementos de diferentes dimensões. Não há restrição quanto a isso no programa mas é necessário preocupar-se com a interface entre tais elementos.</a:t>
            </a:r>
          </a:p>
          <a:p>
            <a:endParaRPr lang="pt-BR"/>
          </a:p>
        </p:txBody>
      </p:sp>
      <p:sp>
        <p:nvSpPr>
          <p:cNvPr id="4" name="Espaço Reservado para Número de Slide 3"/>
          <p:cNvSpPr>
            <a:spLocks noGrp="1"/>
          </p:cNvSpPr>
          <p:nvPr>
            <p:ph type="sldNum" sz="quarter" idx="10"/>
          </p:nvPr>
        </p:nvSpPr>
        <p:spPr/>
        <p:txBody>
          <a:bodyPr/>
          <a:lstStyle/>
          <a:p>
            <a:fld id="{7D677EB9-5C93-43B4-9435-922061AB04BC}" type="slidenum">
              <a:rPr lang="pt-BR" smtClean="0"/>
              <a:t>28</a:t>
            </a:fld>
            <a:endParaRPr lang="pt-BR"/>
          </a:p>
        </p:txBody>
      </p:sp>
    </p:spTree>
    <p:extLst>
      <p:ext uri="{BB962C8B-B14F-4D97-AF65-F5344CB8AC3E}">
        <p14:creationId xmlns:p14="http://schemas.microsoft.com/office/powerpoint/2010/main" val="1175184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smtClean="0">
                <a:solidFill>
                  <a:schemeClr val="tx1"/>
                </a:solidFill>
                <a:effectLst/>
                <a:latin typeface="+mn-lt"/>
                <a:ea typeface="+mn-ea"/>
                <a:cs typeface="+mn-cs"/>
              </a:rPr>
              <a:t>Unidades.</a:t>
            </a:r>
            <a:endParaRPr lang="pt-BR" sz="1200" kern="1200" smtClean="0">
              <a:solidFill>
                <a:schemeClr val="tx1"/>
              </a:solidFill>
              <a:effectLst/>
              <a:latin typeface="+mn-lt"/>
              <a:ea typeface="+mn-ea"/>
              <a:cs typeface="+mn-cs"/>
            </a:endParaRPr>
          </a:p>
          <a:p>
            <a:r>
              <a:rPr lang="pt-BR" sz="1200" kern="1200" smtClean="0">
                <a:solidFill>
                  <a:schemeClr val="tx1"/>
                </a:solidFill>
                <a:effectLst/>
                <a:latin typeface="+mn-lt"/>
                <a:ea typeface="+mn-ea"/>
                <a:cs typeface="+mn-cs"/>
              </a:rPr>
              <a:t>O ANSYS difere da maioria dos programas de cálculo quanto ao tratamento que dá a unidades. Tipicamente os programas de análise e dimensionamento pedem os dados de entrada e retornam os dados de saída nas unidades mais comumente utilizadas (carregamentos superficiais em lajes em kN/m², dimensões de seções transversais de vigas em centímetros, dimensões em planta em metros, espessura de chapas de um perfil I em milímetros, tensões em MPa, deslocamentos em centímetros etc.) de forma se adaptar aos costumes do usuário.</a:t>
            </a:r>
          </a:p>
          <a:p>
            <a:endParaRPr lang="pt-BR" sz="1200" kern="1200" smtClean="0">
              <a:solidFill>
                <a:schemeClr val="tx1"/>
              </a:solidFill>
              <a:effectLst/>
              <a:latin typeface="+mn-lt"/>
              <a:ea typeface="+mn-ea"/>
              <a:cs typeface="+mn-cs"/>
            </a:endParaRPr>
          </a:p>
          <a:p>
            <a:r>
              <a:rPr lang="pt-BR" sz="1200" kern="1200" smtClean="0">
                <a:solidFill>
                  <a:schemeClr val="tx1"/>
                </a:solidFill>
                <a:effectLst/>
                <a:latin typeface="+mn-lt"/>
                <a:ea typeface="+mn-ea"/>
                <a:cs typeface="+mn-cs"/>
              </a:rPr>
              <a:t>No ANSYS, entretanto, há uma vasta gama de problemas de natureza e escala totalmente diferentes que podem ser resolvidos. Unidades que poderiam ser convenientes para uma análise estrutural de um prédio de concreto armado certamente podem não ser apropriadas para analisar os esforços a que está sujeito um implante bucal ou um trem-bala. As conversões internas também tornariam-se muito confusas quando lidando com modelos que misturam, por exemplo, análises estruturais estáticas e análises térmicas.</a:t>
            </a:r>
          </a:p>
          <a:p>
            <a:endParaRPr lang="pt-BR" sz="1200" kern="1200" smtClean="0">
              <a:solidFill>
                <a:schemeClr val="tx1"/>
              </a:solidFill>
              <a:effectLst/>
              <a:latin typeface="+mn-lt"/>
              <a:ea typeface="+mn-ea"/>
              <a:cs typeface="+mn-cs"/>
            </a:endParaRPr>
          </a:p>
          <a:p>
            <a:r>
              <a:rPr lang="pt-BR" sz="1200" kern="1200" smtClean="0">
                <a:solidFill>
                  <a:schemeClr val="tx1"/>
                </a:solidFill>
                <a:effectLst/>
                <a:latin typeface="+mn-lt"/>
                <a:ea typeface="+mn-ea"/>
                <a:cs typeface="+mn-cs"/>
              </a:rPr>
              <a:t>O ANSYS não requer, portanto, que sejam declaradas as unidades utilizadas para desenhar a geometria, definir a seção transversal das barras, atribuir as propriedades do material ou caracterizar qualquer outro dado de entrada. A resolução do problema é feita com os números fornecidos e os resultados são consequência da operação direta desses números.</a:t>
            </a:r>
          </a:p>
          <a:p>
            <a:endParaRPr lang="pt-BR" sz="1200" kern="1200" smtClean="0">
              <a:solidFill>
                <a:schemeClr val="tx1"/>
              </a:solidFill>
              <a:effectLst/>
              <a:latin typeface="+mn-lt"/>
              <a:ea typeface="+mn-ea"/>
              <a:cs typeface="+mn-cs"/>
            </a:endParaRPr>
          </a:p>
          <a:p>
            <a:r>
              <a:rPr lang="pt-BR" sz="1200" kern="1200" smtClean="0">
                <a:solidFill>
                  <a:schemeClr val="tx1"/>
                </a:solidFill>
                <a:effectLst/>
                <a:latin typeface="+mn-lt"/>
                <a:ea typeface="+mn-ea"/>
                <a:cs typeface="+mn-cs"/>
              </a:rPr>
              <a:t>Se o usuário cria um modelo com uma viga de 4 unidades de comprimento, 0,2 por 0,5 unidades (base x altura) de seção transversal, um carregamento distribuído de 12 e um módulo de elasticidade do material de 200.000.000, o programa calcularia uma flecha no centro do vão igual a 0,000096. Cabe ao usuário concluir que caso ele tenha fornecido os comprimentos em metro, o carregamento distribuído em kN/m e a elasticidade em kN/m² o resultado estará em metros. As unidades de todos os dados de entrada devem ser consistentes entre si.</a:t>
            </a:r>
          </a:p>
          <a:p>
            <a:endParaRPr lang="pt-BR" sz="1200" kern="1200" smtClean="0">
              <a:solidFill>
                <a:schemeClr val="tx1"/>
              </a:solidFill>
              <a:effectLst/>
              <a:latin typeface="+mn-lt"/>
              <a:ea typeface="+mn-ea"/>
              <a:cs typeface="+mn-cs"/>
            </a:endParaRPr>
          </a:p>
          <a:p>
            <a:r>
              <a:rPr lang="pt-BR" sz="1200" kern="1200" smtClean="0">
                <a:solidFill>
                  <a:schemeClr val="tx1"/>
                </a:solidFill>
                <a:effectLst/>
                <a:latin typeface="+mn-lt"/>
                <a:ea typeface="+mn-ea"/>
                <a:cs typeface="+mn-cs"/>
              </a:rPr>
              <a:t>Caso o usuário resolva declarar o carregamento em kN/m, o comprimento da viga em metros, as dimensões da seção transversal em centímetros e o módulo de elasticidade em MPa não seria claro, a princípio, qual seria a unidade na qual o programa retornaria o resultado. Uma análise dimensional revela que a unidade de resposta do ANSYS quanto à flecha seria 100km ou 10</a:t>
            </a:r>
            <a:r>
              <a:rPr lang="pt-BR" sz="1200" kern="1200" baseline="30000" smtClean="0">
                <a:solidFill>
                  <a:schemeClr val="tx1"/>
                </a:solidFill>
                <a:effectLst/>
                <a:latin typeface="+mn-lt"/>
                <a:ea typeface="+mn-ea"/>
                <a:cs typeface="+mn-cs"/>
              </a:rPr>
              <a:t>5</a:t>
            </a:r>
            <a:r>
              <a:rPr lang="pt-BR" sz="1200" kern="1200" smtClean="0">
                <a:solidFill>
                  <a:schemeClr val="tx1"/>
                </a:solidFill>
                <a:effectLst/>
                <a:latin typeface="+mn-lt"/>
                <a:ea typeface="+mn-ea"/>
                <a:cs typeface="+mn-cs"/>
              </a:rPr>
              <a:t> metros. Isso equivale a dizer que a flecha no meio do vão retornada pelo programa seria, agora, igual a 0,00000000096. Esse resultado não está, de maneira alguma, errado. Ele simplesmente apresenta-se em unidades não convencionais que exigem do usuário trabalho adicional para conversão para unidades familiares que possam ser interpretadas (0,00000000096 x 100km = 0,096 mm).</a:t>
            </a:r>
          </a:p>
          <a:p>
            <a:endParaRPr lang="pt-BR" sz="1200" kern="1200" smtClean="0">
              <a:solidFill>
                <a:schemeClr val="tx1"/>
              </a:solidFill>
              <a:effectLst/>
              <a:latin typeface="+mn-lt"/>
              <a:ea typeface="+mn-ea"/>
              <a:cs typeface="+mn-cs"/>
            </a:endParaRPr>
          </a:p>
          <a:p>
            <a:r>
              <a:rPr lang="pt-BR" sz="1200" kern="1200" smtClean="0">
                <a:solidFill>
                  <a:schemeClr val="tx1"/>
                </a:solidFill>
                <a:effectLst/>
                <a:latin typeface="+mn-lt"/>
                <a:ea typeface="+mn-ea"/>
                <a:cs typeface="+mn-cs"/>
              </a:rPr>
              <a:t>O exemplo acima é ainda bastante simples. Modelos mais complexos podem fazer com que os resultados de uma análise estejam em unidades virtualmente indecifráveis. É boa prática, portanto, utilizar unidades consistentes para todos os dados de entrada. Antes de iniciar qualquer procedimento para criar o modelo o usuário deverá escolher (e preferencialmente listar por escrito para referência futura) as unidades base que pretende utilizar (por exemplo metro, kilograma e segundo) e a partir daí calcular as unidades derivadas (Newton, Pascal etc.) e converter seus dados de entrada para tais unidades.</a:t>
            </a:r>
          </a:p>
          <a:p>
            <a:endParaRPr lang="pt-BR"/>
          </a:p>
        </p:txBody>
      </p:sp>
      <p:sp>
        <p:nvSpPr>
          <p:cNvPr id="4" name="Espaço Reservado para Número de Slide 3"/>
          <p:cNvSpPr>
            <a:spLocks noGrp="1"/>
          </p:cNvSpPr>
          <p:nvPr>
            <p:ph type="sldNum" sz="quarter" idx="10"/>
          </p:nvPr>
        </p:nvSpPr>
        <p:spPr/>
        <p:txBody>
          <a:bodyPr/>
          <a:lstStyle/>
          <a:p>
            <a:fld id="{7D677EB9-5C93-43B4-9435-922061AB04BC}" type="slidenum">
              <a:rPr lang="pt-BR" smtClean="0"/>
              <a:t>29</a:t>
            </a:fld>
            <a:endParaRPr lang="pt-BR"/>
          </a:p>
        </p:txBody>
      </p:sp>
    </p:spTree>
    <p:extLst>
      <p:ext uri="{BB962C8B-B14F-4D97-AF65-F5344CB8AC3E}">
        <p14:creationId xmlns:p14="http://schemas.microsoft.com/office/powerpoint/2010/main" val="271351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smtClean="0">
                <a:solidFill>
                  <a:schemeClr val="tx1"/>
                </a:solidFill>
                <a:effectLst/>
                <a:latin typeface="+mn-lt"/>
                <a:ea typeface="+mn-ea"/>
                <a:cs typeface="+mn-cs"/>
              </a:rPr>
              <a:t>Layout do GUI.</a:t>
            </a:r>
          </a:p>
          <a:p>
            <a:endParaRPr lang="pt-BR" sz="1200" kern="1200" smtClean="0">
              <a:solidFill>
                <a:schemeClr val="tx1"/>
              </a:solidFill>
              <a:effectLst/>
              <a:latin typeface="+mn-lt"/>
              <a:ea typeface="+mn-ea"/>
              <a:cs typeface="+mn-cs"/>
            </a:endParaRPr>
          </a:p>
          <a:p>
            <a:r>
              <a:rPr lang="pt-BR" sz="1200" kern="1200" smtClean="0">
                <a:solidFill>
                  <a:schemeClr val="tx1"/>
                </a:solidFill>
                <a:effectLst/>
                <a:latin typeface="+mn-lt"/>
                <a:ea typeface="+mn-ea"/>
                <a:cs typeface="+mn-cs"/>
              </a:rPr>
              <a:t>“</a:t>
            </a:r>
            <a:r>
              <a:rPr lang="pt-BR" sz="1200" i="1" kern="1200" smtClean="0">
                <a:solidFill>
                  <a:schemeClr val="tx1"/>
                </a:solidFill>
                <a:effectLst/>
                <a:latin typeface="+mn-lt"/>
                <a:ea typeface="+mn-ea"/>
                <a:cs typeface="+mn-cs"/>
              </a:rPr>
              <a:t>GUI</a:t>
            </a:r>
            <a:r>
              <a:rPr lang="pt-BR" sz="1200" kern="1200" smtClean="0">
                <a:solidFill>
                  <a:schemeClr val="tx1"/>
                </a:solidFill>
                <a:effectLst/>
                <a:latin typeface="+mn-lt"/>
                <a:ea typeface="+mn-ea"/>
                <a:cs typeface="+mn-cs"/>
              </a:rPr>
              <a:t>” significa “</a:t>
            </a:r>
            <a:r>
              <a:rPr lang="pt-BR" sz="1200" i="1" kern="1200" smtClean="0">
                <a:solidFill>
                  <a:schemeClr val="tx1"/>
                </a:solidFill>
                <a:effectLst/>
                <a:latin typeface="+mn-lt"/>
                <a:ea typeface="+mn-ea"/>
                <a:cs typeface="+mn-cs"/>
              </a:rPr>
              <a:t>Graphical User Interface</a:t>
            </a:r>
            <a:r>
              <a:rPr lang="pt-BR" sz="1200" kern="1200" smtClean="0">
                <a:solidFill>
                  <a:schemeClr val="tx1"/>
                </a:solidFill>
                <a:effectLst/>
                <a:latin typeface="+mn-lt"/>
                <a:ea typeface="+mn-ea"/>
                <a:cs typeface="+mn-cs"/>
              </a:rPr>
              <a:t>” (interface gráfica para usuário, em tradução livre) e trata-se da janela com menus, botões e ilustrações do programa. As suas partes constituintes encontram-se identificadas na imagem.</a:t>
            </a:r>
          </a:p>
          <a:p>
            <a:endParaRPr lang="pt-BR"/>
          </a:p>
        </p:txBody>
      </p:sp>
      <p:sp>
        <p:nvSpPr>
          <p:cNvPr id="4" name="Espaço Reservado para Número de Slide 3"/>
          <p:cNvSpPr>
            <a:spLocks noGrp="1"/>
          </p:cNvSpPr>
          <p:nvPr>
            <p:ph type="sldNum" sz="quarter" idx="10"/>
          </p:nvPr>
        </p:nvSpPr>
        <p:spPr/>
        <p:txBody>
          <a:bodyPr/>
          <a:lstStyle/>
          <a:p>
            <a:fld id="{32375B4F-7F42-488E-A367-F8BE808A9F02}" type="slidenum">
              <a:rPr lang="pt-BR" smtClean="0"/>
              <a:t>30</a:t>
            </a:fld>
            <a:endParaRPr lang="pt-BR"/>
          </a:p>
        </p:txBody>
      </p:sp>
    </p:spTree>
    <p:extLst>
      <p:ext uri="{BB962C8B-B14F-4D97-AF65-F5344CB8AC3E}">
        <p14:creationId xmlns:p14="http://schemas.microsoft.com/office/powerpoint/2010/main" val="1609856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kern="1200" smtClean="0">
                <a:solidFill>
                  <a:schemeClr val="tx1"/>
                </a:solidFill>
                <a:effectLst/>
                <a:latin typeface="+mn-lt"/>
                <a:ea typeface="+mn-ea"/>
                <a:cs typeface="+mn-cs"/>
              </a:rPr>
              <a:t>Inicialização do Programa.</a:t>
            </a:r>
          </a:p>
          <a:p>
            <a:endParaRPr lang="pt-BR" sz="1200" kern="1200" smtClean="0">
              <a:solidFill>
                <a:schemeClr val="tx1"/>
              </a:solidFill>
              <a:effectLst/>
              <a:latin typeface="+mn-lt"/>
              <a:ea typeface="+mn-ea"/>
              <a:cs typeface="+mn-cs"/>
            </a:endParaRPr>
          </a:p>
          <a:p>
            <a:r>
              <a:rPr lang="pt-BR" sz="1200" kern="1200" smtClean="0">
                <a:solidFill>
                  <a:schemeClr val="tx1"/>
                </a:solidFill>
                <a:effectLst/>
                <a:latin typeface="+mn-lt"/>
                <a:ea typeface="+mn-ea"/>
                <a:cs typeface="+mn-cs"/>
              </a:rPr>
              <a:t>Há três maneiras de abrir o ANSYS. Duas são através de ícones gerados pela instalação do programa e a terceira é abrindo um arquivo com extensão associada ao ANSYS.</a:t>
            </a:r>
          </a:p>
          <a:p>
            <a:r>
              <a:rPr lang="pt-BR" sz="1200" kern="1200" smtClean="0">
                <a:solidFill>
                  <a:schemeClr val="tx1"/>
                </a:solidFill>
                <a:effectLst/>
                <a:latin typeface="+mn-lt"/>
                <a:ea typeface="+mn-ea"/>
                <a:cs typeface="+mn-cs"/>
              </a:rPr>
              <a:t>Os ícones criados pela instalação localizam-se no menu iniciar. Tipicamente o processo de instalação do ANSYS não cria ícones na área de trabalho. </a:t>
            </a:r>
          </a:p>
          <a:p>
            <a:endParaRPr lang="pt-BR" sz="1200" kern="1200" smtClean="0">
              <a:solidFill>
                <a:schemeClr val="tx1"/>
              </a:solidFill>
              <a:effectLst/>
              <a:latin typeface="+mn-lt"/>
              <a:ea typeface="+mn-ea"/>
              <a:cs typeface="+mn-cs"/>
            </a:endParaRPr>
          </a:p>
          <a:p>
            <a:r>
              <a:rPr lang="pt-BR" sz="1200" kern="1200" smtClean="0">
                <a:solidFill>
                  <a:schemeClr val="tx1"/>
                </a:solidFill>
                <a:effectLst/>
                <a:latin typeface="+mn-lt"/>
                <a:ea typeface="+mn-ea"/>
                <a:cs typeface="+mn-cs"/>
              </a:rPr>
              <a:t>O atalho “</a:t>
            </a:r>
            <a:r>
              <a:rPr lang="pt-BR" sz="1200" i="1" kern="1200" smtClean="0">
                <a:solidFill>
                  <a:schemeClr val="tx1"/>
                </a:solidFill>
                <a:effectLst/>
                <a:latin typeface="+mn-lt"/>
                <a:ea typeface="+mn-ea"/>
                <a:cs typeface="+mn-cs"/>
              </a:rPr>
              <a:t>Mechanical APDL Product Launcher 14.0</a:t>
            </a:r>
            <a:r>
              <a:rPr lang="pt-BR" sz="1200" kern="1200" smtClean="0">
                <a:solidFill>
                  <a:schemeClr val="tx1"/>
                </a:solidFill>
                <a:effectLst/>
                <a:latin typeface="+mn-lt"/>
                <a:ea typeface="+mn-ea"/>
                <a:cs typeface="+mn-cs"/>
              </a:rPr>
              <a:t>” abre uma janela auxiliar (janela de lançamento, numa tradução livre), sendo portanto um método indireto de execução do ANSYS. Nessa janela deve-se determinar o diretório no qual serão salvos os arquivos criados pelo programa (“</a:t>
            </a:r>
            <a:r>
              <a:rPr lang="pt-BR" sz="1200" i="1" kern="1200" smtClean="0">
                <a:solidFill>
                  <a:schemeClr val="tx1"/>
                </a:solidFill>
                <a:effectLst/>
                <a:latin typeface="+mn-lt"/>
                <a:ea typeface="+mn-ea"/>
                <a:cs typeface="+mn-cs"/>
              </a:rPr>
              <a:t>Working Directory</a:t>
            </a:r>
            <a:r>
              <a:rPr lang="pt-BR" sz="1200" kern="1200" smtClean="0">
                <a:solidFill>
                  <a:schemeClr val="tx1"/>
                </a:solidFill>
                <a:effectLst/>
                <a:latin typeface="+mn-lt"/>
                <a:ea typeface="+mn-ea"/>
                <a:cs typeface="+mn-cs"/>
              </a:rPr>
              <a:t>”) e o nome do arquivo em si (“</a:t>
            </a:r>
            <a:r>
              <a:rPr lang="pt-BR" sz="1200" i="1" kern="1200" smtClean="0">
                <a:solidFill>
                  <a:schemeClr val="tx1"/>
                </a:solidFill>
                <a:effectLst/>
                <a:latin typeface="+mn-lt"/>
                <a:ea typeface="+mn-ea"/>
                <a:cs typeface="+mn-cs"/>
              </a:rPr>
              <a:t>Job Name</a:t>
            </a:r>
            <a:r>
              <a:rPr lang="pt-BR" sz="1200" kern="1200" smtClean="0">
                <a:solidFill>
                  <a:schemeClr val="tx1"/>
                </a:solidFill>
                <a:effectLst/>
                <a:latin typeface="+mn-lt"/>
                <a:ea typeface="+mn-ea"/>
                <a:cs typeface="+mn-cs"/>
              </a:rPr>
              <a:t>”). Um único modelo (com sua geometria, seu carregamento, sua solução etc.) gera uma série de arquivos que tem como nome o “</a:t>
            </a:r>
            <a:r>
              <a:rPr lang="pt-BR" sz="1200" i="1" kern="1200" smtClean="0">
                <a:solidFill>
                  <a:schemeClr val="tx1"/>
                </a:solidFill>
                <a:effectLst/>
                <a:latin typeface="+mn-lt"/>
                <a:ea typeface="+mn-ea"/>
                <a:cs typeface="+mn-cs"/>
              </a:rPr>
              <a:t>Job Name</a:t>
            </a:r>
            <a:r>
              <a:rPr lang="pt-BR" sz="1200" kern="1200" smtClean="0">
                <a:solidFill>
                  <a:schemeClr val="tx1"/>
                </a:solidFill>
                <a:effectLst/>
                <a:latin typeface="+mn-lt"/>
                <a:ea typeface="+mn-ea"/>
                <a:cs typeface="+mn-cs"/>
              </a:rPr>
              <a:t>” declarado e diferem entre si por sua extensão. Pode ser que o ANSYS crie, para um só modelo, uma dezena de arquivos. Recomenda-se, portanto, que cada novo modelo seja salvo em seu diretório independente de forma a facilitar a tarefa de organizar múltiplos arquivos de forma inteligível no seu computador.</a:t>
            </a:r>
          </a:p>
          <a:p>
            <a:endParaRPr lang="pt-BR" sz="1200" kern="1200" smtClean="0">
              <a:solidFill>
                <a:schemeClr val="tx1"/>
              </a:solidFill>
              <a:effectLst/>
              <a:latin typeface="+mn-lt"/>
              <a:ea typeface="+mn-ea"/>
              <a:cs typeface="+mn-cs"/>
            </a:endParaRPr>
          </a:p>
          <a:p>
            <a:r>
              <a:rPr lang="pt-BR" sz="1200" kern="1200" smtClean="0">
                <a:solidFill>
                  <a:schemeClr val="tx1"/>
                </a:solidFill>
                <a:effectLst/>
                <a:latin typeface="+mn-lt"/>
                <a:ea typeface="+mn-ea"/>
                <a:cs typeface="+mn-cs"/>
              </a:rPr>
              <a:t>Na janela de lançamento do programa ainda é necessário definir o tipo de licença do programa que se deseja usar (lista de seleção sob o título “</a:t>
            </a:r>
            <a:r>
              <a:rPr lang="pt-BR" sz="1200" i="1" kern="1200" smtClean="0">
                <a:solidFill>
                  <a:schemeClr val="tx1"/>
                </a:solidFill>
                <a:effectLst/>
                <a:latin typeface="+mn-lt"/>
                <a:ea typeface="+mn-ea"/>
                <a:cs typeface="+mn-cs"/>
              </a:rPr>
              <a:t>License</a:t>
            </a:r>
            <a:r>
              <a:rPr lang="pt-BR" sz="1200" kern="1200" smtClean="0">
                <a:solidFill>
                  <a:schemeClr val="tx1"/>
                </a:solidFill>
                <a:effectLst/>
                <a:latin typeface="+mn-lt"/>
                <a:ea typeface="+mn-ea"/>
                <a:cs typeface="+mn-cs"/>
              </a:rPr>
              <a:t>”). Neste curso utilizaremos o modo “</a:t>
            </a:r>
            <a:r>
              <a:rPr lang="pt-BR" sz="1200" i="1" kern="1200" smtClean="0">
                <a:solidFill>
                  <a:schemeClr val="tx1"/>
                </a:solidFill>
                <a:effectLst/>
                <a:latin typeface="+mn-lt"/>
                <a:ea typeface="+mn-ea"/>
                <a:cs typeface="+mn-cs"/>
              </a:rPr>
              <a:t>ANSYS Multiphysics</a:t>
            </a:r>
            <a:r>
              <a:rPr lang="pt-BR" sz="1200" kern="1200" smtClean="0">
                <a:solidFill>
                  <a:schemeClr val="tx1"/>
                </a:solidFill>
                <a:effectLst/>
                <a:latin typeface="+mn-lt"/>
                <a:ea typeface="+mn-ea"/>
                <a:cs typeface="+mn-cs"/>
              </a:rPr>
              <a:t>”. Uma vez que os campos tenham sido preenchidos basta clicar em “</a:t>
            </a:r>
            <a:r>
              <a:rPr lang="pt-BR" sz="1200" i="1" kern="1200" smtClean="0">
                <a:solidFill>
                  <a:schemeClr val="tx1"/>
                </a:solidFill>
                <a:effectLst/>
                <a:latin typeface="+mn-lt"/>
                <a:ea typeface="+mn-ea"/>
                <a:cs typeface="+mn-cs"/>
              </a:rPr>
              <a:t>Run</a:t>
            </a:r>
            <a:r>
              <a:rPr lang="pt-BR" sz="1200" kern="1200" smtClean="0">
                <a:solidFill>
                  <a:schemeClr val="tx1"/>
                </a:solidFill>
                <a:effectLst/>
                <a:latin typeface="+mn-lt"/>
                <a:ea typeface="+mn-ea"/>
                <a:cs typeface="+mn-cs"/>
              </a:rPr>
              <a:t>” para abrir o ANSYS.</a:t>
            </a:r>
          </a:p>
          <a:p>
            <a:endParaRPr lang="pt-BR" sz="1200" kern="1200" smtClean="0">
              <a:solidFill>
                <a:schemeClr val="tx1"/>
              </a:solidFill>
              <a:effectLst/>
              <a:latin typeface="+mn-lt"/>
              <a:ea typeface="+mn-ea"/>
              <a:cs typeface="+mn-cs"/>
            </a:endParaRPr>
          </a:p>
          <a:p>
            <a:r>
              <a:rPr lang="pt-BR" sz="1200" kern="1200" smtClean="0">
                <a:solidFill>
                  <a:schemeClr val="tx1"/>
                </a:solidFill>
                <a:effectLst/>
                <a:latin typeface="+mn-lt"/>
                <a:ea typeface="+mn-ea"/>
                <a:cs typeface="+mn-cs"/>
              </a:rPr>
              <a:t>O atalho “</a:t>
            </a:r>
            <a:r>
              <a:rPr lang="pt-BR" sz="1200" i="1" kern="1200" smtClean="0">
                <a:solidFill>
                  <a:schemeClr val="tx1"/>
                </a:solidFill>
                <a:effectLst/>
                <a:latin typeface="+mn-lt"/>
                <a:ea typeface="+mn-ea"/>
                <a:cs typeface="+mn-cs"/>
              </a:rPr>
              <a:t>Mechanical APDL (ANSYS) 14.0</a:t>
            </a:r>
            <a:r>
              <a:rPr lang="pt-BR" sz="1200" kern="1200" smtClean="0">
                <a:solidFill>
                  <a:schemeClr val="tx1"/>
                </a:solidFill>
                <a:effectLst/>
                <a:latin typeface="+mn-lt"/>
                <a:ea typeface="+mn-ea"/>
                <a:cs typeface="+mn-cs"/>
              </a:rPr>
              <a:t>” lança diretamente o programa, sendo o resultado final o mesmo obtido após pressionar-se “</a:t>
            </a:r>
            <a:r>
              <a:rPr lang="pt-BR" sz="1200" i="1" kern="1200" smtClean="0">
                <a:solidFill>
                  <a:schemeClr val="tx1"/>
                </a:solidFill>
                <a:effectLst/>
                <a:latin typeface="+mn-lt"/>
                <a:ea typeface="+mn-ea"/>
                <a:cs typeface="+mn-cs"/>
              </a:rPr>
              <a:t>Run</a:t>
            </a:r>
            <a:r>
              <a:rPr lang="pt-BR" sz="1200" kern="1200" smtClean="0">
                <a:solidFill>
                  <a:schemeClr val="tx1"/>
                </a:solidFill>
                <a:effectLst/>
                <a:latin typeface="+mn-lt"/>
                <a:ea typeface="+mn-ea"/>
                <a:cs typeface="+mn-cs"/>
              </a:rPr>
              <a:t>” ao final do método previamente descrito. Esse trata-se, portanto, de um método direto de execução do programa. A desvantagem está no fato de não ser possível definir de antemão em qual pasta e com qual nome serão criados os arquivos do modelo do ANSYS. Os dados de “</a:t>
            </a:r>
            <a:r>
              <a:rPr lang="pt-BR" sz="1200" i="1" kern="1200" smtClean="0">
                <a:solidFill>
                  <a:schemeClr val="tx1"/>
                </a:solidFill>
                <a:effectLst/>
                <a:latin typeface="+mn-lt"/>
                <a:ea typeface="+mn-ea"/>
                <a:cs typeface="+mn-cs"/>
              </a:rPr>
              <a:t>Working Directory</a:t>
            </a:r>
            <a:r>
              <a:rPr lang="pt-BR" sz="1200" kern="1200" smtClean="0">
                <a:solidFill>
                  <a:schemeClr val="tx1"/>
                </a:solidFill>
                <a:effectLst/>
                <a:latin typeface="+mn-lt"/>
                <a:ea typeface="+mn-ea"/>
                <a:cs typeface="+mn-cs"/>
              </a:rPr>
              <a:t>” e “</a:t>
            </a:r>
            <a:r>
              <a:rPr lang="pt-BR" sz="1200" i="1" kern="1200" smtClean="0">
                <a:solidFill>
                  <a:schemeClr val="tx1"/>
                </a:solidFill>
                <a:effectLst/>
                <a:latin typeface="+mn-lt"/>
                <a:ea typeface="+mn-ea"/>
                <a:cs typeface="+mn-cs"/>
              </a:rPr>
              <a:t>Jobname</a:t>
            </a:r>
            <a:r>
              <a:rPr lang="pt-BR" sz="1200" kern="1200" smtClean="0">
                <a:solidFill>
                  <a:schemeClr val="tx1"/>
                </a:solidFill>
                <a:effectLst/>
                <a:latin typeface="+mn-lt"/>
                <a:ea typeface="+mn-ea"/>
                <a:cs typeface="+mn-cs"/>
              </a:rPr>
              <a:t>” serão os mesmos declarados da última vez que o “</a:t>
            </a:r>
            <a:r>
              <a:rPr lang="pt-BR" sz="1200" i="1" kern="1200" smtClean="0">
                <a:solidFill>
                  <a:schemeClr val="tx1"/>
                </a:solidFill>
                <a:effectLst/>
                <a:latin typeface="+mn-lt"/>
                <a:ea typeface="+mn-ea"/>
                <a:cs typeface="+mn-cs"/>
              </a:rPr>
              <a:t>Mechanical APDL Product Launcher 14.0</a:t>
            </a:r>
            <a:r>
              <a:rPr lang="pt-BR" sz="1200" kern="1200" smtClean="0">
                <a:solidFill>
                  <a:schemeClr val="tx1"/>
                </a:solidFill>
                <a:effectLst/>
                <a:latin typeface="+mn-lt"/>
                <a:ea typeface="+mn-ea"/>
                <a:cs typeface="+mn-cs"/>
              </a:rPr>
              <a:t>” foi executado. Apesar dessa definição </a:t>
            </a:r>
            <a:r>
              <a:rPr lang="pt-BR" sz="1200" i="1" kern="1200" smtClean="0">
                <a:solidFill>
                  <a:schemeClr val="tx1"/>
                </a:solidFill>
                <a:effectLst/>
                <a:latin typeface="+mn-lt"/>
                <a:ea typeface="+mn-ea"/>
                <a:cs typeface="+mn-cs"/>
              </a:rPr>
              <a:t>a priori</a:t>
            </a:r>
            <a:r>
              <a:rPr lang="pt-BR" sz="1200" kern="1200" smtClean="0">
                <a:solidFill>
                  <a:schemeClr val="tx1"/>
                </a:solidFill>
                <a:effectLst/>
                <a:latin typeface="+mn-lt"/>
                <a:ea typeface="+mn-ea"/>
                <a:cs typeface="+mn-cs"/>
              </a:rPr>
              <a:t> é possível alterar posteriormente o nome e o diretório dos arquivos do modelo utilizando a opção “</a:t>
            </a:r>
            <a:r>
              <a:rPr lang="pt-BR" sz="1200" i="1" kern="1200" smtClean="0">
                <a:solidFill>
                  <a:schemeClr val="tx1"/>
                </a:solidFill>
                <a:effectLst/>
                <a:latin typeface="+mn-lt"/>
                <a:ea typeface="+mn-ea"/>
                <a:cs typeface="+mn-cs"/>
              </a:rPr>
              <a:t>Save as...</a:t>
            </a:r>
            <a:r>
              <a:rPr lang="pt-BR" sz="1200" kern="1200" smtClean="0">
                <a:solidFill>
                  <a:schemeClr val="tx1"/>
                </a:solidFill>
                <a:effectLst/>
                <a:latin typeface="+mn-lt"/>
                <a:ea typeface="+mn-ea"/>
                <a:cs typeface="+mn-cs"/>
              </a:rPr>
              <a:t>”, de funcionamento amplamente conhecido.</a:t>
            </a:r>
          </a:p>
          <a:p>
            <a:endParaRPr lang="pt-BR" sz="1200" kern="1200" smtClean="0">
              <a:solidFill>
                <a:schemeClr val="tx1"/>
              </a:solidFill>
              <a:effectLst/>
              <a:latin typeface="+mn-lt"/>
              <a:ea typeface="+mn-ea"/>
              <a:cs typeface="+mn-cs"/>
            </a:endParaRPr>
          </a:p>
          <a:p>
            <a:r>
              <a:rPr lang="pt-BR" sz="1200" kern="1200" smtClean="0">
                <a:solidFill>
                  <a:schemeClr val="tx1"/>
                </a:solidFill>
                <a:effectLst/>
                <a:latin typeface="+mn-lt"/>
                <a:ea typeface="+mn-ea"/>
                <a:cs typeface="+mn-cs"/>
              </a:rPr>
              <a:t>O terceiro método requer um arquivo de modelo do ANSYS já existente. A extensão de tal arquivo é “</a:t>
            </a:r>
            <a:r>
              <a:rPr lang="pt-BR" sz="1200" i="1" kern="1200" smtClean="0">
                <a:solidFill>
                  <a:schemeClr val="tx1"/>
                </a:solidFill>
                <a:effectLst/>
                <a:latin typeface="+mn-lt"/>
                <a:ea typeface="+mn-ea"/>
                <a:cs typeface="+mn-cs"/>
              </a:rPr>
              <a:t>.db</a:t>
            </a:r>
            <a:r>
              <a:rPr lang="pt-BR" sz="1200" kern="1200" smtClean="0">
                <a:solidFill>
                  <a:schemeClr val="tx1"/>
                </a:solidFill>
                <a:effectLst/>
                <a:latin typeface="+mn-lt"/>
                <a:ea typeface="+mn-ea"/>
                <a:cs typeface="+mn-cs"/>
              </a:rPr>
              <a:t>”. Se as opções padrão de instalação foram selecionadas bastará clicar duas vezes em um arquivo com extensão .db para que o ANSYS abra o modelo diretamente. Novamente é possível renomear e deslocar os arquivos (aproveitando-se a informação já existente no modelo) com o uso da opção “</a:t>
            </a:r>
            <a:r>
              <a:rPr lang="pt-BR" sz="1200" i="1" kern="1200" smtClean="0">
                <a:solidFill>
                  <a:schemeClr val="tx1"/>
                </a:solidFill>
                <a:effectLst/>
                <a:latin typeface="+mn-lt"/>
                <a:ea typeface="+mn-ea"/>
                <a:cs typeface="+mn-cs"/>
              </a:rPr>
              <a:t>Save as...</a:t>
            </a:r>
            <a:r>
              <a:rPr lang="pt-BR" sz="1200" kern="1200" smtClean="0">
                <a:solidFill>
                  <a:schemeClr val="tx1"/>
                </a:solidFill>
                <a:effectLst/>
                <a:latin typeface="+mn-lt"/>
                <a:ea typeface="+mn-ea"/>
                <a:cs typeface="+mn-cs"/>
              </a:rPr>
              <a:t>”.</a:t>
            </a:r>
          </a:p>
          <a:p>
            <a:endParaRPr lang="pt-BR"/>
          </a:p>
        </p:txBody>
      </p:sp>
      <p:sp>
        <p:nvSpPr>
          <p:cNvPr id="4" name="Espaço Reservado para Número de Slide 3"/>
          <p:cNvSpPr>
            <a:spLocks noGrp="1"/>
          </p:cNvSpPr>
          <p:nvPr>
            <p:ph type="sldNum" sz="quarter" idx="10"/>
          </p:nvPr>
        </p:nvSpPr>
        <p:spPr/>
        <p:txBody>
          <a:bodyPr/>
          <a:lstStyle/>
          <a:p>
            <a:fld id="{32375B4F-7F42-488E-A367-F8BE808A9F02}" type="slidenum">
              <a:rPr lang="pt-BR" smtClean="0"/>
              <a:t>32</a:t>
            </a:fld>
            <a:endParaRPr lang="pt-BR"/>
          </a:p>
        </p:txBody>
      </p:sp>
    </p:spTree>
    <p:extLst>
      <p:ext uri="{BB962C8B-B14F-4D97-AF65-F5344CB8AC3E}">
        <p14:creationId xmlns:p14="http://schemas.microsoft.com/office/powerpoint/2010/main" val="3836971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smtClean="0">
                <a:solidFill>
                  <a:schemeClr val="tx1"/>
                </a:solidFill>
                <a:effectLst/>
                <a:latin typeface="+mn-lt"/>
                <a:ea typeface="+mn-ea"/>
                <a:cs typeface="+mn-cs"/>
              </a:rPr>
              <a:t>Em um modelo convencional os nós surgem toda vez que barras se iniciam, terminam ou se interceptam. Os resultados entre nós (ao longo do comprimento das barras) podem ser obtidos a partir dos valores conhecidos de solicitações e deslocamentos nos nós e de solicitações ao longo da barra com o uso do método das seções.</a:t>
            </a:r>
          </a:p>
          <a:p>
            <a:endParaRPr lang="pt-BR"/>
          </a:p>
        </p:txBody>
      </p:sp>
      <p:sp>
        <p:nvSpPr>
          <p:cNvPr id="4" name="Espaço Reservado para Número de Slide 3"/>
          <p:cNvSpPr>
            <a:spLocks noGrp="1"/>
          </p:cNvSpPr>
          <p:nvPr>
            <p:ph type="sldNum" sz="quarter" idx="10"/>
          </p:nvPr>
        </p:nvSpPr>
        <p:spPr/>
        <p:txBody>
          <a:bodyPr/>
          <a:lstStyle/>
          <a:p>
            <a:fld id="{7D677EB9-5C93-43B4-9435-922061AB04BC}" type="slidenum">
              <a:rPr lang="pt-BR" smtClean="0"/>
              <a:t>11</a:t>
            </a:fld>
            <a:endParaRPr lang="pt-BR"/>
          </a:p>
        </p:txBody>
      </p:sp>
    </p:spTree>
    <p:extLst>
      <p:ext uri="{BB962C8B-B14F-4D97-AF65-F5344CB8AC3E}">
        <p14:creationId xmlns:p14="http://schemas.microsoft.com/office/powerpoint/2010/main" val="550407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smtClean="0">
                <a:solidFill>
                  <a:schemeClr val="tx1"/>
                </a:solidFill>
                <a:effectLst/>
                <a:latin typeface="+mn-lt"/>
                <a:ea typeface="+mn-ea"/>
                <a:cs typeface="+mn-cs"/>
              </a:rPr>
              <a:t>Em um modelo convencional os nós surgem toda vez que barras se iniciam, terminam ou se interceptam. Os resultados entre nós (ao longo do comprimento das barras) podem ser obtidos a partir dos valores conhecidos de solicitações e deslocamentos nos nós e de solicitações ao longo da barra com o uso do método das seções.</a:t>
            </a:r>
          </a:p>
          <a:p>
            <a:endParaRPr lang="pt-BR"/>
          </a:p>
        </p:txBody>
      </p:sp>
      <p:sp>
        <p:nvSpPr>
          <p:cNvPr id="4" name="Espaço Reservado para Número de Slide 3"/>
          <p:cNvSpPr>
            <a:spLocks noGrp="1"/>
          </p:cNvSpPr>
          <p:nvPr>
            <p:ph type="sldNum" sz="quarter" idx="10"/>
          </p:nvPr>
        </p:nvSpPr>
        <p:spPr/>
        <p:txBody>
          <a:bodyPr/>
          <a:lstStyle/>
          <a:p>
            <a:fld id="{7D677EB9-5C93-43B4-9435-922061AB04BC}" type="slidenum">
              <a:rPr lang="pt-BR" smtClean="0"/>
              <a:t>12</a:t>
            </a:fld>
            <a:endParaRPr lang="pt-BR"/>
          </a:p>
        </p:txBody>
      </p:sp>
    </p:spTree>
    <p:extLst>
      <p:ext uri="{BB962C8B-B14F-4D97-AF65-F5344CB8AC3E}">
        <p14:creationId xmlns:p14="http://schemas.microsoft.com/office/powerpoint/2010/main" val="3403552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smtClean="0">
                <a:solidFill>
                  <a:schemeClr val="tx1"/>
                </a:solidFill>
                <a:effectLst/>
                <a:latin typeface="+mn-lt"/>
                <a:ea typeface="+mn-ea"/>
                <a:cs typeface="+mn-cs"/>
              </a:rPr>
              <a:t>Em um modelo convencional os nós surgem toda vez que barras se iniciam, terminam ou se interceptam. Os resultados entre nós (ao longo do comprimento das barras) podem ser obtidos a partir dos valores conhecidos de solicitações e deslocamentos nos nós e de solicitações ao longo da barra com o uso do método das seções.</a:t>
            </a:r>
          </a:p>
          <a:p>
            <a:endParaRPr lang="pt-BR"/>
          </a:p>
        </p:txBody>
      </p:sp>
      <p:sp>
        <p:nvSpPr>
          <p:cNvPr id="4" name="Espaço Reservado para Número de Slide 3"/>
          <p:cNvSpPr>
            <a:spLocks noGrp="1"/>
          </p:cNvSpPr>
          <p:nvPr>
            <p:ph type="sldNum" sz="quarter" idx="10"/>
          </p:nvPr>
        </p:nvSpPr>
        <p:spPr/>
        <p:txBody>
          <a:bodyPr/>
          <a:lstStyle/>
          <a:p>
            <a:fld id="{7D677EB9-5C93-43B4-9435-922061AB04BC}" type="slidenum">
              <a:rPr lang="pt-BR" smtClean="0"/>
              <a:t>13</a:t>
            </a:fld>
            <a:endParaRPr lang="pt-BR"/>
          </a:p>
        </p:txBody>
      </p:sp>
    </p:spTree>
    <p:extLst>
      <p:ext uri="{BB962C8B-B14F-4D97-AF65-F5344CB8AC3E}">
        <p14:creationId xmlns:p14="http://schemas.microsoft.com/office/powerpoint/2010/main" val="102812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smtClean="0">
                <a:solidFill>
                  <a:schemeClr val="tx1"/>
                </a:solidFill>
                <a:effectLst/>
                <a:latin typeface="+mn-lt"/>
                <a:ea typeface="+mn-ea"/>
                <a:cs typeface="+mn-cs"/>
              </a:rPr>
              <a:t>Em um modelo convencional os nós surgem toda vez que barras se iniciam, terminam ou se interceptam. Os resultados entre nós (ao longo do comprimento das barras) podem ser obtidos a partir dos valores conhecidos de solicitações e deslocamentos nos nós e de solicitações ao longo da barra com o uso do método das seções.</a:t>
            </a:r>
          </a:p>
          <a:p>
            <a:endParaRPr lang="pt-BR"/>
          </a:p>
        </p:txBody>
      </p:sp>
      <p:sp>
        <p:nvSpPr>
          <p:cNvPr id="4" name="Espaço Reservado para Número de Slide 3"/>
          <p:cNvSpPr>
            <a:spLocks noGrp="1"/>
          </p:cNvSpPr>
          <p:nvPr>
            <p:ph type="sldNum" sz="quarter" idx="10"/>
          </p:nvPr>
        </p:nvSpPr>
        <p:spPr/>
        <p:txBody>
          <a:bodyPr/>
          <a:lstStyle/>
          <a:p>
            <a:fld id="{7D677EB9-5C93-43B4-9435-922061AB04BC}" type="slidenum">
              <a:rPr lang="pt-BR" smtClean="0"/>
              <a:t>14</a:t>
            </a:fld>
            <a:endParaRPr lang="pt-BR"/>
          </a:p>
        </p:txBody>
      </p:sp>
    </p:spTree>
    <p:extLst>
      <p:ext uri="{BB962C8B-B14F-4D97-AF65-F5344CB8AC3E}">
        <p14:creationId xmlns:p14="http://schemas.microsoft.com/office/powerpoint/2010/main" val="1373507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smtClean="0">
                <a:solidFill>
                  <a:schemeClr val="tx1"/>
                </a:solidFill>
                <a:effectLst/>
                <a:latin typeface="+mn-lt"/>
                <a:ea typeface="+mn-ea"/>
                <a:cs typeface="+mn-cs"/>
              </a:rPr>
              <a:t>Em um modelo convencional os nós surgem toda vez que barras se iniciam, terminam ou se interceptam. Os resultados entre nós (ao longo do comprimento das barras) podem ser obtidos a partir dos valores conhecidos de solicitações e deslocamentos nos nós e de solicitações ao longo da barra com o uso do método das seções.</a:t>
            </a:r>
          </a:p>
          <a:p>
            <a:endParaRPr lang="pt-BR"/>
          </a:p>
        </p:txBody>
      </p:sp>
      <p:sp>
        <p:nvSpPr>
          <p:cNvPr id="4" name="Espaço Reservado para Número de Slide 3"/>
          <p:cNvSpPr>
            <a:spLocks noGrp="1"/>
          </p:cNvSpPr>
          <p:nvPr>
            <p:ph type="sldNum" sz="quarter" idx="10"/>
          </p:nvPr>
        </p:nvSpPr>
        <p:spPr/>
        <p:txBody>
          <a:bodyPr/>
          <a:lstStyle/>
          <a:p>
            <a:fld id="{7D677EB9-5C93-43B4-9435-922061AB04BC}" type="slidenum">
              <a:rPr lang="pt-BR" smtClean="0"/>
              <a:t>15</a:t>
            </a:fld>
            <a:endParaRPr lang="pt-BR"/>
          </a:p>
        </p:txBody>
      </p:sp>
    </p:spTree>
    <p:extLst>
      <p:ext uri="{BB962C8B-B14F-4D97-AF65-F5344CB8AC3E}">
        <p14:creationId xmlns:p14="http://schemas.microsoft.com/office/powerpoint/2010/main" val="4265213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smtClean="0">
                <a:solidFill>
                  <a:schemeClr val="tx1"/>
                </a:solidFill>
                <a:effectLst/>
                <a:latin typeface="+mn-lt"/>
                <a:ea typeface="+mn-ea"/>
                <a:cs typeface="+mn-cs"/>
              </a:rPr>
              <a:t>Em um modelo convencional os nós surgem toda vez que barras se iniciam, terminam ou se interceptam. Os resultados entre nós (ao longo do comprimento das barras) podem ser obtidos a partir dos valores conhecidos de solicitações e deslocamentos nos nós e de solicitações ao longo da barra com o uso do método das seções.</a:t>
            </a:r>
          </a:p>
          <a:p>
            <a:endParaRPr lang="pt-BR"/>
          </a:p>
        </p:txBody>
      </p:sp>
      <p:sp>
        <p:nvSpPr>
          <p:cNvPr id="4" name="Espaço Reservado para Número de Slide 3"/>
          <p:cNvSpPr>
            <a:spLocks noGrp="1"/>
          </p:cNvSpPr>
          <p:nvPr>
            <p:ph type="sldNum" sz="quarter" idx="10"/>
          </p:nvPr>
        </p:nvSpPr>
        <p:spPr/>
        <p:txBody>
          <a:bodyPr/>
          <a:lstStyle/>
          <a:p>
            <a:fld id="{7D677EB9-5C93-43B4-9435-922061AB04BC}" type="slidenum">
              <a:rPr lang="pt-BR" smtClean="0"/>
              <a:t>16</a:t>
            </a:fld>
            <a:endParaRPr lang="pt-BR"/>
          </a:p>
        </p:txBody>
      </p:sp>
    </p:spTree>
    <p:extLst>
      <p:ext uri="{BB962C8B-B14F-4D97-AF65-F5344CB8AC3E}">
        <p14:creationId xmlns:p14="http://schemas.microsoft.com/office/powerpoint/2010/main" val="1709257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kern="1200" smtClean="0">
                <a:solidFill>
                  <a:schemeClr val="tx1"/>
                </a:solidFill>
                <a:effectLst/>
                <a:latin typeface="+mn-lt"/>
                <a:ea typeface="+mn-ea"/>
                <a:cs typeface="+mn-cs"/>
              </a:rPr>
              <a:t>Em um modelo convencional os nós surgem toda vez que barras se iniciam, terminam ou se interceptam. Os resultados entre nós (ao longo do comprimento das barras) podem ser obtidos a partir dos valores conhecidos de solicitações e deslocamentos nos nós e de solicitações ao longo da barra com o uso do método das seções.</a:t>
            </a:r>
          </a:p>
          <a:p>
            <a:endParaRPr lang="pt-BR"/>
          </a:p>
        </p:txBody>
      </p:sp>
      <p:sp>
        <p:nvSpPr>
          <p:cNvPr id="4" name="Espaço Reservado para Número de Slide 3"/>
          <p:cNvSpPr>
            <a:spLocks noGrp="1"/>
          </p:cNvSpPr>
          <p:nvPr>
            <p:ph type="sldNum" sz="quarter" idx="10"/>
          </p:nvPr>
        </p:nvSpPr>
        <p:spPr/>
        <p:txBody>
          <a:bodyPr/>
          <a:lstStyle/>
          <a:p>
            <a:fld id="{7D677EB9-5C93-43B4-9435-922061AB04BC}" type="slidenum">
              <a:rPr lang="pt-BR" smtClean="0"/>
              <a:t>17</a:t>
            </a:fld>
            <a:endParaRPr lang="pt-BR"/>
          </a:p>
        </p:txBody>
      </p:sp>
    </p:spTree>
    <p:extLst>
      <p:ext uri="{BB962C8B-B14F-4D97-AF65-F5344CB8AC3E}">
        <p14:creationId xmlns:p14="http://schemas.microsoft.com/office/powerpoint/2010/main" val="2918281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5EE2D18C-6B3B-4F1D-B47F-D47875E01EA1}" type="datetimeFigureOut">
              <a:rPr lang="pt-BR" smtClean="0"/>
              <a:t>11/03/2019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0F121C-4994-4259-BCE3-2AB501C2222F}" type="slidenum">
              <a:rPr lang="pt-BR" smtClean="0"/>
              <a:t>‹nº›</a:t>
            </a:fld>
            <a:endParaRPr lang="pt-BR"/>
          </a:p>
        </p:txBody>
      </p:sp>
    </p:spTree>
    <p:extLst>
      <p:ext uri="{BB962C8B-B14F-4D97-AF65-F5344CB8AC3E}">
        <p14:creationId xmlns:p14="http://schemas.microsoft.com/office/powerpoint/2010/main" val="1628053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5EE2D18C-6B3B-4F1D-B47F-D47875E01EA1}" type="datetimeFigureOut">
              <a:rPr lang="pt-BR" smtClean="0"/>
              <a:t>11/03/2019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0F121C-4994-4259-BCE3-2AB501C2222F}" type="slidenum">
              <a:rPr lang="pt-BR" smtClean="0"/>
              <a:t>‹nº›</a:t>
            </a:fld>
            <a:endParaRPr lang="pt-BR"/>
          </a:p>
        </p:txBody>
      </p:sp>
    </p:spTree>
    <p:extLst>
      <p:ext uri="{BB962C8B-B14F-4D97-AF65-F5344CB8AC3E}">
        <p14:creationId xmlns:p14="http://schemas.microsoft.com/office/powerpoint/2010/main" val="2943258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5EE2D18C-6B3B-4F1D-B47F-D47875E01EA1}" type="datetimeFigureOut">
              <a:rPr lang="pt-BR" smtClean="0"/>
              <a:t>11/03/2019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0F121C-4994-4259-BCE3-2AB501C2222F}" type="slidenum">
              <a:rPr lang="pt-BR" smtClean="0"/>
              <a:t>‹nº›</a:t>
            </a:fld>
            <a:endParaRPr lang="pt-BR"/>
          </a:p>
        </p:txBody>
      </p:sp>
    </p:spTree>
    <p:extLst>
      <p:ext uri="{BB962C8B-B14F-4D97-AF65-F5344CB8AC3E}">
        <p14:creationId xmlns:p14="http://schemas.microsoft.com/office/powerpoint/2010/main" val="1252336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5EE2D18C-6B3B-4F1D-B47F-D47875E01EA1}" type="datetimeFigureOut">
              <a:rPr lang="pt-BR" smtClean="0"/>
              <a:t>11/03/2019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0F121C-4994-4259-BCE3-2AB501C2222F}" type="slidenum">
              <a:rPr lang="pt-BR" smtClean="0"/>
              <a:t>‹nº›</a:t>
            </a:fld>
            <a:endParaRPr lang="pt-BR"/>
          </a:p>
        </p:txBody>
      </p:sp>
    </p:spTree>
    <p:extLst>
      <p:ext uri="{BB962C8B-B14F-4D97-AF65-F5344CB8AC3E}">
        <p14:creationId xmlns:p14="http://schemas.microsoft.com/office/powerpoint/2010/main" val="3708968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fld id="{5EE2D18C-6B3B-4F1D-B47F-D47875E01EA1}" type="datetimeFigureOut">
              <a:rPr lang="pt-BR" smtClean="0"/>
              <a:t>11/03/2019</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0F121C-4994-4259-BCE3-2AB501C2222F}" type="slidenum">
              <a:rPr lang="pt-BR" smtClean="0"/>
              <a:t>‹nº›</a:t>
            </a:fld>
            <a:endParaRPr lang="pt-BR"/>
          </a:p>
        </p:txBody>
      </p:sp>
    </p:spTree>
    <p:extLst>
      <p:ext uri="{BB962C8B-B14F-4D97-AF65-F5344CB8AC3E}">
        <p14:creationId xmlns:p14="http://schemas.microsoft.com/office/powerpoint/2010/main" val="2114627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5EE2D18C-6B3B-4F1D-B47F-D47875E01EA1}" type="datetimeFigureOut">
              <a:rPr lang="pt-BR" smtClean="0"/>
              <a:t>11/03/2019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90F121C-4994-4259-BCE3-2AB501C2222F}" type="slidenum">
              <a:rPr lang="pt-BR" smtClean="0"/>
              <a:t>‹nº›</a:t>
            </a:fld>
            <a:endParaRPr lang="pt-BR"/>
          </a:p>
        </p:txBody>
      </p:sp>
    </p:spTree>
    <p:extLst>
      <p:ext uri="{BB962C8B-B14F-4D97-AF65-F5344CB8AC3E}">
        <p14:creationId xmlns:p14="http://schemas.microsoft.com/office/powerpoint/2010/main" val="2898546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5EE2D18C-6B3B-4F1D-B47F-D47875E01EA1}" type="datetimeFigureOut">
              <a:rPr lang="pt-BR" smtClean="0"/>
              <a:t>11/03/2019</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F90F121C-4994-4259-BCE3-2AB501C2222F}" type="slidenum">
              <a:rPr lang="pt-BR" smtClean="0"/>
              <a:t>‹nº›</a:t>
            </a:fld>
            <a:endParaRPr lang="pt-BR"/>
          </a:p>
        </p:txBody>
      </p:sp>
    </p:spTree>
    <p:extLst>
      <p:ext uri="{BB962C8B-B14F-4D97-AF65-F5344CB8AC3E}">
        <p14:creationId xmlns:p14="http://schemas.microsoft.com/office/powerpoint/2010/main" val="2652711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5EE2D18C-6B3B-4F1D-B47F-D47875E01EA1}" type="datetimeFigureOut">
              <a:rPr lang="pt-BR" smtClean="0"/>
              <a:t>11/03/2019</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F90F121C-4994-4259-BCE3-2AB501C2222F}" type="slidenum">
              <a:rPr lang="pt-BR" smtClean="0"/>
              <a:t>‹nº›</a:t>
            </a:fld>
            <a:endParaRPr lang="pt-BR"/>
          </a:p>
        </p:txBody>
      </p:sp>
    </p:spTree>
    <p:extLst>
      <p:ext uri="{BB962C8B-B14F-4D97-AF65-F5344CB8AC3E}">
        <p14:creationId xmlns:p14="http://schemas.microsoft.com/office/powerpoint/2010/main" val="2119740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EE2D18C-6B3B-4F1D-B47F-D47875E01EA1}" type="datetimeFigureOut">
              <a:rPr lang="pt-BR" smtClean="0"/>
              <a:t>11/03/2019</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F90F121C-4994-4259-BCE3-2AB501C2222F}" type="slidenum">
              <a:rPr lang="pt-BR" smtClean="0"/>
              <a:t>‹nº›</a:t>
            </a:fld>
            <a:endParaRPr lang="pt-BR"/>
          </a:p>
        </p:txBody>
      </p:sp>
    </p:spTree>
    <p:extLst>
      <p:ext uri="{BB962C8B-B14F-4D97-AF65-F5344CB8AC3E}">
        <p14:creationId xmlns:p14="http://schemas.microsoft.com/office/powerpoint/2010/main" val="3610431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5EE2D18C-6B3B-4F1D-B47F-D47875E01EA1}" type="datetimeFigureOut">
              <a:rPr lang="pt-BR" smtClean="0"/>
              <a:t>11/03/2019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90F121C-4994-4259-BCE3-2AB501C2222F}" type="slidenum">
              <a:rPr lang="pt-BR" smtClean="0"/>
              <a:t>‹nº›</a:t>
            </a:fld>
            <a:endParaRPr lang="pt-BR"/>
          </a:p>
        </p:txBody>
      </p:sp>
    </p:spTree>
    <p:extLst>
      <p:ext uri="{BB962C8B-B14F-4D97-AF65-F5344CB8AC3E}">
        <p14:creationId xmlns:p14="http://schemas.microsoft.com/office/powerpoint/2010/main" val="3438595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5EE2D18C-6B3B-4F1D-B47F-D47875E01EA1}" type="datetimeFigureOut">
              <a:rPr lang="pt-BR" smtClean="0"/>
              <a:t>11/03/2019</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90F121C-4994-4259-BCE3-2AB501C2222F}" type="slidenum">
              <a:rPr lang="pt-BR" smtClean="0"/>
              <a:t>‹nº›</a:t>
            </a:fld>
            <a:endParaRPr lang="pt-BR"/>
          </a:p>
        </p:txBody>
      </p:sp>
    </p:spTree>
    <p:extLst>
      <p:ext uri="{BB962C8B-B14F-4D97-AF65-F5344CB8AC3E}">
        <p14:creationId xmlns:p14="http://schemas.microsoft.com/office/powerpoint/2010/main" val="2702423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E2D18C-6B3B-4F1D-B47F-D47875E01EA1}" type="datetimeFigureOut">
              <a:rPr lang="pt-BR" smtClean="0"/>
              <a:t>11/03/2019</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0F121C-4994-4259-BCE3-2AB501C2222F}" type="slidenum">
              <a:rPr lang="pt-BR" smtClean="0"/>
              <a:t>‹nº›</a:t>
            </a:fld>
            <a:endParaRPr lang="pt-BR"/>
          </a:p>
        </p:txBody>
      </p:sp>
    </p:spTree>
    <p:extLst>
      <p:ext uri="{BB962C8B-B14F-4D97-AF65-F5344CB8AC3E}">
        <p14:creationId xmlns:p14="http://schemas.microsoft.com/office/powerpoint/2010/main" val="1281430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8.png"/><Relationship Id="rId7" Type="http://schemas.openxmlformats.org/officeDocument/2006/relationships/image" Target="../media/image10.jpe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7.png"/><Relationship Id="rId5" Type="http://schemas.openxmlformats.org/officeDocument/2006/relationships/image" Target="../media/image1.jpeg"/><Relationship Id="rId15" Type="http://schemas.openxmlformats.org/officeDocument/2006/relationships/image" Target="../media/image20.png"/><Relationship Id="rId4" Type="http://schemas.microsoft.com/office/2007/relationships/hdphoto" Target="../media/hdphoto2.wdp"/><Relationship Id="rId9" Type="http://schemas.openxmlformats.org/officeDocument/2006/relationships/image" Target="../media/image15.png"/><Relationship Id="rId1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jpe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20.png"/><Relationship Id="rId15" Type="http://schemas.openxmlformats.org/officeDocument/2006/relationships/image" Target="../media/image13.jpe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11.png"/><Relationship Id="rId1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jpe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jpe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7.png"/><Relationship Id="rId5" Type="http://schemas.openxmlformats.org/officeDocument/2006/relationships/image" Target="../media/image26.png"/><Relationship Id="rId10" Type="http://schemas.openxmlformats.org/officeDocument/2006/relationships/image" Target="../media/image36.png"/><Relationship Id="rId4" Type="http://schemas.openxmlformats.org/officeDocument/2006/relationships/image" Target="../media/image25.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image" Target="../media/image40.png"/><Relationship Id="rId3" Type="http://schemas.openxmlformats.org/officeDocument/2006/relationships/image" Target="../media/image1.jpeg"/><Relationship Id="rId7" Type="http://schemas.openxmlformats.org/officeDocument/2006/relationships/image" Target="../media/image30.png"/><Relationship Id="rId12" Type="http://schemas.openxmlformats.org/officeDocument/2006/relationships/image" Target="../media/image39.png"/><Relationship Id="rId2" Type="http://schemas.openxmlformats.org/officeDocument/2006/relationships/notesSlide" Target="../notesSlides/notesSlide6.xml"/><Relationship Id="rId16"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8.png"/><Relationship Id="rId5" Type="http://schemas.openxmlformats.org/officeDocument/2006/relationships/image" Target="../media/image26.png"/><Relationship Id="rId15" Type="http://schemas.openxmlformats.org/officeDocument/2006/relationships/image" Target="../media/image42.png"/><Relationship Id="rId10" Type="http://schemas.openxmlformats.org/officeDocument/2006/relationships/image" Target="../media/image370.png"/><Relationship Id="rId4" Type="http://schemas.openxmlformats.org/officeDocument/2006/relationships/image" Target="../media/image25.png"/><Relationship Id="rId9" Type="http://schemas.openxmlformats.org/officeDocument/2006/relationships/image" Target="../media/image360.png"/><Relationship Id="rId1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image" Target="../media/image42.png"/><Relationship Id="rId3" Type="http://schemas.openxmlformats.org/officeDocument/2006/relationships/image" Target="../media/image35.png"/><Relationship Id="rId7" Type="http://schemas.openxmlformats.org/officeDocument/2006/relationships/image" Target="../media/image31.png"/><Relationship Id="rId12" Type="http://schemas.openxmlformats.org/officeDocument/2006/relationships/image" Target="../media/image30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8.png"/><Relationship Id="rId5" Type="http://schemas.openxmlformats.org/officeDocument/2006/relationships/image" Target="../media/image25.png"/><Relationship Id="rId10" Type="http://schemas.openxmlformats.org/officeDocument/2006/relationships/image" Target="../media/image370.png"/><Relationship Id="rId4" Type="http://schemas.openxmlformats.org/officeDocument/2006/relationships/image" Target="../media/image1.jpeg"/><Relationship Id="rId9" Type="http://schemas.openxmlformats.org/officeDocument/2006/relationships/image" Target="../media/image360.png"/><Relationship Id="rId1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1.jpeg"/><Relationship Id="rId7" Type="http://schemas.openxmlformats.org/officeDocument/2006/relationships/image" Target="../media/image31.png"/><Relationship Id="rId12"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7.xml"/><Relationship Id="rId11" Type="http://schemas.openxmlformats.org/officeDocument/2006/relationships/image" Target="../media/image46.png"/><Relationship Id="rId10" Type="http://schemas.openxmlformats.org/officeDocument/2006/relationships/image" Target="../media/image45.png"/><Relationship Id="rId4" Type="http://schemas.openxmlformats.org/officeDocument/2006/relationships/image" Target="../media/image26.png"/><Relationship Id="rId9" Type="http://schemas.openxmlformats.org/officeDocument/2006/relationships/image" Target="../media/image44.png"/><Relationship Id="rId14" Type="http://schemas.openxmlformats.org/officeDocument/2006/relationships/image" Target="../media/image49.pn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jpe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jpeg"/><Relationship Id="rId7"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59.png"/><Relationship Id="rId4" Type="http://schemas.openxmlformats.org/officeDocument/2006/relationships/image" Target="../media/image51.png"/><Relationship Id="rId9"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jpeg"/><Relationship Id="rId7"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69.png"/><Relationship Id="rId4" Type="http://schemas.openxmlformats.org/officeDocument/2006/relationships/image" Target="../media/image60.png"/><Relationship Id="rId9" Type="http://schemas.openxmlformats.org/officeDocument/2006/relationships/image" Target="../media/image68.png"/></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jpeg"/><Relationship Id="rId7"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jpeg"/><Relationship Id="rId7"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82.png"/></Relationships>
</file>

<file path=ppt/slides/_rels/slide26.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s/_rels/slide2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jpeg"/><Relationship Id="rId5" Type="http://schemas.openxmlformats.org/officeDocument/2006/relationships/image" Target="../media/image85.jpeg"/><Relationship Id="rId4" Type="http://schemas.openxmlformats.org/officeDocument/2006/relationships/image" Target="../media/image84.jpeg"/></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jpeg"/><Relationship Id="rId5" Type="http://schemas.openxmlformats.org/officeDocument/2006/relationships/image" Target="../media/image88.gif"/><Relationship Id="rId4" Type="http://schemas.openxmlformats.org/officeDocument/2006/relationships/image" Target="../media/image87.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90.jpeg"/><Relationship Id="rId7" Type="http://schemas.openxmlformats.org/officeDocument/2006/relationships/image" Target="../media/image94.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jpe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smtClean="0">
                <a:solidFill>
                  <a:schemeClr val="tx2">
                    <a:lumMod val="75000"/>
                  </a:schemeClr>
                </a:solidFill>
                <a:latin typeface="BankGothic Lt BT" pitchFamily="34" charset="0"/>
              </a:rPr>
              <a:t>Curso de ANSYS</a:t>
            </a:r>
            <a:endParaRPr lang="pt-BR" sz="2800" b="1" dirty="0">
              <a:solidFill>
                <a:schemeClr val="tx2">
                  <a:lumMod val="75000"/>
                </a:schemeClr>
              </a:solidFill>
              <a:latin typeface="BankGothic Lt BT" pitchFamily="34" charset="0"/>
            </a:endParaRPr>
          </a:p>
        </p:txBody>
      </p:sp>
      <p:sp>
        <p:nvSpPr>
          <p:cNvPr id="3" name="CaixaDeTexto 2"/>
          <p:cNvSpPr txBox="1"/>
          <p:nvPr/>
        </p:nvSpPr>
        <p:spPr>
          <a:xfrm>
            <a:off x="0" y="3075057"/>
            <a:ext cx="9144000" cy="707886"/>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pt-BR" sz="4000" b="1" dirty="0" smtClean="0">
                <a:solidFill>
                  <a:schemeClr val="tx2">
                    <a:lumMod val="75000"/>
                  </a:schemeClr>
                </a:solidFill>
                <a:latin typeface="BankGothic Lt BT" pitchFamily="34" charset="0"/>
              </a:rPr>
              <a:t>AULA 01.a</a:t>
            </a:r>
            <a:endParaRPr lang="pt-BR" sz="4000" b="1" dirty="0">
              <a:solidFill>
                <a:schemeClr val="tx2">
                  <a:lumMod val="75000"/>
                </a:schemeClr>
              </a:solidFill>
              <a:latin typeface="BankGothic Lt BT" pitchFamily="34" charset="0"/>
            </a:endParaRPr>
          </a:p>
        </p:txBody>
      </p:sp>
      <p:sp>
        <p:nvSpPr>
          <p:cNvPr id="4" name="CaixaDeTexto 3"/>
          <p:cNvSpPr txBox="1"/>
          <p:nvPr/>
        </p:nvSpPr>
        <p:spPr>
          <a:xfrm>
            <a:off x="0" y="5805264"/>
            <a:ext cx="9144000" cy="461665"/>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pt-BR" sz="2400" b="1" dirty="0" smtClean="0">
                <a:solidFill>
                  <a:schemeClr val="bg1">
                    <a:lumMod val="50000"/>
                  </a:schemeClr>
                </a:solidFill>
                <a:latin typeface="BankGothic Lt BT" pitchFamily="34" charset="0"/>
              </a:rPr>
              <a:t>AUTOR: Felipe Barbosa Teixeira</a:t>
            </a:r>
            <a:endParaRPr lang="pt-BR" sz="2400" b="1" dirty="0">
              <a:solidFill>
                <a:schemeClr val="bg1">
                  <a:lumMod val="50000"/>
                </a:schemeClr>
              </a:solidFill>
              <a:latin typeface="BankGothic Lt BT" pitchFamily="34" charset="0"/>
            </a:endParaRPr>
          </a:p>
        </p:txBody>
      </p:sp>
      <p:sp>
        <p:nvSpPr>
          <p:cNvPr id="5" name="CaixaDeTexto 4"/>
          <p:cNvSpPr txBox="1"/>
          <p:nvPr/>
        </p:nvSpPr>
        <p:spPr>
          <a:xfrm>
            <a:off x="2555776" y="6279703"/>
            <a:ext cx="6588224"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pt-BR" dirty="0" smtClean="0">
                <a:solidFill>
                  <a:schemeClr val="bg1">
                    <a:lumMod val="50000"/>
                  </a:schemeClr>
                </a:solidFill>
                <a:latin typeface="Arial Narrow" panose="020B0606020202030204" pitchFamily="34" charset="0"/>
              </a:rPr>
              <a:t>felipebarbosateixeira@gmail.com</a:t>
            </a:r>
            <a:endParaRPr lang="pt-BR" dirty="0">
              <a:solidFill>
                <a:schemeClr val="bg1">
                  <a:lumMod val="50000"/>
                </a:schemeClr>
              </a:solidFill>
              <a:latin typeface="Arial Narrow" panose="020B0606020202030204" pitchFamily="34" charset="0"/>
            </a:endParaRPr>
          </a:p>
        </p:txBody>
      </p:sp>
      <p:sp>
        <p:nvSpPr>
          <p:cNvPr id="6" name="CaixaDeTexto 5"/>
          <p:cNvSpPr txBox="1"/>
          <p:nvPr/>
        </p:nvSpPr>
        <p:spPr>
          <a:xfrm>
            <a:off x="0" y="683404"/>
            <a:ext cx="9144000" cy="369332"/>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pt-BR" b="1" dirty="0" smtClean="0">
                <a:solidFill>
                  <a:schemeClr val="bg1">
                    <a:lumMod val="50000"/>
                  </a:schemeClr>
                </a:solidFill>
                <a:latin typeface="BankGothic Lt BT" pitchFamily="34" charset="0"/>
              </a:rPr>
              <a:t>UFES, 2019/1</a:t>
            </a:r>
            <a:endParaRPr lang="pt-BR" b="1" dirty="0">
              <a:solidFill>
                <a:schemeClr val="bg1">
                  <a:lumMod val="50000"/>
                </a:schemeClr>
              </a:solidFill>
              <a:latin typeface="BankGothic Lt BT" pitchFamily="34" charset="0"/>
            </a:endParaRPr>
          </a:p>
        </p:txBody>
      </p:sp>
    </p:spTree>
    <p:extLst>
      <p:ext uri="{BB962C8B-B14F-4D97-AF65-F5344CB8AC3E}">
        <p14:creationId xmlns:p14="http://schemas.microsoft.com/office/powerpoint/2010/main" val="7378747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Elipse 30"/>
          <p:cNvSpPr/>
          <p:nvPr/>
        </p:nvSpPr>
        <p:spPr>
          <a:xfrm>
            <a:off x="5269747" y="5924375"/>
            <a:ext cx="79979" cy="799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lipse 32"/>
          <p:cNvSpPr/>
          <p:nvPr/>
        </p:nvSpPr>
        <p:spPr>
          <a:xfrm>
            <a:off x="8157442" y="5924375"/>
            <a:ext cx="79979" cy="799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ipse 26"/>
          <p:cNvSpPr/>
          <p:nvPr/>
        </p:nvSpPr>
        <p:spPr>
          <a:xfrm>
            <a:off x="6472783" y="5323122"/>
            <a:ext cx="79979" cy="799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ipse 28"/>
          <p:cNvSpPr/>
          <p:nvPr/>
        </p:nvSpPr>
        <p:spPr>
          <a:xfrm>
            <a:off x="6993251" y="5323122"/>
            <a:ext cx="79979" cy="799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Elipse 29"/>
          <p:cNvSpPr/>
          <p:nvPr/>
        </p:nvSpPr>
        <p:spPr>
          <a:xfrm>
            <a:off x="7368133" y="5323122"/>
            <a:ext cx="79979" cy="799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1785" y="524297"/>
            <a:ext cx="8954236" cy="4280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http://mwrf.com/site-files/mwrf.com/files/uploads/2012/07/ANSYS%20logo_shadow%20left.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a:solidFill>
                  <a:schemeClr val="tx2">
                    <a:lumMod val="75000"/>
                  </a:schemeClr>
                </a:solidFill>
                <a:latin typeface="BankGothic Lt BT" pitchFamily="34" charset="0"/>
              </a:rPr>
              <a:t>Método dos Elementos Finitos</a:t>
            </a:r>
          </a:p>
        </p:txBody>
      </p:sp>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696" y="1268803"/>
            <a:ext cx="8503385" cy="312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aixaDeTexto 9"/>
          <p:cNvSpPr txBox="1"/>
          <p:nvPr/>
        </p:nvSpPr>
        <p:spPr>
          <a:xfrm>
            <a:off x="497149" y="4458598"/>
            <a:ext cx="1512167" cy="338554"/>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pt-BR" sz="1600" dirty="0" smtClean="0">
                <a:solidFill>
                  <a:schemeClr val="tx1"/>
                </a:solidFill>
                <a:latin typeface="Arial Narrow" pitchFamily="34" charset="0"/>
              </a:rPr>
              <a:t>Equilíbrio estático</a:t>
            </a:r>
            <a:endParaRPr lang="pt-BR" sz="1600" dirty="0">
              <a:solidFill>
                <a:schemeClr val="tx1"/>
              </a:solidFill>
              <a:latin typeface="Arial Narrow" pitchFamily="34" charset="0"/>
            </a:endParaRPr>
          </a:p>
        </p:txBody>
      </p:sp>
      <p:pic>
        <p:nvPicPr>
          <p:cNvPr id="1026" name="Picture 2" descr="D:\Mr. Stone\Matérias\2010-2\Análise Estrutural II\Engastamento Perfeito\Imagens\EPC\EPC5.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8449" y="2453327"/>
            <a:ext cx="3227101" cy="178158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CaixaDeTexto 11"/>
              <p:cNvSpPr txBox="1"/>
              <p:nvPr/>
            </p:nvSpPr>
            <p:spPr>
              <a:xfrm>
                <a:off x="2847140" y="4891324"/>
                <a:ext cx="2282376" cy="809068"/>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i="1">
                          <a:solidFill>
                            <a:schemeClr val="tx1"/>
                          </a:solidFill>
                          <a:latin typeface="Cambria Math" panose="02040503050406030204" pitchFamily="18" charset="0"/>
                        </a:rPr>
                        <m:t>𝑀</m:t>
                      </m:r>
                      <m:r>
                        <a:rPr lang="pt-BR" sz="2000" i="1">
                          <a:solidFill>
                            <a:schemeClr val="tx1"/>
                          </a:solidFill>
                          <a:latin typeface="Cambria Math" panose="02040503050406030204" pitchFamily="18" charset="0"/>
                        </a:rPr>
                        <m:t>=</m:t>
                      </m:r>
                      <m:f>
                        <m:fPr>
                          <m:ctrlPr>
                            <a:rPr lang="pt-BR" sz="2000" i="1">
                              <a:solidFill>
                                <a:schemeClr val="tx1"/>
                              </a:solidFill>
                              <a:latin typeface="Cambria Math" panose="02040503050406030204" pitchFamily="18" charset="0"/>
                            </a:rPr>
                          </m:ctrlPr>
                        </m:fPr>
                        <m:num>
                          <m:r>
                            <a:rPr lang="pt-BR" sz="2000" i="1">
                              <a:solidFill>
                                <a:schemeClr val="tx1"/>
                              </a:solidFill>
                              <a:latin typeface="Cambria Math" panose="02040503050406030204" pitchFamily="18" charset="0"/>
                            </a:rPr>
                            <m:t>−</m:t>
                          </m:r>
                          <m:r>
                            <a:rPr lang="pt-BR" sz="2000" i="1">
                              <a:solidFill>
                                <a:schemeClr val="tx1"/>
                              </a:solidFill>
                              <a:latin typeface="Cambria Math" panose="02040503050406030204" pitchFamily="18" charset="0"/>
                            </a:rPr>
                            <m:t>𝐸𝐼</m:t>
                          </m:r>
                          <m:sSup>
                            <m:sSupPr>
                              <m:ctrlPr>
                                <a:rPr lang="pt-BR" sz="2000" i="1">
                                  <a:solidFill>
                                    <a:schemeClr val="tx1"/>
                                  </a:solidFill>
                                  <a:latin typeface="Cambria Math" panose="02040503050406030204" pitchFamily="18" charset="0"/>
                                </a:rPr>
                              </m:ctrlPr>
                            </m:sSupPr>
                            <m:e>
                              <m:r>
                                <a:rPr lang="pt-BR" sz="2000" i="1">
                                  <a:solidFill>
                                    <a:schemeClr val="tx1"/>
                                  </a:solidFill>
                                  <a:latin typeface="Cambria Math" panose="02040503050406030204" pitchFamily="18" charset="0"/>
                                </a:rPr>
                                <m:t>𝑣</m:t>
                              </m:r>
                            </m:e>
                            <m:sup>
                              <m:r>
                                <a:rPr lang="pt-BR" sz="2000" i="1">
                                  <a:solidFill>
                                    <a:schemeClr val="tx1"/>
                                  </a:solidFill>
                                  <a:latin typeface="Cambria Math" panose="02040503050406030204" pitchFamily="18" charset="0"/>
                                </a:rPr>
                                <m:t>′′</m:t>
                              </m:r>
                            </m:sup>
                          </m:sSup>
                        </m:num>
                        <m:den>
                          <m:sSup>
                            <m:sSupPr>
                              <m:ctrlPr>
                                <a:rPr lang="pt-BR" sz="2000" i="1">
                                  <a:solidFill>
                                    <a:schemeClr val="tx1"/>
                                  </a:solidFill>
                                  <a:latin typeface="Cambria Math" panose="02040503050406030204" pitchFamily="18" charset="0"/>
                                </a:rPr>
                              </m:ctrlPr>
                            </m:sSupPr>
                            <m:e>
                              <m:d>
                                <m:dPr>
                                  <m:begChr m:val="["/>
                                  <m:endChr m:val="]"/>
                                  <m:ctrlPr>
                                    <a:rPr lang="pt-BR" sz="2000" i="1">
                                      <a:solidFill>
                                        <a:schemeClr val="tx1"/>
                                      </a:solidFill>
                                      <a:latin typeface="Cambria Math" panose="02040503050406030204" pitchFamily="18" charset="0"/>
                                    </a:rPr>
                                  </m:ctrlPr>
                                </m:dPr>
                                <m:e>
                                  <m:r>
                                    <a:rPr lang="pt-BR" sz="2000" i="1">
                                      <a:solidFill>
                                        <a:schemeClr val="tx1"/>
                                      </a:solidFill>
                                      <a:latin typeface="Cambria Math" panose="02040503050406030204" pitchFamily="18" charset="0"/>
                                    </a:rPr>
                                    <m:t>1+</m:t>
                                  </m:r>
                                  <m:sSup>
                                    <m:sSupPr>
                                      <m:ctrlPr>
                                        <a:rPr lang="pt-BR" sz="2000" i="1">
                                          <a:solidFill>
                                            <a:schemeClr val="tx1"/>
                                          </a:solidFill>
                                          <a:latin typeface="Cambria Math" panose="02040503050406030204" pitchFamily="18" charset="0"/>
                                        </a:rPr>
                                      </m:ctrlPr>
                                    </m:sSupPr>
                                    <m:e>
                                      <m:d>
                                        <m:dPr>
                                          <m:ctrlPr>
                                            <a:rPr lang="pt-BR" sz="2000" i="1">
                                              <a:solidFill>
                                                <a:schemeClr val="tx1"/>
                                              </a:solidFill>
                                              <a:latin typeface="Cambria Math" panose="02040503050406030204" pitchFamily="18" charset="0"/>
                                            </a:rPr>
                                          </m:ctrlPr>
                                        </m:dPr>
                                        <m:e>
                                          <m:sSup>
                                            <m:sSupPr>
                                              <m:ctrlPr>
                                                <a:rPr lang="pt-BR" sz="2000" i="1">
                                                  <a:solidFill>
                                                    <a:schemeClr val="tx1"/>
                                                  </a:solidFill>
                                                  <a:latin typeface="Cambria Math" panose="02040503050406030204" pitchFamily="18" charset="0"/>
                                                </a:rPr>
                                              </m:ctrlPr>
                                            </m:sSupPr>
                                            <m:e>
                                              <m:r>
                                                <a:rPr lang="pt-BR" sz="2000" i="1">
                                                  <a:solidFill>
                                                    <a:schemeClr val="tx1"/>
                                                  </a:solidFill>
                                                  <a:latin typeface="Cambria Math" panose="02040503050406030204" pitchFamily="18" charset="0"/>
                                                </a:rPr>
                                                <m:t>𝑣</m:t>
                                              </m:r>
                                            </m:e>
                                            <m:sup>
                                              <m:r>
                                                <a:rPr lang="pt-BR" sz="2000" i="1">
                                                  <a:solidFill>
                                                    <a:schemeClr val="tx1"/>
                                                  </a:solidFill>
                                                  <a:latin typeface="Cambria Math" panose="02040503050406030204" pitchFamily="18" charset="0"/>
                                                </a:rPr>
                                                <m:t>′</m:t>
                                              </m:r>
                                            </m:sup>
                                          </m:sSup>
                                        </m:e>
                                      </m:d>
                                    </m:e>
                                    <m:sup>
                                      <m:r>
                                        <a:rPr lang="pt-BR" sz="2000" i="1">
                                          <a:solidFill>
                                            <a:schemeClr val="tx1"/>
                                          </a:solidFill>
                                          <a:latin typeface="Cambria Math" panose="02040503050406030204" pitchFamily="18" charset="0"/>
                                        </a:rPr>
                                        <m:t>2</m:t>
                                      </m:r>
                                    </m:sup>
                                  </m:sSup>
                                </m:e>
                              </m:d>
                            </m:e>
                            <m:sup>
                              <m:f>
                                <m:fPr>
                                  <m:type m:val="skw"/>
                                  <m:ctrlPr>
                                    <a:rPr lang="pt-BR" sz="2000" i="1">
                                      <a:solidFill>
                                        <a:schemeClr val="tx1"/>
                                      </a:solidFill>
                                      <a:latin typeface="Cambria Math" panose="02040503050406030204" pitchFamily="18" charset="0"/>
                                    </a:rPr>
                                  </m:ctrlPr>
                                </m:fPr>
                                <m:num>
                                  <m:r>
                                    <a:rPr lang="pt-BR" sz="2000" i="1">
                                      <a:solidFill>
                                        <a:schemeClr val="tx1"/>
                                      </a:solidFill>
                                      <a:latin typeface="Cambria Math" panose="02040503050406030204" pitchFamily="18" charset="0"/>
                                    </a:rPr>
                                    <m:t>3</m:t>
                                  </m:r>
                                </m:num>
                                <m:den>
                                  <m:r>
                                    <a:rPr lang="pt-BR" sz="2000" i="1">
                                      <a:solidFill>
                                        <a:schemeClr val="tx1"/>
                                      </a:solidFill>
                                      <a:latin typeface="Cambria Math" panose="02040503050406030204" pitchFamily="18" charset="0"/>
                                    </a:rPr>
                                    <m:t>2</m:t>
                                  </m:r>
                                </m:den>
                              </m:f>
                            </m:sup>
                          </m:sSup>
                        </m:den>
                      </m:f>
                    </m:oMath>
                  </m:oMathPara>
                </a14:m>
                <a:endParaRPr lang="pt-BR" sz="2000" dirty="0">
                  <a:solidFill>
                    <a:schemeClr val="tx1"/>
                  </a:solidFill>
                  <a:latin typeface="Arial Narrow" pitchFamily="34" charset="0"/>
                </a:endParaRPr>
              </a:p>
            </p:txBody>
          </p:sp>
        </mc:Choice>
        <mc:Fallback xmlns="">
          <p:sp>
            <p:nvSpPr>
              <p:cNvPr id="12" name="CaixaDeTexto 11"/>
              <p:cNvSpPr txBox="1">
                <a:spLocks noRot="1" noChangeAspect="1" noMove="1" noResize="1" noEditPoints="1" noAdjustHandles="1" noChangeArrowheads="1" noChangeShapeType="1" noTextEdit="1"/>
              </p:cNvSpPr>
              <p:nvPr/>
            </p:nvSpPr>
            <p:spPr>
              <a:xfrm>
                <a:off x="2847140" y="4891324"/>
                <a:ext cx="2282376" cy="809068"/>
              </a:xfrm>
              <a:prstGeom prst="rect">
                <a:avLst/>
              </a:prstGeom>
              <a:blipFill rotWithShape="0">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aixaDeTexto 12"/>
              <p:cNvSpPr txBox="1"/>
              <p:nvPr/>
            </p:nvSpPr>
            <p:spPr>
              <a:xfrm>
                <a:off x="5965872" y="5049854"/>
                <a:ext cx="2091329" cy="40011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1" i="1" smtClean="0">
                          <a:solidFill>
                            <a:schemeClr val="tx1"/>
                          </a:solidFill>
                          <a:latin typeface="Cambria Math" panose="02040503050406030204" pitchFamily="18" charset="0"/>
                        </a:rPr>
                        <m:t>𝑭</m:t>
                      </m:r>
                      <m:r>
                        <a:rPr lang="pt-BR" sz="2000" b="0" i="1" smtClean="0">
                          <a:solidFill>
                            <a:schemeClr val="tx1"/>
                          </a:solidFill>
                          <a:latin typeface="Cambria Math" panose="02040503050406030204" pitchFamily="18" charset="0"/>
                        </a:rPr>
                        <m:t>=</m:t>
                      </m:r>
                      <m:r>
                        <a:rPr lang="pt-BR" sz="2000" b="1" i="1" smtClean="0">
                          <a:solidFill>
                            <a:schemeClr val="tx1"/>
                          </a:solidFill>
                          <a:latin typeface="Cambria Math" panose="02040503050406030204" pitchFamily="18" charset="0"/>
                        </a:rPr>
                        <m:t>𝑲</m:t>
                      </m:r>
                      <m:r>
                        <a:rPr lang="pt-BR" sz="2000" b="0" i="1" smtClean="0">
                          <a:solidFill>
                            <a:schemeClr val="tx1"/>
                          </a:solidFill>
                          <a:latin typeface="Cambria Math" panose="02040503050406030204" pitchFamily="18" charset="0"/>
                        </a:rPr>
                        <m:t>∙</m:t>
                      </m:r>
                      <m:r>
                        <a:rPr lang="pt-BR" sz="2000" b="1" i="1" smtClean="0">
                          <a:solidFill>
                            <a:schemeClr val="tx1"/>
                          </a:solidFill>
                          <a:latin typeface="Cambria Math" panose="02040503050406030204" pitchFamily="18" charset="0"/>
                        </a:rPr>
                        <m:t>𝑼</m:t>
                      </m:r>
                    </m:oMath>
                  </m:oMathPara>
                </a14:m>
                <a:endParaRPr lang="pt-BR" sz="2000" b="1" dirty="0">
                  <a:solidFill>
                    <a:schemeClr val="tx1"/>
                  </a:solidFill>
                  <a:latin typeface="Arial Narrow" pitchFamily="34" charset="0"/>
                </a:endParaRPr>
              </a:p>
            </p:txBody>
          </p:sp>
        </mc:Choice>
        <mc:Fallback xmlns="">
          <p:sp>
            <p:nvSpPr>
              <p:cNvPr id="13" name="CaixaDeTexto 12"/>
              <p:cNvSpPr txBox="1">
                <a:spLocks noRot="1" noChangeAspect="1" noMove="1" noResize="1" noEditPoints="1" noAdjustHandles="1" noChangeArrowheads="1" noChangeShapeType="1" noTextEdit="1"/>
              </p:cNvSpPr>
              <p:nvPr/>
            </p:nvSpPr>
            <p:spPr>
              <a:xfrm>
                <a:off x="5965872" y="5049854"/>
                <a:ext cx="2091329" cy="400110"/>
              </a:xfrm>
              <a:prstGeom prst="rect">
                <a:avLst/>
              </a:prstGeom>
              <a:blipFill rotWithShape="0">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aixaDeTexto 14"/>
              <p:cNvSpPr txBox="1"/>
              <p:nvPr/>
            </p:nvSpPr>
            <p:spPr>
              <a:xfrm>
                <a:off x="5114826" y="5786593"/>
                <a:ext cx="969342" cy="514756"/>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1" i="1" smtClean="0">
                          <a:solidFill>
                            <a:schemeClr val="tx1"/>
                          </a:solidFill>
                          <a:latin typeface="Cambria Math" panose="02040503050406030204" pitchFamily="18" charset="0"/>
                        </a:rPr>
                        <m:t>𝑭</m:t>
                      </m:r>
                      <m:r>
                        <a:rPr lang="pt-BR" sz="1400" b="0" i="1" smtClean="0">
                          <a:solidFill>
                            <a:schemeClr val="tx1"/>
                          </a:solidFill>
                          <a:latin typeface="Cambria Math" panose="02040503050406030204" pitchFamily="18" charset="0"/>
                        </a:rPr>
                        <m:t>=</m:t>
                      </m:r>
                      <m:d>
                        <m:dPr>
                          <m:begChr m:val="["/>
                          <m:endChr m:val="]"/>
                          <m:ctrlPr>
                            <a:rPr lang="pt-BR" sz="1400" b="0" i="1" smtClean="0">
                              <a:solidFill>
                                <a:schemeClr val="tx1"/>
                              </a:solidFill>
                              <a:latin typeface="Cambria Math" panose="02040503050406030204" pitchFamily="18" charset="0"/>
                            </a:rPr>
                          </m:ctrlPr>
                        </m:dPr>
                        <m:e>
                          <m:m>
                            <m:mPr>
                              <m:mcs>
                                <m:mc>
                                  <m:mcPr>
                                    <m:count m:val="1"/>
                                    <m:mcJc m:val="center"/>
                                  </m:mcPr>
                                </m:mc>
                              </m:mcs>
                              <m:ctrlPr>
                                <a:rPr lang="pt-BR" sz="1400" b="0" i="1" smtClean="0">
                                  <a:solidFill>
                                    <a:schemeClr val="tx1"/>
                                  </a:solidFill>
                                  <a:latin typeface="Cambria Math" panose="02040503050406030204" pitchFamily="18" charset="0"/>
                                </a:rPr>
                              </m:ctrlPr>
                            </m:mPr>
                            <m:mr>
                              <m:e>
                                <m:sSub>
                                  <m:sSubPr>
                                    <m:ctrlPr>
                                      <a:rPr lang="pt-BR" sz="1400" b="0" i="1" smtClean="0">
                                        <a:solidFill>
                                          <a:schemeClr val="tx1"/>
                                        </a:solidFill>
                                        <a:latin typeface="Cambria Math" panose="02040503050406030204" pitchFamily="18" charset="0"/>
                                      </a:rPr>
                                    </m:ctrlPr>
                                  </m:sSubPr>
                                  <m:e>
                                    <m:r>
                                      <m:rPr>
                                        <m:brk m:alnAt="7"/>
                                      </m:rPr>
                                      <a:rPr lang="pt-BR" sz="1400" b="0" i="1" smtClean="0">
                                        <a:solidFill>
                                          <a:schemeClr val="tx1"/>
                                        </a:solidFill>
                                        <a:latin typeface="Cambria Math" panose="02040503050406030204" pitchFamily="18" charset="0"/>
                                      </a:rPr>
                                      <m:t>𝐹</m:t>
                                    </m:r>
                                  </m:e>
                                  <m:sub>
                                    <m:r>
                                      <m:rPr>
                                        <m:brk m:alnAt="7"/>
                                      </m:rPr>
                                      <a:rPr lang="pt-BR" sz="1400" b="0" i="1" smtClean="0">
                                        <a:solidFill>
                                          <a:schemeClr val="tx1"/>
                                        </a:solidFill>
                                        <a:latin typeface="Cambria Math" panose="02040503050406030204" pitchFamily="18" charset="0"/>
                                      </a:rPr>
                                      <m:t>𝑥</m:t>
                                    </m:r>
                                  </m:sub>
                                </m:sSub>
                              </m:e>
                            </m:mr>
                            <m:mr>
                              <m:e>
                                <m:sSub>
                                  <m:sSubPr>
                                    <m:ctrlPr>
                                      <a:rPr lang="pt-BR" sz="1400" b="0" i="1" smtClean="0">
                                        <a:solidFill>
                                          <a:schemeClr val="tx1"/>
                                        </a:solidFill>
                                        <a:latin typeface="Cambria Math" panose="02040503050406030204" pitchFamily="18" charset="0"/>
                                      </a:rPr>
                                    </m:ctrlPr>
                                  </m:sSubPr>
                                  <m:e>
                                    <m:r>
                                      <a:rPr lang="pt-BR" sz="1400" b="0" i="1" smtClean="0">
                                        <a:solidFill>
                                          <a:schemeClr val="tx1"/>
                                        </a:solidFill>
                                        <a:latin typeface="Cambria Math" panose="02040503050406030204" pitchFamily="18" charset="0"/>
                                      </a:rPr>
                                      <m:t>𝐹</m:t>
                                    </m:r>
                                  </m:e>
                                  <m:sub>
                                    <m:r>
                                      <a:rPr lang="pt-BR" sz="1400" b="0" i="1" smtClean="0">
                                        <a:solidFill>
                                          <a:schemeClr val="tx1"/>
                                        </a:solidFill>
                                        <a:latin typeface="Cambria Math" panose="02040503050406030204" pitchFamily="18" charset="0"/>
                                      </a:rPr>
                                      <m:t>𝑦</m:t>
                                    </m:r>
                                  </m:sub>
                                </m:sSub>
                              </m:e>
                            </m:mr>
                          </m:m>
                        </m:e>
                      </m:d>
                    </m:oMath>
                  </m:oMathPara>
                </a14:m>
                <a:endParaRPr lang="pt-BR" sz="1400" b="1" dirty="0">
                  <a:solidFill>
                    <a:schemeClr val="tx1"/>
                  </a:solidFill>
                  <a:latin typeface="Arial Narrow" pitchFamily="34" charset="0"/>
                </a:endParaRPr>
              </a:p>
            </p:txBody>
          </p:sp>
        </mc:Choice>
        <mc:Fallback xmlns="">
          <p:sp>
            <p:nvSpPr>
              <p:cNvPr id="15" name="CaixaDeTexto 14"/>
              <p:cNvSpPr txBox="1">
                <a:spLocks noRot="1" noChangeAspect="1" noMove="1" noResize="1" noEditPoints="1" noAdjustHandles="1" noChangeArrowheads="1" noChangeShapeType="1" noTextEdit="1"/>
              </p:cNvSpPr>
              <p:nvPr/>
            </p:nvSpPr>
            <p:spPr>
              <a:xfrm>
                <a:off x="5114826" y="5786593"/>
                <a:ext cx="969342" cy="514756"/>
              </a:xfrm>
              <a:prstGeom prst="rect">
                <a:avLst/>
              </a:prstGeom>
              <a:blipFill rotWithShape="0">
                <a:blip r:embed="rId11"/>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aixaDeTexto 15"/>
              <p:cNvSpPr txBox="1"/>
              <p:nvPr/>
            </p:nvSpPr>
            <p:spPr>
              <a:xfrm>
                <a:off x="8028384" y="5786593"/>
                <a:ext cx="969342" cy="514756"/>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1" i="1" smtClean="0">
                          <a:solidFill>
                            <a:schemeClr val="tx1"/>
                          </a:solidFill>
                          <a:latin typeface="Cambria Math" panose="02040503050406030204" pitchFamily="18" charset="0"/>
                        </a:rPr>
                        <m:t>𝑼</m:t>
                      </m:r>
                      <m:r>
                        <a:rPr lang="pt-BR" sz="1400" b="0" i="1" smtClean="0">
                          <a:solidFill>
                            <a:schemeClr val="tx1"/>
                          </a:solidFill>
                          <a:latin typeface="Cambria Math" panose="02040503050406030204" pitchFamily="18" charset="0"/>
                        </a:rPr>
                        <m:t>=</m:t>
                      </m:r>
                      <m:d>
                        <m:dPr>
                          <m:begChr m:val="["/>
                          <m:endChr m:val="]"/>
                          <m:ctrlPr>
                            <a:rPr lang="pt-BR" sz="1400" b="0" i="1" smtClean="0">
                              <a:solidFill>
                                <a:schemeClr val="tx1"/>
                              </a:solidFill>
                              <a:latin typeface="Cambria Math" panose="02040503050406030204" pitchFamily="18" charset="0"/>
                            </a:rPr>
                          </m:ctrlPr>
                        </m:dPr>
                        <m:e>
                          <m:m>
                            <m:mPr>
                              <m:mcs>
                                <m:mc>
                                  <m:mcPr>
                                    <m:count m:val="1"/>
                                    <m:mcJc m:val="center"/>
                                  </m:mcPr>
                                </m:mc>
                              </m:mcs>
                              <m:ctrlPr>
                                <a:rPr lang="pt-BR" sz="1400" b="0" i="1" smtClean="0">
                                  <a:solidFill>
                                    <a:schemeClr val="tx1"/>
                                  </a:solidFill>
                                  <a:latin typeface="Cambria Math" panose="02040503050406030204" pitchFamily="18" charset="0"/>
                                </a:rPr>
                              </m:ctrlPr>
                            </m:mPr>
                            <m:mr>
                              <m:e>
                                <m:sSub>
                                  <m:sSubPr>
                                    <m:ctrlPr>
                                      <a:rPr lang="pt-BR" sz="1400" b="0" i="1" smtClean="0">
                                        <a:solidFill>
                                          <a:schemeClr val="tx1"/>
                                        </a:solidFill>
                                        <a:latin typeface="Cambria Math" panose="02040503050406030204" pitchFamily="18" charset="0"/>
                                      </a:rPr>
                                    </m:ctrlPr>
                                  </m:sSubPr>
                                  <m:e>
                                    <m:r>
                                      <a:rPr lang="pt-BR" sz="1400" b="0" i="1" smtClean="0">
                                        <a:solidFill>
                                          <a:schemeClr val="tx1"/>
                                        </a:solidFill>
                                        <a:latin typeface="Cambria Math" panose="02040503050406030204" pitchFamily="18" charset="0"/>
                                      </a:rPr>
                                      <m:t>𝑈</m:t>
                                    </m:r>
                                  </m:e>
                                  <m:sub>
                                    <m:r>
                                      <m:rPr>
                                        <m:brk m:alnAt="7"/>
                                      </m:rPr>
                                      <a:rPr lang="pt-BR" sz="1400" b="0" i="1" smtClean="0">
                                        <a:solidFill>
                                          <a:schemeClr val="tx1"/>
                                        </a:solidFill>
                                        <a:latin typeface="Cambria Math" panose="02040503050406030204" pitchFamily="18" charset="0"/>
                                      </a:rPr>
                                      <m:t>𝑥</m:t>
                                    </m:r>
                                  </m:sub>
                                </m:sSub>
                              </m:e>
                            </m:mr>
                            <m:mr>
                              <m:e>
                                <m:sSub>
                                  <m:sSubPr>
                                    <m:ctrlPr>
                                      <a:rPr lang="pt-BR" sz="1400" b="0" i="1" smtClean="0">
                                        <a:solidFill>
                                          <a:schemeClr val="tx1"/>
                                        </a:solidFill>
                                        <a:latin typeface="Cambria Math" panose="02040503050406030204" pitchFamily="18" charset="0"/>
                                      </a:rPr>
                                    </m:ctrlPr>
                                  </m:sSubPr>
                                  <m:e>
                                    <m:r>
                                      <a:rPr lang="pt-BR" sz="1400" b="0" i="1" smtClean="0">
                                        <a:solidFill>
                                          <a:schemeClr val="tx1"/>
                                        </a:solidFill>
                                        <a:latin typeface="Cambria Math" panose="02040503050406030204" pitchFamily="18" charset="0"/>
                                      </a:rPr>
                                      <m:t>𝑈</m:t>
                                    </m:r>
                                  </m:e>
                                  <m:sub>
                                    <m:r>
                                      <a:rPr lang="pt-BR" sz="1400" b="0" i="1" smtClean="0">
                                        <a:solidFill>
                                          <a:schemeClr val="tx1"/>
                                        </a:solidFill>
                                        <a:latin typeface="Cambria Math" panose="02040503050406030204" pitchFamily="18" charset="0"/>
                                      </a:rPr>
                                      <m:t>𝑦</m:t>
                                    </m:r>
                                  </m:sub>
                                </m:sSub>
                              </m:e>
                            </m:mr>
                          </m:m>
                        </m:e>
                      </m:d>
                    </m:oMath>
                  </m:oMathPara>
                </a14:m>
                <a:endParaRPr lang="pt-BR" sz="1400" b="1" dirty="0">
                  <a:solidFill>
                    <a:schemeClr val="tx1"/>
                  </a:solidFill>
                  <a:latin typeface="Arial Narrow" pitchFamily="34" charset="0"/>
                </a:endParaRPr>
              </a:p>
            </p:txBody>
          </p:sp>
        </mc:Choice>
        <mc:Fallback xmlns="">
          <p:sp>
            <p:nvSpPr>
              <p:cNvPr id="16" name="CaixaDeTexto 15"/>
              <p:cNvSpPr txBox="1">
                <a:spLocks noRot="1" noChangeAspect="1" noMove="1" noResize="1" noEditPoints="1" noAdjustHandles="1" noChangeArrowheads="1" noChangeShapeType="1" noTextEdit="1"/>
              </p:cNvSpPr>
              <p:nvPr/>
            </p:nvSpPr>
            <p:spPr>
              <a:xfrm>
                <a:off x="8028384" y="5786593"/>
                <a:ext cx="969342" cy="514756"/>
              </a:xfrm>
              <a:prstGeom prst="rect">
                <a:avLst/>
              </a:prstGeom>
              <a:blipFill rotWithShape="0">
                <a:blip r:embed="rId12"/>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aixaDeTexto 16"/>
              <p:cNvSpPr txBox="1"/>
              <p:nvPr/>
            </p:nvSpPr>
            <p:spPr>
              <a:xfrm>
                <a:off x="665775" y="4953362"/>
                <a:ext cx="1174917" cy="707886"/>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2000" b="0" i="1" smtClean="0">
                          <a:solidFill>
                            <a:schemeClr val="tx1"/>
                          </a:solidFill>
                          <a:latin typeface="Cambria Math" panose="02040503050406030204" pitchFamily="18" charset="0"/>
                          <a:ea typeface="Cambria Math" panose="02040503050406030204" pitchFamily="18" charset="0"/>
                        </a:rPr>
                        <m:t>Σ</m:t>
                      </m:r>
                      <m:r>
                        <a:rPr lang="pt-BR" sz="2000" b="0" i="1" smtClean="0">
                          <a:solidFill>
                            <a:schemeClr val="tx1"/>
                          </a:solidFill>
                          <a:latin typeface="Cambria Math" panose="02040503050406030204" pitchFamily="18" charset="0"/>
                          <a:ea typeface="Cambria Math" panose="02040503050406030204" pitchFamily="18" charset="0"/>
                        </a:rPr>
                        <m:t>𝐹</m:t>
                      </m:r>
                      <m:r>
                        <a:rPr lang="pt-BR" sz="2000" b="0" i="1" smtClean="0">
                          <a:solidFill>
                            <a:schemeClr val="tx1"/>
                          </a:solidFill>
                          <a:latin typeface="Cambria Math" panose="02040503050406030204" pitchFamily="18" charset="0"/>
                          <a:ea typeface="Cambria Math" panose="02040503050406030204" pitchFamily="18" charset="0"/>
                        </a:rPr>
                        <m:t>=0</m:t>
                      </m:r>
                    </m:oMath>
                    <m:oMath xmlns:m="http://schemas.openxmlformats.org/officeDocument/2006/math">
                      <m:r>
                        <m:rPr>
                          <m:sty m:val="p"/>
                        </m:rPr>
                        <a:rPr lang="pt-BR" sz="2000" b="0" i="0" smtClean="0">
                          <a:solidFill>
                            <a:schemeClr val="tx1"/>
                          </a:solidFill>
                          <a:latin typeface="Cambria Math" panose="02040503050406030204" pitchFamily="18" charset="0"/>
                          <a:ea typeface="Cambria Math" panose="02040503050406030204" pitchFamily="18" charset="0"/>
                        </a:rPr>
                        <m:t>Σ</m:t>
                      </m:r>
                      <m:r>
                        <a:rPr lang="pt-BR" sz="2000" b="0" i="1" smtClean="0">
                          <a:solidFill>
                            <a:schemeClr val="tx1"/>
                          </a:solidFill>
                          <a:latin typeface="Cambria Math" panose="02040503050406030204" pitchFamily="18" charset="0"/>
                          <a:ea typeface="Cambria Math" panose="02040503050406030204" pitchFamily="18" charset="0"/>
                        </a:rPr>
                        <m:t>𝑀</m:t>
                      </m:r>
                      <m:r>
                        <a:rPr lang="pt-BR" sz="2000" b="0" i="1" smtClean="0">
                          <a:solidFill>
                            <a:schemeClr val="tx1"/>
                          </a:solidFill>
                          <a:latin typeface="Cambria Math" panose="02040503050406030204" pitchFamily="18" charset="0"/>
                          <a:ea typeface="Cambria Math" panose="02040503050406030204" pitchFamily="18" charset="0"/>
                        </a:rPr>
                        <m:t>=0</m:t>
                      </m:r>
                    </m:oMath>
                  </m:oMathPara>
                </a14:m>
                <a:endParaRPr lang="pt-BR" sz="2000" dirty="0">
                  <a:solidFill>
                    <a:schemeClr val="tx1"/>
                  </a:solidFill>
                  <a:latin typeface="Arial Narrow" pitchFamily="34" charset="0"/>
                </a:endParaRPr>
              </a:p>
            </p:txBody>
          </p:sp>
        </mc:Choice>
        <mc:Fallback xmlns="">
          <p:sp>
            <p:nvSpPr>
              <p:cNvPr id="17" name="CaixaDeTexto 16"/>
              <p:cNvSpPr txBox="1">
                <a:spLocks noRot="1" noChangeAspect="1" noMove="1" noResize="1" noEditPoints="1" noAdjustHandles="1" noChangeArrowheads="1" noChangeShapeType="1" noTextEdit="1"/>
              </p:cNvSpPr>
              <p:nvPr/>
            </p:nvSpPr>
            <p:spPr>
              <a:xfrm>
                <a:off x="665775" y="4953362"/>
                <a:ext cx="1174917" cy="707886"/>
              </a:xfrm>
              <a:prstGeom prst="rect">
                <a:avLst/>
              </a:prstGeom>
              <a:blipFill rotWithShape="0">
                <a:blip r:embed="rId13"/>
                <a:stretch>
                  <a:fillRect/>
                </a:stretch>
              </a:blipFill>
              <a:ln>
                <a:noFill/>
              </a:ln>
              <a:effectLst/>
            </p:spPr>
            <p:txBody>
              <a:bodyPr/>
              <a:lstStyle/>
              <a:p>
                <a:r>
                  <a:rPr lang="en-US">
                    <a:noFill/>
                  </a:rPr>
                  <a:t> </a:t>
                </a:r>
              </a:p>
            </p:txBody>
          </p:sp>
        </mc:Fallback>
      </mc:AlternateContent>
      <p:pic>
        <p:nvPicPr>
          <p:cNvPr id="19" name="Imagem 18"/>
          <p:cNvPicPr>
            <a:picLocks noChangeAspect="1"/>
          </p:cNvPicPr>
          <p:nvPr/>
        </p:nvPicPr>
        <p:blipFill>
          <a:blip r:embed="rId14"/>
          <a:stretch>
            <a:fillRect/>
          </a:stretch>
        </p:blipFill>
        <p:spPr>
          <a:xfrm>
            <a:off x="1992903" y="5102898"/>
            <a:ext cx="854237" cy="408814"/>
          </a:xfrm>
          <a:prstGeom prst="rect">
            <a:avLst/>
          </a:prstGeom>
          <a:noFill/>
          <a:ln>
            <a:noFill/>
          </a:ln>
        </p:spPr>
      </p:pic>
      <p:pic>
        <p:nvPicPr>
          <p:cNvPr id="21" name="Imagem 20"/>
          <p:cNvPicPr>
            <a:picLocks noChangeAspect="1"/>
          </p:cNvPicPr>
          <p:nvPr/>
        </p:nvPicPr>
        <p:blipFill>
          <a:blip r:embed="rId14"/>
          <a:stretch>
            <a:fillRect/>
          </a:stretch>
        </p:blipFill>
        <p:spPr>
          <a:xfrm>
            <a:off x="5130669" y="5102898"/>
            <a:ext cx="854237" cy="408814"/>
          </a:xfrm>
          <a:prstGeom prst="rect">
            <a:avLst/>
          </a:prstGeom>
          <a:noFill/>
          <a:ln>
            <a:noFill/>
          </a:ln>
        </p:spPr>
      </p:pic>
      <p:cxnSp>
        <p:nvCxnSpPr>
          <p:cNvPr id="22" name="Conector angulado 21"/>
          <p:cNvCxnSpPr>
            <a:stCxn id="27" idx="4"/>
            <a:endCxn id="31" idx="0"/>
          </p:cNvCxnSpPr>
          <p:nvPr/>
        </p:nvCxnSpPr>
        <p:spPr>
          <a:xfrm rot="5400000">
            <a:off x="5650618" y="5062220"/>
            <a:ext cx="521274" cy="1203036"/>
          </a:xfrm>
          <a:prstGeom prst="bentConnector3">
            <a:avLst>
              <a:gd name="adj1" fmla="val 37006"/>
            </a:avLst>
          </a:prstGeom>
          <a:ln>
            <a:tailEnd type="arrow"/>
          </a:ln>
        </p:spPr>
        <p:style>
          <a:lnRef idx="1">
            <a:schemeClr val="dk1"/>
          </a:lnRef>
          <a:fillRef idx="0">
            <a:schemeClr val="dk1"/>
          </a:fillRef>
          <a:effectRef idx="0">
            <a:schemeClr val="dk1"/>
          </a:effectRef>
          <a:fontRef idx="minor">
            <a:schemeClr val="tx1"/>
          </a:fontRef>
        </p:style>
      </p:cxnSp>
      <p:cxnSp>
        <p:nvCxnSpPr>
          <p:cNvPr id="40" name="Conector angulado 39"/>
          <p:cNvCxnSpPr>
            <a:stCxn id="30" idx="4"/>
            <a:endCxn id="33" idx="0"/>
          </p:cNvCxnSpPr>
          <p:nvPr/>
        </p:nvCxnSpPr>
        <p:spPr>
          <a:xfrm rot="16200000" flipH="1">
            <a:off x="7542140" y="5269083"/>
            <a:ext cx="521274" cy="789309"/>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51" name="CaixaDeTexto 50"/>
          <p:cNvSpPr txBox="1"/>
          <p:nvPr/>
        </p:nvSpPr>
        <p:spPr>
          <a:xfrm>
            <a:off x="3233107" y="4458598"/>
            <a:ext cx="1512167" cy="338554"/>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pt-BR" sz="1600" dirty="0" smtClean="0">
                <a:solidFill>
                  <a:schemeClr val="tx1"/>
                </a:solidFill>
                <a:latin typeface="Arial Narrow" pitchFamily="34" charset="0"/>
              </a:rPr>
              <a:t>Teoria de barras</a:t>
            </a:r>
            <a:endParaRPr lang="pt-BR" sz="1600" dirty="0">
              <a:solidFill>
                <a:schemeClr val="tx1"/>
              </a:solidFill>
              <a:latin typeface="Arial Narrow" pitchFamily="34" charset="0"/>
            </a:endParaRPr>
          </a:p>
        </p:txBody>
      </p:sp>
      <p:sp>
        <p:nvSpPr>
          <p:cNvPr id="28" name="CaixaDeTexto 27"/>
          <p:cNvSpPr txBox="1"/>
          <p:nvPr/>
        </p:nvSpPr>
        <p:spPr>
          <a:xfrm>
            <a:off x="5962571" y="4458598"/>
            <a:ext cx="2221317" cy="338554"/>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pt-BR" sz="1600" dirty="0" smtClean="0">
                <a:solidFill>
                  <a:schemeClr val="tx1"/>
                </a:solidFill>
                <a:latin typeface="Arial Narrow" pitchFamily="34" charset="0"/>
              </a:rPr>
              <a:t>Método dos deslocamentos</a:t>
            </a:r>
            <a:endParaRPr lang="pt-BR" sz="1600" dirty="0">
              <a:solidFill>
                <a:schemeClr val="tx1"/>
              </a:solidFill>
              <a:latin typeface="Arial Narrow" pitchFamily="34" charset="0"/>
            </a:endParaRPr>
          </a:p>
        </p:txBody>
      </p:sp>
      <p:sp>
        <p:nvSpPr>
          <p:cNvPr id="34" name="Elipse 33"/>
          <p:cNvSpPr/>
          <p:nvPr/>
        </p:nvSpPr>
        <p:spPr>
          <a:xfrm>
            <a:off x="6148205" y="5924375"/>
            <a:ext cx="79979" cy="799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CaixaDeTexto 34"/>
              <p:cNvSpPr txBox="1"/>
              <p:nvPr/>
            </p:nvSpPr>
            <p:spPr>
              <a:xfrm>
                <a:off x="5965872" y="5700692"/>
                <a:ext cx="2091329" cy="680636"/>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1" i="1" smtClean="0">
                          <a:solidFill>
                            <a:schemeClr val="tx1"/>
                          </a:solidFill>
                          <a:latin typeface="Cambria Math" panose="02040503050406030204" pitchFamily="18" charset="0"/>
                        </a:rPr>
                        <m:t>𝑲</m:t>
                      </m:r>
                      <m:r>
                        <a:rPr lang="pt-BR" sz="1400" b="0" i="1" smtClean="0">
                          <a:solidFill>
                            <a:schemeClr val="tx1"/>
                          </a:solidFill>
                          <a:latin typeface="Cambria Math" panose="02040503050406030204" pitchFamily="18" charset="0"/>
                        </a:rPr>
                        <m:t>=</m:t>
                      </m:r>
                      <m:d>
                        <m:dPr>
                          <m:begChr m:val="["/>
                          <m:endChr m:val="]"/>
                          <m:ctrlPr>
                            <a:rPr lang="pt-BR" sz="1400" b="0" i="1" smtClean="0">
                              <a:solidFill>
                                <a:schemeClr val="tx1"/>
                              </a:solidFill>
                              <a:latin typeface="Cambria Math" panose="02040503050406030204" pitchFamily="18" charset="0"/>
                            </a:rPr>
                          </m:ctrlPr>
                        </m:dPr>
                        <m:e>
                          <m:m>
                            <m:mPr>
                              <m:mcs>
                                <m:mc>
                                  <m:mcPr>
                                    <m:count m:val="2"/>
                                    <m:mcJc m:val="center"/>
                                  </m:mcPr>
                                </m:mc>
                              </m:mcs>
                              <m:ctrlPr>
                                <a:rPr lang="pt-BR" sz="1400" b="0" i="1" smtClean="0">
                                  <a:solidFill>
                                    <a:schemeClr val="tx1"/>
                                  </a:solidFill>
                                  <a:latin typeface="Cambria Math" panose="02040503050406030204" pitchFamily="18" charset="0"/>
                                </a:rPr>
                              </m:ctrlPr>
                            </m:mPr>
                            <m:mr>
                              <m:e>
                                <m:f>
                                  <m:fPr>
                                    <m:type m:val="skw"/>
                                    <m:ctrlPr>
                                      <a:rPr lang="pt-BR" sz="1400" b="0" i="1" smtClean="0">
                                        <a:solidFill>
                                          <a:schemeClr val="tx1"/>
                                        </a:solidFill>
                                        <a:latin typeface="Cambria Math" panose="02040503050406030204" pitchFamily="18" charset="0"/>
                                      </a:rPr>
                                    </m:ctrlPr>
                                  </m:fPr>
                                  <m:num>
                                    <m:r>
                                      <m:rPr>
                                        <m:brk m:alnAt="7"/>
                                      </m:rPr>
                                      <a:rPr lang="pt-BR" sz="1400" b="0" i="1" smtClean="0">
                                        <a:solidFill>
                                          <a:schemeClr val="tx1"/>
                                        </a:solidFill>
                                        <a:latin typeface="Cambria Math" panose="02040503050406030204" pitchFamily="18" charset="0"/>
                                      </a:rPr>
                                      <m:t>𝐸</m:t>
                                    </m:r>
                                    <m:r>
                                      <a:rPr lang="pt-BR" sz="1400" b="0" i="1" smtClean="0">
                                        <a:solidFill>
                                          <a:schemeClr val="tx1"/>
                                        </a:solidFill>
                                        <a:latin typeface="Cambria Math" panose="02040503050406030204" pitchFamily="18" charset="0"/>
                                      </a:rPr>
                                      <m:t>𝐴</m:t>
                                    </m:r>
                                  </m:num>
                                  <m:den>
                                    <m:r>
                                      <m:rPr>
                                        <m:brk m:alnAt="7"/>
                                      </m:rPr>
                                      <a:rPr lang="pt-BR" sz="1400" b="0" i="1" smtClean="0">
                                        <a:solidFill>
                                          <a:schemeClr val="tx1"/>
                                        </a:solidFill>
                                        <a:latin typeface="Cambria Math" panose="02040503050406030204" pitchFamily="18" charset="0"/>
                                      </a:rPr>
                                      <m:t>𝐿</m:t>
                                    </m:r>
                                  </m:den>
                                </m:f>
                              </m:e>
                              <m:e>
                                <m:f>
                                  <m:fPr>
                                    <m:type m:val="skw"/>
                                    <m:ctrlPr>
                                      <a:rPr lang="pt-BR" sz="1400" b="0" i="1" smtClean="0">
                                        <a:solidFill>
                                          <a:schemeClr val="tx1"/>
                                        </a:solidFill>
                                        <a:latin typeface="Cambria Math" panose="02040503050406030204" pitchFamily="18" charset="0"/>
                                      </a:rPr>
                                    </m:ctrlPr>
                                  </m:fPr>
                                  <m:num>
                                    <m:r>
                                      <a:rPr lang="pt-BR" sz="1400" b="0" i="1" smtClean="0">
                                        <a:solidFill>
                                          <a:schemeClr val="tx1"/>
                                        </a:solidFill>
                                        <a:latin typeface="Cambria Math" panose="02040503050406030204" pitchFamily="18" charset="0"/>
                                      </a:rPr>
                                      <m:t>−</m:t>
                                    </m:r>
                                    <m:r>
                                      <a:rPr lang="pt-BR" sz="1400" b="0" i="1" smtClean="0">
                                        <a:solidFill>
                                          <a:schemeClr val="tx1"/>
                                        </a:solidFill>
                                        <a:latin typeface="Cambria Math" panose="02040503050406030204" pitchFamily="18" charset="0"/>
                                      </a:rPr>
                                      <m:t>𝐸𝐴</m:t>
                                    </m:r>
                                  </m:num>
                                  <m:den>
                                    <m:r>
                                      <a:rPr lang="pt-BR" sz="1400" b="0" i="1" smtClean="0">
                                        <a:solidFill>
                                          <a:schemeClr val="tx1"/>
                                        </a:solidFill>
                                        <a:latin typeface="Cambria Math" panose="02040503050406030204" pitchFamily="18" charset="0"/>
                                      </a:rPr>
                                      <m:t>𝐿</m:t>
                                    </m:r>
                                  </m:den>
                                </m:f>
                              </m:e>
                            </m:mr>
                            <m:mr>
                              <m:e>
                                <m:f>
                                  <m:fPr>
                                    <m:type m:val="skw"/>
                                    <m:ctrlPr>
                                      <a:rPr lang="pt-BR" sz="1400" b="0" i="1" smtClean="0">
                                        <a:solidFill>
                                          <a:schemeClr val="tx1"/>
                                        </a:solidFill>
                                        <a:latin typeface="Cambria Math" panose="02040503050406030204" pitchFamily="18" charset="0"/>
                                      </a:rPr>
                                    </m:ctrlPr>
                                  </m:fPr>
                                  <m:num>
                                    <m:r>
                                      <a:rPr lang="pt-BR" sz="1400" b="0" i="1" smtClean="0">
                                        <a:solidFill>
                                          <a:schemeClr val="tx1"/>
                                        </a:solidFill>
                                        <a:latin typeface="Cambria Math" panose="02040503050406030204" pitchFamily="18" charset="0"/>
                                      </a:rPr>
                                      <m:t>−</m:t>
                                    </m:r>
                                    <m:r>
                                      <a:rPr lang="pt-BR" sz="1400" b="0" i="1" smtClean="0">
                                        <a:solidFill>
                                          <a:schemeClr val="tx1"/>
                                        </a:solidFill>
                                        <a:latin typeface="Cambria Math" panose="02040503050406030204" pitchFamily="18" charset="0"/>
                                      </a:rPr>
                                      <m:t>𝐸𝐴</m:t>
                                    </m:r>
                                  </m:num>
                                  <m:den>
                                    <m:r>
                                      <a:rPr lang="pt-BR" sz="1400" b="0" i="1" smtClean="0">
                                        <a:solidFill>
                                          <a:schemeClr val="tx1"/>
                                        </a:solidFill>
                                        <a:latin typeface="Cambria Math" panose="02040503050406030204" pitchFamily="18" charset="0"/>
                                      </a:rPr>
                                      <m:t>𝐿</m:t>
                                    </m:r>
                                  </m:den>
                                </m:f>
                              </m:e>
                              <m:e>
                                <m:f>
                                  <m:fPr>
                                    <m:type m:val="skw"/>
                                    <m:ctrlPr>
                                      <a:rPr lang="pt-BR" sz="1400" b="0" i="1" smtClean="0">
                                        <a:solidFill>
                                          <a:schemeClr val="tx1"/>
                                        </a:solidFill>
                                        <a:latin typeface="Cambria Math" panose="02040503050406030204" pitchFamily="18" charset="0"/>
                                      </a:rPr>
                                    </m:ctrlPr>
                                  </m:fPr>
                                  <m:num>
                                    <m:r>
                                      <a:rPr lang="pt-BR" sz="1400" b="0" i="1" smtClean="0">
                                        <a:solidFill>
                                          <a:schemeClr val="tx1"/>
                                        </a:solidFill>
                                        <a:latin typeface="Cambria Math" panose="02040503050406030204" pitchFamily="18" charset="0"/>
                                      </a:rPr>
                                      <m:t>𝐸𝐴</m:t>
                                    </m:r>
                                  </m:num>
                                  <m:den>
                                    <m:r>
                                      <a:rPr lang="pt-BR" sz="1400" b="0" i="1" smtClean="0">
                                        <a:solidFill>
                                          <a:schemeClr val="tx1"/>
                                        </a:solidFill>
                                        <a:latin typeface="Cambria Math" panose="02040503050406030204" pitchFamily="18" charset="0"/>
                                      </a:rPr>
                                      <m:t>𝐿</m:t>
                                    </m:r>
                                  </m:den>
                                </m:f>
                              </m:e>
                            </m:mr>
                          </m:m>
                        </m:e>
                      </m:d>
                    </m:oMath>
                  </m:oMathPara>
                </a14:m>
                <a:endParaRPr lang="pt-BR" sz="1400" b="1" dirty="0">
                  <a:solidFill>
                    <a:schemeClr val="tx1"/>
                  </a:solidFill>
                  <a:latin typeface="Arial Narrow" pitchFamily="34" charset="0"/>
                </a:endParaRPr>
              </a:p>
            </p:txBody>
          </p:sp>
        </mc:Choice>
        <mc:Fallback xmlns="">
          <p:sp>
            <p:nvSpPr>
              <p:cNvPr id="35" name="CaixaDeTexto 34"/>
              <p:cNvSpPr txBox="1">
                <a:spLocks noRot="1" noChangeAspect="1" noMove="1" noResize="1" noEditPoints="1" noAdjustHandles="1" noChangeArrowheads="1" noChangeShapeType="1" noTextEdit="1"/>
              </p:cNvSpPr>
              <p:nvPr/>
            </p:nvSpPr>
            <p:spPr>
              <a:xfrm>
                <a:off x="5965872" y="5700692"/>
                <a:ext cx="2091329" cy="680636"/>
              </a:xfrm>
              <a:prstGeom prst="rect">
                <a:avLst/>
              </a:prstGeom>
              <a:blipFill rotWithShape="0">
                <a:blip r:embed="rId15"/>
                <a:stretch>
                  <a:fillRect/>
                </a:stretch>
              </a:blipFill>
              <a:ln>
                <a:noFill/>
              </a:ln>
              <a:effectLst/>
            </p:spPr>
            <p:txBody>
              <a:bodyPr/>
              <a:lstStyle/>
              <a:p>
                <a:r>
                  <a:rPr lang="en-US">
                    <a:noFill/>
                  </a:rPr>
                  <a:t> </a:t>
                </a:r>
              </a:p>
            </p:txBody>
          </p:sp>
        </mc:Fallback>
      </mc:AlternateContent>
      <p:cxnSp>
        <p:nvCxnSpPr>
          <p:cNvPr id="37" name="Conector angulado 36"/>
          <p:cNvCxnSpPr>
            <a:endCxn id="34" idx="0"/>
          </p:cNvCxnSpPr>
          <p:nvPr/>
        </p:nvCxnSpPr>
        <p:spPr>
          <a:xfrm rot="5400000">
            <a:off x="6350081" y="5241215"/>
            <a:ext cx="521274" cy="845046"/>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3430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27" grpId="0" animBg="1"/>
      <p:bldP spid="29" grpId="0" animBg="1"/>
      <p:bldP spid="30" grpId="0" animBg="1"/>
      <p:bldP spid="10" grpId="0" animBg="1"/>
      <p:bldP spid="12" grpId="0"/>
      <p:bldP spid="13" grpId="0"/>
      <p:bldP spid="15" grpId="0"/>
      <p:bldP spid="16" grpId="0"/>
      <p:bldP spid="17" grpId="0"/>
      <p:bldP spid="51" grpId="0" animBg="1"/>
      <p:bldP spid="28" grpId="0" animBg="1"/>
      <p:bldP spid="34" grpId="0" animBg="1"/>
      <p:bldP spid="3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Elipse 30"/>
          <p:cNvSpPr/>
          <p:nvPr/>
        </p:nvSpPr>
        <p:spPr>
          <a:xfrm>
            <a:off x="5269747" y="5924375"/>
            <a:ext cx="79979" cy="799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Elipse 31"/>
          <p:cNvSpPr/>
          <p:nvPr/>
        </p:nvSpPr>
        <p:spPr>
          <a:xfrm>
            <a:off x="6148205" y="5924375"/>
            <a:ext cx="79979" cy="799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lipse 32"/>
          <p:cNvSpPr/>
          <p:nvPr/>
        </p:nvSpPr>
        <p:spPr>
          <a:xfrm>
            <a:off x="8157442" y="5924375"/>
            <a:ext cx="79979" cy="799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lipse 26"/>
          <p:cNvSpPr/>
          <p:nvPr/>
        </p:nvSpPr>
        <p:spPr>
          <a:xfrm>
            <a:off x="6472783" y="5323122"/>
            <a:ext cx="79979" cy="799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Elipse 28"/>
          <p:cNvSpPr/>
          <p:nvPr/>
        </p:nvSpPr>
        <p:spPr>
          <a:xfrm>
            <a:off x="6993251" y="5323122"/>
            <a:ext cx="79979" cy="799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Elipse 29"/>
          <p:cNvSpPr/>
          <p:nvPr/>
        </p:nvSpPr>
        <p:spPr>
          <a:xfrm>
            <a:off x="7368133" y="5323122"/>
            <a:ext cx="79979" cy="799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http://mwrf.com/site-files/mwrf.com/files/uploads/2012/07/ANSYS%20logo_shadow%20lef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a:solidFill>
                  <a:schemeClr val="tx2">
                    <a:lumMod val="75000"/>
                  </a:schemeClr>
                </a:solidFill>
                <a:latin typeface="BankGothic Lt BT" pitchFamily="34" charset="0"/>
              </a:rPr>
              <a:t>Método dos Elementos Finitos</a:t>
            </a:r>
          </a:p>
        </p:txBody>
      </p:sp>
      <p:sp>
        <p:nvSpPr>
          <p:cNvPr id="10" name="CaixaDeTexto 9"/>
          <p:cNvSpPr txBox="1"/>
          <p:nvPr/>
        </p:nvSpPr>
        <p:spPr>
          <a:xfrm>
            <a:off x="497149" y="4458598"/>
            <a:ext cx="1512167" cy="338554"/>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pt-BR" sz="1600" dirty="0" smtClean="0">
                <a:solidFill>
                  <a:schemeClr val="tx1"/>
                </a:solidFill>
                <a:latin typeface="Arial Narrow" pitchFamily="34" charset="0"/>
              </a:rPr>
              <a:t>Equilíbrio estático</a:t>
            </a:r>
            <a:endParaRPr lang="pt-BR" sz="1600" dirty="0">
              <a:solidFill>
                <a:schemeClr val="tx1"/>
              </a:solidFill>
              <a:latin typeface="Arial Narrow" pitchFamily="34" charset="0"/>
            </a:endParaRPr>
          </a:p>
        </p:txBody>
      </p:sp>
      <mc:AlternateContent xmlns:mc="http://schemas.openxmlformats.org/markup-compatibility/2006" xmlns:a14="http://schemas.microsoft.com/office/drawing/2010/main">
        <mc:Choice Requires="a14">
          <p:sp>
            <p:nvSpPr>
              <p:cNvPr id="13" name="CaixaDeTexto 12"/>
              <p:cNvSpPr txBox="1"/>
              <p:nvPr/>
            </p:nvSpPr>
            <p:spPr>
              <a:xfrm>
                <a:off x="5965872" y="5049854"/>
                <a:ext cx="2091329" cy="40011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1" i="1" smtClean="0">
                          <a:solidFill>
                            <a:schemeClr val="tx1"/>
                          </a:solidFill>
                          <a:latin typeface="Cambria Math" panose="02040503050406030204" pitchFamily="18" charset="0"/>
                        </a:rPr>
                        <m:t>𝑭</m:t>
                      </m:r>
                      <m:r>
                        <a:rPr lang="pt-BR" sz="2000" b="0" i="1" smtClean="0">
                          <a:solidFill>
                            <a:schemeClr val="tx1"/>
                          </a:solidFill>
                          <a:latin typeface="Cambria Math" panose="02040503050406030204" pitchFamily="18" charset="0"/>
                        </a:rPr>
                        <m:t>=</m:t>
                      </m:r>
                      <m:r>
                        <a:rPr lang="pt-BR" sz="2000" b="1" i="1" smtClean="0">
                          <a:solidFill>
                            <a:schemeClr val="tx1"/>
                          </a:solidFill>
                          <a:latin typeface="Cambria Math" panose="02040503050406030204" pitchFamily="18" charset="0"/>
                        </a:rPr>
                        <m:t>𝑲</m:t>
                      </m:r>
                      <m:r>
                        <a:rPr lang="pt-BR" sz="2000" b="0" i="1" smtClean="0">
                          <a:solidFill>
                            <a:schemeClr val="tx1"/>
                          </a:solidFill>
                          <a:latin typeface="Cambria Math" panose="02040503050406030204" pitchFamily="18" charset="0"/>
                        </a:rPr>
                        <m:t>∙</m:t>
                      </m:r>
                      <m:r>
                        <a:rPr lang="pt-BR" sz="2000" b="1" i="1" smtClean="0">
                          <a:solidFill>
                            <a:schemeClr val="tx1"/>
                          </a:solidFill>
                          <a:latin typeface="Cambria Math" panose="02040503050406030204" pitchFamily="18" charset="0"/>
                        </a:rPr>
                        <m:t>𝑼</m:t>
                      </m:r>
                    </m:oMath>
                  </m:oMathPara>
                </a14:m>
                <a:endParaRPr lang="pt-BR" sz="2000" b="1" dirty="0">
                  <a:solidFill>
                    <a:schemeClr val="tx1"/>
                  </a:solidFill>
                  <a:latin typeface="Arial Narrow" pitchFamily="34" charset="0"/>
                </a:endParaRPr>
              </a:p>
            </p:txBody>
          </p:sp>
        </mc:Choice>
        <mc:Fallback xmlns="">
          <p:sp>
            <p:nvSpPr>
              <p:cNvPr id="13" name="CaixaDeTexto 12"/>
              <p:cNvSpPr txBox="1">
                <a:spLocks noRot="1" noChangeAspect="1" noMove="1" noResize="1" noEditPoints="1" noAdjustHandles="1" noChangeArrowheads="1" noChangeShapeType="1" noTextEdit="1"/>
              </p:cNvSpPr>
              <p:nvPr/>
            </p:nvSpPr>
            <p:spPr>
              <a:xfrm>
                <a:off x="5965872" y="5049854"/>
                <a:ext cx="2091329" cy="400110"/>
              </a:xfrm>
              <a:prstGeom prst="rect">
                <a:avLst/>
              </a:prstGeom>
              <a:blipFill rotWithShape="0">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aixaDeTexto 13"/>
              <p:cNvSpPr txBox="1"/>
              <p:nvPr/>
            </p:nvSpPr>
            <p:spPr>
              <a:xfrm>
                <a:off x="5965872" y="5700692"/>
                <a:ext cx="2091329" cy="680636"/>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1" i="1" smtClean="0">
                          <a:solidFill>
                            <a:schemeClr val="tx1"/>
                          </a:solidFill>
                          <a:latin typeface="Cambria Math" panose="02040503050406030204" pitchFamily="18" charset="0"/>
                        </a:rPr>
                        <m:t>𝑲</m:t>
                      </m:r>
                      <m:r>
                        <a:rPr lang="pt-BR" sz="1400" b="0" i="1" smtClean="0">
                          <a:solidFill>
                            <a:schemeClr val="tx1"/>
                          </a:solidFill>
                          <a:latin typeface="Cambria Math" panose="02040503050406030204" pitchFamily="18" charset="0"/>
                        </a:rPr>
                        <m:t>=</m:t>
                      </m:r>
                      <m:d>
                        <m:dPr>
                          <m:begChr m:val="["/>
                          <m:endChr m:val="]"/>
                          <m:ctrlPr>
                            <a:rPr lang="pt-BR" sz="1400" b="0" i="1" smtClean="0">
                              <a:solidFill>
                                <a:schemeClr val="tx1"/>
                              </a:solidFill>
                              <a:latin typeface="Cambria Math" panose="02040503050406030204" pitchFamily="18" charset="0"/>
                            </a:rPr>
                          </m:ctrlPr>
                        </m:dPr>
                        <m:e>
                          <m:m>
                            <m:mPr>
                              <m:mcs>
                                <m:mc>
                                  <m:mcPr>
                                    <m:count m:val="2"/>
                                    <m:mcJc m:val="center"/>
                                  </m:mcPr>
                                </m:mc>
                              </m:mcs>
                              <m:ctrlPr>
                                <a:rPr lang="pt-BR" sz="1400" b="0" i="1" smtClean="0">
                                  <a:solidFill>
                                    <a:schemeClr val="tx1"/>
                                  </a:solidFill>
                                  <a:latin typeface="Cambria Math" panose="02040503050406030204" pitchFamily="18" charset="0"/>
                                </a:rPr>
                              </m:ctrlPr>
                            </m:mPr>
                            <m:mr>
                              <m:e>
                                <m:f>
                                  <m:fPr>
                                    <m:type m:val="skw"/>
                                    <m:ctrlPr>
                                      <a:rPr lang="pt-BR" sz="1400" b="0" i="1" smtClean="0">
                                        <a:solidFill>
                                          <a:schemeClr val="tx1"/>
                                        </a:solidFill>
                                        <a:latin typeface="Cambria Math" panose="02040503050406030204" pitchFamily="18" charset="0"/>
                                      </a:rPr>
                                    </m:ctrlPr>
                                  </m:fPr>
                                  <m:num>
                                    <m:r>
                                      <m:rPr>
                                        <m:brk m:alnAt="7"/>
                                      </m:rPr>
                                      <a:rPr lang="pt-BR" sz="1400" b="0" i="1" smtClean="0">
                                        <a:solidFill>
                                          <a:schemeClr val="tx1"/>
                                        </a:solidFill>
                                        <a:latin typeface="Cambria Math" panose="02040503050406030204" pitchFamily="18" charset="0"/>
                                      </a:rPr>
                                      <m:t>𝐸</m:t>
                                    </m:r>
                                    <m:r>
                                      <a:rPr lang="pt-BR" sz="1400" b="0" i="1" smtClean="0">
                                        <a:solidFill>
                                          <a:schemeClr val="tx1"/>
                                        </a:solidFill>
                                        <a:latin typeface="Cambria Math" panose="02040503050406030204" pitchFamily="18" charset="0"/>
                                      </a:rPr>
                                      <m:t>𝐴</m:t>
                                    </m:r>
                                  </m:num>
                                  <m:den>
                                    <m:r>
                                      <m:rPr>
                                        <m:brk m:alnAt="7"/>
                                      </m:rPr>
                                      <a:rPr lang="pt-BR" sz="1400" b="0" i="1" smtClean="0">
                                        <a:solidFill>
                                          <a:schemeClr val="tx1"/>
                                        </a:solidFill>
                                        <a:latin typeface="Cambria Math" panose="02040503050406030204" pitchFamily="18" charset="0"/>
                                      </a:rPr>
                                      <m:t>𝐿</m:t>
                                    </m:r>
                                  </m:den>
                                </m:f>
                              </m:e>
                              <m:e>
                                <m:f>
                                  <m:fPr>
                                    <m:type m:val="skw"/>
                                    <m:ctrlPr>
                                      <a:rPr lang="pt-BR" sz="1400" b="0" i="1" smtClean="0">
                                        <a:solidFill>
                                          <a:schemeClr val="tx1"/>
                                        </a:solidFill>
                                        <a:latin typeface="Cambria Math" panose="02040503050406030204" pitchFamily="18" charset="0"/>
                                      </a:rPr>
                                    </m:ctrlPr>
                                  </m:fPr>
                                  <m:num>
                                    <m:r>
                                      <a:rPr lang="pt-BR" sz="1400" b="0" i="1" smtClean="0">
                                        <a:solidFill>
                                          <a:schemeClr val="tx1"/>
                                        </a:solidFill>
                                        <a:latin typeface="Cambria Math" panose="02040503050406030204" pitchFamily="18" charset="0"/>
                                      </a:rPr>
                                      <m:t>−</m:t>
                                    </m:r>
                                    <m:r>
                                      <a:rPr lang="pt-BR" sz="1400" b="0" i="1" smtClean="0">
                                        <a:solidFill>
                                          <a:schemeClr val="tx1"/>
                                        </a:solidFill>
                                        <a:latin typeface="Cambria Math" panose="02040503050406030204" pitchFamily="18" charset="0"/>
                                      </a:rPr>
                                      <m:t>𝐸𝐴</m:t>
                                    </m:r>
                                  </m:num>
                                  <m:den>
                                    <m:r>
                                      <a:rPr lang="pt-BR" sz="1400" b="0" i="1" smtClean="0">
                                        <a:solidFill>
                                          <a:schemeClr val="tx1"/>
                                        </a:solidFill>
                                        <a:latin typeface="Cambria Math" panose="02040503050406030204" pitchFamily="18" charset="0"/>
                                      </a:rPr>
                                      <m:t>𝐿</m:t>
                                    </m:r>
                                  </m:den>
                                </m:f>
                              </m:e>
                            </m:mr>
                            <m:mr>
                              <m:e>
                                <m:f>
                                  <m:fPr>
                                    <m:type m:val="skw"/>
                                    <m:ctrlPr>
                                      <a:rPr lang="pt-BR" sz="1400" b="0" i="1" smtClean="0">
                                        <a:solidFill>
                                          <a:schemeClr val="tx1"/>
                                        </a:solidFill>
                                        <a:latin typeface="Cambria Math" panose="02040503050406030204" pitchFamily="18" charset="0"/>
                                      </a:rPr>
                                    </m:ctrlPr>
                                  </m:fPr>
                                  <m:num>
                                    <m:r>
                                      <a:rPr lang="pt-BR" sz="1400" b="0" i="1" smtClean="0">
                                        <a:solidFill>
                                          <a:schemeClr val="tx1"/>
                                        </a:solidFill>
                                        <a:latin typeface="Cambria Math" panose="02040503050406030204" pitchFamily="18" charset="0"/>
                                      </a:rPr>
                                      <m:t>−</m:t>
                                    </m:r>
                                    <m:r>
                                      <a:rPr lang="pt-BR" sz="1400" b="0" i="1" smtClean="0">
                                        <a:solidFill>
                                          <a:schemeClr val="tx1"/>
                                        </a:solidFill>
                                        <a:latin typeface="Cambria Math" panose="02040503050406030204" pitchFamily="18" charset="0"/>
                                      </a:rPr>
                                      <m:t>𝐸𝐴</m:t>
                                    </m:r>
                                  </m:num>
                                  <m:den>
                                    <m:r>
                                      <a:rPr lang="pt-BR" sz="1400" b="0" i="1" smtClean="0">
                                        <a:solidFill>
                                          <a:schemeClr val="tx1"/>
                                        </a:solidFill>
                                        <a:latin typeface="Cambria Math" panose="02040503050406030204" pitchFamily="18" charset="0"/>
                                      </a:rPr>
                                      <m:t>𝐿</m:t>
                                    </m:r>
                                  </m:den>
                                </m:f>
                              </m:e>
                              <m:e>
                                <m:f>
                                  <m:fPr>
                                    <m:type m:val="skw"/>
                                    <m:ctrlPr>
                                      <a:rPr lang="pt-BR" sz="1400" b="0" i="1" smtClean="0">
                                        <a:solidFill>
                                          <a:schemeClr val="tx1"/>
                                        </a:solidFill>
                                        <a:latin typeface="Cambria Math" panose="02040503050406030204" pitchFamily="18" charset="0"/>
                                      </a:rPr>
                                    </m:ctrlPr>
                                  </m:fPr>
                                  <m:num>
                                    <m:r>
                                      <a:rPr lang="pt-BR" sz="1400" b="0" i="1" smtClean="0">
                                        <a:solidFill>
                                          <a:schemeClr val="tx1"/>
                                        </a:solidFill>
                                        <a:latin typeface="Cambria Math" panose="02040503050406030204" pitchFamily="18" charset="0"/>
                                      </a:rPr>
                                      <m:t>𝐸𝐴</m:t>
                                    </m:r>
                                  </m:num>
                                  <m:den>
                                    <m:r>
                                      <a:rPr lang="pt-BR" sz="1400" b="0" i="1" smtClean="0">
                                        <a:solidFill>
                                          <a:schemeClr val="tx1"/>
                                        </a:solidFill>
                                        <a:latin typeface="Cambria Math" panose="02040503050406030204" pitchFamily="18" charset="0"/>
                                      </a:rPr>
                                      <m:t>𝐿</m:t>
                                    </m:r>
                                  </m:den>
                                </m:f>
                              </m:e>
                            </m:mr>
                          </m:m>
                        </m:e>
                      </m:d>
                    </m:oMath>
                  </m:oMathPara>
                </a14:m>
                <a:endParaRPr lang="pt-BR" sz="1400" b="1" dirty="0">
                  <a:solidFill>
                    <a:schemeClr val="tx1"/>
                  </a:solidFill>
                  <a:latin typeface="Arial Narrow" pitchFamily="34" charset="0"/>
                </a:endParaRPr>
              </a:p>
            </p:txBody>
          </p:sp>
        </mc:Choice>
        <mc:Fallback xmlns="">
          <p:sp>
            <p:nvSpPr>
              <p:cNvPr id="14" name="CaixaDeTexto 13"/>
              <p:cNvSpPr txBox="1">
                <a:spLocks noRot="1" noChangeAspect="1" noMove="1" noResize="1" noEditPoints="1" noAdjustHandles="1" noChangeArrowheads="1" noChangeShapeType="1" noTextEdit="1"/>
              </p:cNvSpPr>
              <p:nvPr/>
            </p:nvSpPr>
            <p:spPr>
              <a:xfrm>
                <a:off x="5965872" y="5700692"/>
                <a:ext cx="2091329" cy="680636"/>
              </a:xfrm>
              <a:prstGeom prst="rect">
                <a:avLst/>
              </a:prstGeom>
              <a:blipFill rotWithShape="0">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aixaDeTexto 14"/>
              <p:cNvSpPr txBox="1"/>
              <p:nvPr/>
            </p:nvSpPr>
            <p:spPr>
              <a:xfrm>
                <a:off x="5114826" y="5786593"/>
                <a:ext cx="969342" cy="514756"/>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1" i="1" smtClean="0">
                          <a:solidFill>
                            <a:schemeClr val="tx1"/>
                          </a:solidFill>
                          <a:latin typeface="Cambria Math" panose="02040503050406030204" pitchFamily="18" charset="0"/>
                        </a:rPr>
                        <m:t>𝑭</m:t>
                      </m:r>
                      <m:r>
                        <a:rPr lang="pt-BR" sz="1400" b="0" i="1" smtClean="0">
                          <a:solidFill>
                            <a:schemeClr val="tx1"/>
                          </a:solidFill>
                          <a:latin typeface="Cambria Math" panose="02040503050406030204" pitchFamily="18" charset="0"/>
                        </a:rPr>
                        <m:t>=</m:t>
                      </m:r>
                      <m:d>
                        <m:dPr>
                          <m:begChr m:val="["/>
                          <m:endChr m:val="]"/>
                          <m:ctrlPr>
                            <a:rPr lang="pt-BR" sz="1400" b="0" i="1" smtClean="0">
                              <a:solidFill>
                                <a:schemeClr val="tx1"/>
                              </a:solidFill>
                              <a:latin typeface="Cambria Math" panose="02040503050406030204" pitchFamily="18" charset="0"/>
                            </a:rPr>
                          </m:ctrlPr>
                        </m:dPr>
                        <m:e>
                          <m:m>
                            <m:mPr>
                              <m:mcs>
                                <m:mc>
                                  <m:mcPr>
                                    <m:count m:val="1"/>
                                    <m:mcJc m:val="center"/>
                                  </m:mcPr>
                                </m:mc>
                              </m:mcs>
                              <m:ctrlPr>
                                <a:rPr lang="pt-BR" sz="1400" b="0" i="1" smtClean="0">
                                  <a:solidFill>
                                    <a:schemeClr val="tx1"/>
                                  </a:solidFill>
                                  <a:latin typeface="Cambria Math" panose="02040503050406030204" pitchFamily="18" charset="0"/>
                                </a:rPr>
                              </m:ctrlPr>
                            </m:mPr>
                            <m:mr>
                              <m:e>
                                <m:sSub>
                                  <m:sSubPr>
                                    <m:ctrlPr>
                                      <a:rPr lang="pt-BR" sz="1400" b="0" i="1" smtClean="0">
                                        <a:solidFill>
                                          <a:schemeClr val="tx1"/>
                                        </a:solidFill>
                                        <a:latin typeface="Cambria Math" panose="02040503050406030204" pitchFamily="18" charset="0"/>
                                      </a:rPr>
                                    </m:ctrlPr>
                                  </m:sSubPr>
                                  <m:e>
                                    <m:r>
                                      <m:rPr>
                                        <m:brk m:alnAt="7"/>
                                      </m:rPr>
                                      <a:rPr lang="pt-BR" sz="1400" b="0" i="1" smtClean="0">
                                        <a:solidFill>
                                          <a:schemeClr val="tx1"/>
                                        </a:solidFill>
                                        <a:latin typeface="Cambria Math" panose="02040503050406030204" pitchFamily="18" charset="0"/>
                                      </a:rPr>
                                      <m:t>𝐹</m:t>
                                    </m:r>
                                  </m:e>
                                  <m:sub>
                                    <m:r>
                                      <m:rPr>
                                        <m:brk m:alnAt="7"/>
                                      </m:rPr>
                                      <a:rPr lang="pt-BR" sz="1400" b="0" i="1" smtClean="0">
                                        <a:solidFill>
                                          <a:schemeClr val="tx1"/>
                                        </a:solidFill>
                                        <a:latin typeface="Cambria Math" panose="02040503050406030204" pitchFamily="18" charset="0"/>
                                      </a:rPr>
                                      <m:t>𝑥</m:t>
                                    </m:r>
                                  </m:sub>
                                </m:sSub>
                              </m:e>
                            </m:mr>
                            <m:mr>
                              <m:e>
                                <m:sSub>
                                  <m:sSubPr>
                                    <m:ctrlPr>
                                      <a:rPr lang="pt-BR" sz="1400" b="0" i="1" smtClean="0">
                                        <a:solidFill>
                                          <a:schemeClr val="tx1"/>
                                        </a:solidFill>
                                        <a:latin typeface="Cambria Math" panose="02040503050406030204" pitchFamily="18" charset="0"/>
                                      </a:rPr>
                                    </m:ctrlPr>
                                  </m:sSubPr>
                                  <m:e>
                                    <m:r>
                                      <a:rPr lang="pt-BR" sz="1400" b="0" i="1" smtClean="0">
                                        <a:solidFill>
                                          <a:schemeClr val="tx1"/>
                                        </a:solidFill>
                                        <a:latin typeface="Cambria Math" panose="02040503050406030204" pitchFamily="18" charset="0"/>
                                      </a:rPr>
                                      <m:t>𝐹</m:t>
                                    </m:r>
                                  </m:e>
                                  <m:sub>
                                    <m:r>
                                      <a:rPr lang="pt-BR" sz="1400" b="0" i="1" smtClean="0">
                                        <a:solidFill>
                                          <a:schemeClr val="tx1"/>
                                        </a:solidFill>
                                        <a:latin typeface="Cambria Math" panose="02040503050406030204" pitchFamily="18" charset="0"/>
                                      </a:rPr>
                                      <m:t>𝑦</m:t>
                                    </m:r>
                                  </m:sub>
                                </m:sSub>
                              </m:e>
                            </m:mr>
                          </m:m>
                        </m:e>
                      </m:d>
                    </m:oMath>
                  </m:oMathPara>
                </a14:m>
                <a:endParaRPr lang="pt-BR" sz="1400" b="1" dirty="0">
                  <a:solidFill>
                    <a:schemeClr val="tx1"/>
                  </a:solidFill>
                  <a:latin typeface="Arial Narrow" pitchFamily="34" charset="0"/>
                </a:endParaRPr>
              </a:p>
            </p:txBody>
          </p:sp>
        </mc:Choice>
        <mc:Fallback xmlns="">
          <p:sp>
            <p:nvSpPr>
              <p:cNvPr id="15" name="CaixaDeTexto 14"/>
              <p:cNvSpPr txBox="1">
                <a:spLocks noRot="1" noChangeAspect="1" noMove="1" noResize="1" noEditPoints="1" noAdjustHandles="1" noChangeArrowheads="1" noChangeShapeType="1" noTextEdit="1"/>
              </p:cNvSpPr>
              <p:nvPr/>
            </p:nvSpPr>
            <p:spPr>
              <a:xfrm>
                <a:off x="5114826" y="5786593"/>
                <a:ext cx="969342" cy="514756"/>
              </a:xfrm>
              <a:prstGeom prst="rect">
                <a:avLst/>
              </a:prstGeom>
              <a:blipFill rotWithShape="0">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aixaDeTexto 15"/>
              <p:cNvSpPr txBox="1"/>
              <p:nvPr/>
            </p:nvSpPr>
            <p:spPr>
              <a:xfrm>
                <a:off x="8028384" y="5786593"/>
                <a:ext cx="969342" cy="514756"/>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1" i="1" smtClean="0">
                          <a:solidFill>
                            <a:schemeClr val="tx1"/>
                          </a:solidFill>
                          <a:latin typeface="Cambria Math" panose="02040503050406030204" pitchFamily="18" charset="0"/>
                        </a:rPr>
                        <m:t>𝑼</m:t>
                      </m:r>
                      <m:r>
                        <a:rPr lang="pt-BR" sz="1400" b="0" i="1" smtClean="0">
                          <a:solidFill>
                            <a:schemeClr val="tx1"/>
                          </a:solidFill>
                          <a:latin typeface="Cambria Math" panose="02040503050406030204" pitchFamily="18" charset="0"/>
                        </a:rPr>
                        <m:t>=</m:t>
                      </m:r>
                      <m:d>
                        <m:dPr>
                          <m:begChr m:val="["/>
                          <m:endChr m:val="]"/>
                          <m:ctrlPr>
                            <a:rPr lang="pt-BR" sz="1400" b="0" i="1" smtClean="0">
                              <a:solidFill>
                                <a:schemeClr val="tx1"/>
                              </a:solidFill>
                              <a:latin typeface="Cambria Math" panose="02040503050406030204" pitchFamily="18" charset="0"/>
                            </a:rPr>
                          </m:ctrlPr>
                        </m:dPr>
                        <m:e>
                          <m:m>
                            <m:mPr>
                              <m:mcs>
                                <m:mc>
                                  <m:mcPr>
                                    <m:count m:val="1"/>
                                    <m:mcJc m:val="center"/>
                                  </m:mcPr>
                                </m:mc>
                              </m:mcs>
                              <m:ctrlPr>
                                <a:rPr lang="pt-BR" sz="1400" b="0" i="1" smtClean="0">
                                  <a:solidFill>
                                    <a:schemeClr val="tx1"/>
                                  </a:solidFill>
                                  <a:latin typeface="Cambria Math" panose="02040503050406030204" pitchFamily="18" charset="0"/>
                                </a:rPr>
                              </m:ctrlPr>
                            </m:mPr>
                            <m:mr>
                              <m:e>
                                <m:sSub>
                                  <m:sSubPr>
                                    <m:ctrlPr>
                                      <a:rPr lang="pt-BR" sz="1400" b="0" i="1" smtClean="0">
                                        <a:solidFill>
                                          <a:schemeClr val="tx1"/>
                                        </a:solidFill>
                                        <a:latin typeface="Cambria Math" panose="02040503050406030204" pitchFamily="18" charset="0"/>
                                      </a:rPr>
                                    </m:ctrlPr>
                                  </m:sSubPr>
                                  <m:e>
                                    <m:r>
                                      <a:rPr lang="pt-BR" sz="1400" b="0" i="1" smtClean="0">
                                        <a:solidFill>
                                          <a:schemeClr val="tx1"/>
                                        </a:solidFill>
                                        <a:latin typeface="Cambria Math" panose="02040503050406030204" pitchFamily="18" charset="0"/>
                                      </a:rPr>
                                      <m:t>𝑈</m:t>
                                    </m:r>
                                  </m:e>
                                  <m:sub>
                                    <m:r>
                                      <m:rPr>
                                        <m:brk m:alnAt="7"/>
                                      </m:rPr>
                                      <a:rPr lang="pt-BR" sz="1400" b="0" i="1" smtClean="0">
                                        <a:solidFill>
                                          <a:schemeClr val="tx1"/>
                                        </a:solidFill>
                                        <a:latin typeface="Cambria Math" panose="02040503050406030204" pitchFamily="18" charset="0"/>
                                      </a:rPr>
                                      <m:t>𝑥</m:t>
                                    </m:r>
                                  </m:sub>
                                </m:sSub>
                              </m:e>
                            </m:mr>
                            <m:mr>
                              <m:e>
                                <m:sSub>
                                  <m:sSubPr>
                                    <m:ctrlPr>
                                      <a:rPr lang="pt-BR" sz="1400" b="0" i="1" smtClean="0">
                                        <a:solidFill>
                                          <a:schemeClr val="tx1"/>
                                        </a:solidFill>
                                        <a:latin typeface="Cambria Math" panose="02040503050406030204" pitchFamily="18" charset="0"/>
                                      </a:rPr>
                                    </m:ctrlPr>
                                  </m:sSubPr>
                                  <m:e>
                                    <m:r>
                                      <a:rPr lang="pt-BR" sz="1400" b="0" i="1" smtClean="0">
                                        <a:solidFill>
                                          <a:schemeClr val="tx1"/>
                                        </a:solidFill>
                                        <a:latin typeface="Cambria Math" panose="02040503050406030204" pitchFamily="18" charset="0"/>
                                      </a:rPr>
                                      <m:t>𝑈</m:t>
                                    </m:r>
                                  </m:e>
                                  <m:sub>
                                    <m:r>
                                      <a:rPr lang="pt-BR" sz="1400" b="0" i="1" smtClean="0">
                                        <a:solidFill>
                                          <a:schemeClr val="tx1"/>
                                        </a:solidFill>
                                        <a:latin typeface="Cambria Math" panose="02040503050406030204" pitchFamily="18" charset="0"/>
                                      </a:rPr>
                                      <m:t>𝑦</m:t>
                                    </m:r>
                                  </m:sub>
                                </m:sSub>
                              </m:e>
                            </m:mr>
                          </m:m>
                        </m:e>
                      </m:d>
                    </m:oMath>
                  </m:oMathPara>
                </a14:m>
                <a:endParaRPr lang="pt-BR" sz="1400" b="1" dirty="0">
                  <a:solidFill>
                    <a:schemeClr val="tx1"/>
                  </a:solidFill>
                  <a:latin typeface="Arial Narrow" pitchFamily="34" charset="0"/>
                </a:endParaRPr>
              </a:p>
            </p:txBody>
          </p:sp>
        </mc:Choice>
        <mc:Fallback xmlns="">
          <p:sp>
            <p:nvSpPr>
              <p:cNvPr id="16" name="CaixaDeTexto 15"/>
              <p:cNvSpPr txBox="1">
                <a:spLocks noRot="1" noChangeAspect="1" noMove="1" noResize="1" noEditPoints="1" noAdjustHandles="1" noChangeArrowheads="1" noChangeShapeType="1" noTextEdit="1"/>
              </p:cNvSpPr>
              <p:nvPr/>
            </p:nvSpPr>
            <p:spPr>
              <a:xfrm>
                <a:off x="8028384" y="5786593"/>
                <a:ext cx="969342" cy="514756"/>
              </a:xfrm>
              <a:prstGeom prst="rect">
                <a:avLst/>
              </a:prstGeom>
              <a:blipFill rotWithShape="0">
                <a:blip r:embed="rId7"/>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aixaDeTexto 16"/>
              <p:cNvSpPr txBox="1"/>
              <p:nvPr/>
            </p:nvSpPr>
            <p:spPr>
              <a:xfrm>
                <a:off x="665775" y="4953362"/>
                <a:ext cx="1174917" cy="707886"/>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m:rPr>
                          <m:sty m:val="p"/>
                        </m:rPr>
                        <a:rPr lang="el-GR" sz="2000" b="0" i="1" smtClean="0">
                          <a:solidFill>
                            <a:schemeClr val="tx1"/>
                          </a:solidFill>
                          <a:latin typeface="Cambria Math" panose="02040503050406030204" pitchFamily="18" charset="0"/>
                          <a:ea typeface="Cambria Math" panose="02040503050406030204" pitchFamily="18" charset="0"/>
                        </a:rPr>
                        <m:t>Σ</m:t>
                      </m:r>
                      <m:r>
                        <a:rPr lang="pt-BR" sz="2000" b="0" i="1" smtClean="0">
                          <a:solidFill>
                            <a:schemeClr val="tx1"/>
                          </a:solidFill>
                          <a:latin typeface="Cambria Math" panose="02040503050406030204" pitchFamily="18" charset="0"/>
                          <a:ea typeface="Cambria Math" panose="02040503050406030204" pitchFamily="18" charset="0"/>
                        </a:rPr>
                        <m:t>𝐹</m:t>
                      </m:r>
                      <m:r>
                        <a:rPr lang="pt-BR" sz="2000" b="0" i="1" smtClean="0">
                          <a:solidFill>
                            <a:schemeClr val="tx1"/>
                          </a:solidFill>
                          <a:latin typeface="Cambria Math" panose="02040503050406030204" pitchFamily="18" charset="0"/>
                          <a:ea typeface="Cambria Math" panose="02040503050406030204" pitchFamily="18" charset="0"/>
                        </a:rPr>
                        <m:t>=0</m:t>
                      </m:r>
                    </m:oMath>
                    <m:oMath xmlns:m="http://schemas.openxmlformats.org/officeDocument/2006/math">
                      <m:r>
                        <m:rPr>
                          <m:sty m:val="p"/>
                        </m:rPr>
                        <a:rPr lang="pt-BR" sz="2000" b="0" i="0" smtClean="0">
                          <a:solidFill>
                            <a:schemeClr val="tx1"/>
                          </a:solidFill>
                          <a:latin typeface="Cambria Math" panose="02040503050406030204" pitchFamily="18" charset="0"/>
                          <a:ea typeface="Cambria Math" panose="02040503050406030204" pitchFamily="18" charset="0"/>
                        </a:rPr>
                        <m:t>Σ</m:t>
                      </m:r>
                      <m:r>
                        <a:rPr lang="pt-BR" sz="2000" b="0" i="1" smtClean="0">
                          <a:solidFill>
                            <a:schemeClr val="tx1"/>
                          </a:solidFill>
                          <a:latin typeface="Cambria Math" panose="02040503050406030204" pitchFamily="18" charset="0"/>
                          <a:ea typeface="Cambria Math" panose="02040503050406030204" pitchFamily="18" charset="0"/>
                        </a:rPr>
                        <m:t>𝑀</m:t>
                      </m:r>
                      <m:r>
                        <a:rPr lang="pt-BR" sz="2000" b="0" i="1" smtClean="0">
                          <a:solidFill>
                            <a:schemeClr val="tx1"/>
                          </a:solidFill>
                          <a:latin typeface="Cambria Math" panose="02040503050406030204" pitchFamily="18" charset="0"/>
                          <a:ea typeface="Cambria Math" panose="02040503050406030204" pitchFamily="18" charset="0"/>
                        </a:rPr>
                        <m:t>=0</m:t>
                      </m:r>
                    </m:oMath>
                  </m:oMathPara>
                </a14:m>
                <a:endParaRPr lang="pt-BR" sz="2000" dirty="0">
                  <a:solidFill>
                    <a:schemeClr val="tx1"/>
                  </a:solidFill>
                  <a:latin typeface="Arial Narrow" pitchFamily="34" charset="0"/>
                </a:endParaRPr>
              </a:p>
            </p:txBody>
          </p:sp>
        </mc:Choice>
        <mc:Fallback xmlns="">
          <p:sp>
            <p:nvSpPr>
              <p:cNvPr id="17" name="CaixaDeTexto 16"/>
              <p:cNvSpPr txBox="1">
                <a:spLocks noRot="1" noChangeAspect="1" noMove="1" noResize="1" noEditPoints="1" noAdjustHandles="1" noChangeArrowheads="1" noChangeShapeType="1" noTextEdit="1"/>
              </p:cNvSpPr>
              <p:nvPr/>
            </p:nvSpPr>
            <p:spPr>
              <a:xfrm>
                <a:off x="665775" y="4953362"/>
                <a:ext cx="1174917" cy="707886"/>
              </a:xfrm>
              <a:prstGeom prst="rect">
                <a:avLst/>
              </a:prstGeom>
              <a:blipFill rotWithShape="0">
                <a:blip r:embed="rId8"/>
                <a:stretch>
                  <a:fillRect/>
                </a:stretch>
              </a:blipFill>
              <a:ln>
                <a:noFill/>
              </a:ln>
              <a:effectLst/>
            </p:spPr>
            <p:txBody>
              <a:bodyPr/>
              <a:lstStyle/>
              <a:p>
                <a:r>
                  <a:rPr lang="en-US">
                    <a:noFill/>
                  </a:rPr>
                  <a:t> </a:t>
                </a:r>
              </a:p>
            </p:txBody>
          </p:sp>
        </mc:Fallback>
      </mc:AlternateContent>
      <p:pic>
        <p:nvPicPr>
          <p:cNvPr id="19" name="Imagem 18"/>
          <p:cNvPicPr>
            <a:picLocks noChangeAspect="1"/>
          </p:cNvPicPr>
          <p:nvPr/>
        </p:nvPicPr>
        <p:blipFill>
          <a:blip r:embed="rId9"/>
          <a:stretch>
            <a:fillRect/>
          </a:stretch>
        </p:blipFill>
        <p:spPr>
          <a:xfrm>
            <a:off x="1992903" y="5102898"/>
            <a:ext cx="854237" cy="408814"/>
          </a:xfrm>
          <a:prstGeom prst="rect">
            <a:avLst/>
          </a:prstGeom>
          <a:noFill/>
          <a:ln>
            <a:noFill/>
          </a:ln>
        </p:spPr>
      </p:pic>
      <p:pic>
        <p:nvPicPr>
          <p:cNvPr id="21" name="Imagem 20"/>
          <p:cNvPicPr>
            <a:picLocks noChangeAspect="1"/>
          </p:cNvPicPr>
          <p:nvPr/>
        </p:nvPicPr>
        <p:blipFill>
          <a:blip r:embed="rId9"/>
          <a:stretch>
            <a:fillRect/>
          </a:stretch>
        </p:blipFill>
        <p:spPr>
          <a:xfrm>
            <a:off x="5130669" y="5102898"/>
            <a:ext cx="854237" cy="408814"/>
          </a:xfrm>
          <a:prstGeom prst="rect">
            <a:avLst/>
          </a:prstGeom>
          <a:noFill/>
          <a:ln>
            <a:noFill/>
          </a:ln>
        </p:spPr>
      </p:pic>
      <p:cxnSp>
        <p:nvCxnSpPr>
          <p:cNvPr id="22" name="Conector angulado 21"/>
          <p:cNvCxnSpPr>
            <a:stCxn id="27" idx="4"/>
            <a:endCxn id="31" idx="0"/>
          </p:cNvCxnSpPr>
          <p:nvPr/>
        </p:nvCxnSpPr>
        <p:spPr>
          <a:xfrm rot="5400000">
            <a:off x="5650618" y="5062220"/>
            <a:ext cx="521274" cy="1203036"/>
          </a:xfrm>
          <a:prstGeom prst="bentConnector3">
            <a:avLst>
              <a:gd name="adj1" fmla="val 37006"/>
            </a:avLst>
          </a:prstGeom>
          <a:ln>
            <a:tailEnd type="arrow"/>
          </a:ln>
        </p:spPr>
        <p:style>
          <a:lnRef idx="1">
            <a:schemeClr val="dk1"/>
          </a:lnRef>
          <a:fillRef idx="0">
            <a:schemeClr val="dk1"/>
          </a:fillRef>
          <a:effectRef idx="0">
            <a:schemeClr val="dk1"/>
          </a:effectRef>
          <a:fontRef idx="minor">
            <a:schemeClr val="tx1"/>
          </a:fontRef>
        </p:style>
      </p:cxnSp>
      <p:cxnSp>
        <p:nvCxnSpPr>
          <p:cNvPr id="36" name="Conector angulado 35"/>
          <p:cNvCxnSpPr>
            <a:stCxn id="29" idx="4"/>
            <a:endCxn id="32" idx="0"/>
          </p:cNvCxnSpPr>
          <p:nvPr/>
        </p:nvCxnSpPr>
        <p:spPr>
          <a:xfrm rot="5400000">
            <a:off x="6350081" y="5241215"/>
            <a:ext cx="521274" cy="845046"/>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40" name="Conector angulado 39"/>
          <p:cNvCxnSpPr>
            <a:stCxn id="30" idx="4"/>
            <a:endCxn id="33" idx="0"/>
          </p:cNvCxnSpPr>
          <p:nvPr/>
        </p:nvCxnSpPr>
        <p:spPr>
          <a:xfrm rot="16200000" flipH="1">
            <a:off x="7542140" y="5269083"/>
            <a:ext cx="521274" cy="789309"/>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53" name="CaixaDeTexto 52"/>
          <p:cNvSpPr txBox="1"/>
          <p:nvPr/>
        </p:nvSpPr>
        <p:spPr>
          <a:xfrm>
            <a:off x="5962571" y="4458598"/>
            <a:ext cx="2221317" cy="338554"/>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pt-BR" sz="1600" dirty="0" smtClean="0">
                <a:solidFill>
                  <a:schemeClr val="tx1"/>
                </a:solidFill>
                <a:latin typeface="Arial Narrow" pitchFamily="34" charset="0"/>
              </a:rPr>
              <a:t>Método dos deslocamentos</a:t>
            </a:r>
            <a:endParaRPr lang="pt-BR" sz="1600" dirty="0">
              <a:solidFill>
                <a:schemeClr val="tx1"/>
              </a:solidFill>
              <a:latin typeface="Arial Narrow" pitchFamily="34" charset="0"/>
            </a:endParaRPr>
          </a:p>
        </p:txBody>
      </p:sp>
      <p:sp>
        <p:nvSpPr>
          <p:cNvPr id="2" name="Retângulo 1"/>
          <p:cNvSpPr/>
          <p:nvPr/>
        </p:nvSpPr>
        <p:spPr>
          <a:xfrm>
            <a:off x="2895600" y="4293096"/>
            <a:ext cx="2169711" cy="1493497"/>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CaixaDeTexto 36"/>
              <p:cNvSpPr txBox="1"/>
              <p:nvPr/>
            </p:nvSpPr>
            <p:spPr>
              <a:xfrm>
                <a:off x="2847140" y="4891324"/>
                <a:ext cx="2282376" cy="809068"/>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i="1">
                          <a:solidFill>
                            <a:schemeClr val="tx1"/>
                          </a:solidFill>
                          <a:latin typeface="Cambria Math" panose="02040503050406030204" pitchFamily="18" charset="0"/>
                        </a:rPr>
                        <m:t>𝑀</m:t>
                      </m:r>
                      <m:r>
                        <a:rPr lang="pt-BR" sz="2000" i="1">
                          <a:solidFill>
                            <a:schemeClr val="tx1"/>
                          </a:solidFill>
                          <a:latin typeface="Cambria Math" panose="02040503050406030204" pitchFamily="18" charset="0"/>
                        </a:rPr>
                        <m:t>=</m:t>
                      </m:r>
                      <m:f>
                        <m:fPr>
                          <m:ctrlPr>
                            <a:rPr lang="pt-BR" sz="2000" i="1">
                              <a:solidFill>
                                <a:schemeClr val="tx1"/>
                              </a:solidFill>
                              <a:latin typeface="Cambria Math" panose="02040503050406030204" pitchFamily="18" charset="0"/>
                            </a:rPr>
                          </m:ctrlPr>
                        </m:fPr>
                        <m:num>
                          <m:r>
                            <a:rPr lang="pt-BR" sz="2000" i="1">
                              <a:solidFill>
                                <a:schemeClr val="tx1"/>
                              </a:solidFill>
                              <a:latin typeface="Cambria Math" panose="02040503050406030204" pitchFamily="18" charset="0"/>
                            </a:rPr>
                            <m:t>−</m:t>
                          </m:r>
                          <m:r>
                            <a:rPr lang="pt-BR" sz="2000" i="1">
                              <a:solidFill>
                                <a:schemeClr val="tx1"/>
                              </a:solidFill>
                              <a:latin typeface="Cambria Math" panose="02040503050406030204" pitchFamily="18" charset="0"/>
                            </a:rPr>
                            <m:t>𝐸𝐼</m:t>
                          </m:r>
                          <m:sSup>
                            <m:sSupPr>
                              <m:ctrlPr>
                                <a:rPr lang="pt-BR" sz="2000" b="1" i="1" smtClean="0">
                                  <a:solidFill>
                                    <a:srgbClr val="FF0000"/>
                                  </a:solidFill>
                                  <a:latin typeface="Cambria Math" panose="02040503050406030204" pitchFamily="18" charset="0"/>
                                </a:rPr>
                              </m:ctrlPr>
                            </m:sSupPr>
                            <m:e>
                              <m:r>
                                <a:rPr lang="pt-BR" sz="2000" b="1" i="1">
                                  <a:solidFill>
                                    <a:srgbClr val="FF0000"/>
                                  </a:solidFill>
                                  <a:latin typeface="Cambria Math" panose="02040503050406030204" pitchFamily="18" charset="0"/>
                                </a:rPr>
                                <m:t>𝒗</m:t>
                              </m:r>
                            </m:e>
                            <m:sup>
                              <m:r>
                                <a:rPr lang="pt-BR" sz="2000" b="1" i="1">
                                  <a:solidFill>
                                    <a:srgbClr val="FF0000"/>
                                  </a:solidFill>
                                  <a:latin typeface="Cambria Math" panose="02040503050406030204" pitchFamily="18" charset="0"/>
                                </a:rPr>
                                <m:t>′′</m:t>
                              </m:r>
                            </m:sup>
                          </m:sSup>
                        </m:num>
                        <m:den>
                          <m:sSup>
                            <m:sSupPr>
                              <m:ctrlPr>
                                <a:rPr lang="pt-BR" sz="2000" i="1">
                                  <a:solidFill>
                                    <a:schemeClr val="tx1"/>
                                  </a:solidFill>
                                  <a:latin typeface="Cambria Math" panose="02040503050406030204" pitchFamily="18" charset="0"/>
                                </a:rPr>
                              </m:ctrlPr>
                            </m:sSupPr>
                            <m:e>
                              <m:d>
                                <m:dPr>
                                  <m:begChr m:val="["/>
                                  <m:endChr m:val="]"/>
                                  <m:ctrlPr>
                                    <a:rPr lang="pt-BR" sz="2000" i="1">
                                      <a:solidFill>
                                        <a:schemeClr val="tx1"/>
                                      </a:solidFill>
                                      <a:latin typeface="Cambria Math" panose="02040503050406030204" pitchFamily="18" charset="0"/>
                                    </a:rPr>
                                  </m:ctrlPr>
                                </m:dPr>
                                <m:e>
                                  <m:r>
                                    <a:rPr lang="pt-BR" sz="2000" i="1">
                                      <a:solidFill>
                                        <a:schemeClr val="tx1"/>
                                      </a:solidFill>
                                      <a:latin typeface="Cambria Math" panose="02040503050406030204" pitchFamily="18" charset="0"/>
                                    </a:rPr>
                                    <m:t>1+</m:t>
                                  </m:r>
                                  <m:sSup>
                                    <m:sSupPr>
                                      <m:ctrlPr>
                                        <a:rPr lang="pt-BR" sz="2000" i="1">
                                          <a:solidFill>
                                            <a:schemeClr val="tx1"/>
                                          </a:solidFill>
                                          <a:latin typeface="Cambria Math" panose="02040503050406030204" pitchFamily="18" charset="0"/>
                                        </a:rPr>
                                      </m:ctrlPr>
                                    </m:sSupPr>
                                    <m:e>
                                      <m:d>
                                        <m:dPr>
                                          <m:ctrlPr>
                                            <a:rPr lang="pt-BR" sz="2000" i="1">
                                              <a:solidFill>
                                                <a:schemeClr val="tx1"/>
                                              </a:solidFill>
                                              <a:latin typeface="Cambria Math" panose="02040503050406030204" pitchFamily="18" charset="0"/>
                                            </a:rPr>
                                          </m:ctrlPr>
                                        </m:dPr>
                                        <m:e>
                                          <m:sSup>
                                            <m:sSupPr>
                                              <m:ctrlPr>
                                                <a:rPr lang="pt-BR" sz="2000" b="1" i="1" smtClean="0">
                                                  <a:solidFill>
                                                    <a:srgbClr val="FF0000"/>
                                                  </a:solidFill>
                                                  <a:latin typeface="Cambria Math" panose="02040503050406030204" pitchFamily="18" charset="0"/>
                                                </a:rPr>
                                              </m:ctrlPr>
                                            </m:sSupPr>
                                            <m:e>
                                              <m:r>
                                                <a:rPr lang="pt-BR" sz="2000" b="1" i="1">
                                                  <a:solidFill>
                                                    <a:srgbClr val="FF0000"/>
                                                  </a:solidFill>
                                                  <a:latin typeface="Cambria Math" panose="02040503050406030204" pitchFamily="18" charset="0"/>
                                                </a:rPr>
                                                <m:t>𝒗</m:t>
                                              </m:r>
                                            </m:e>
                                            <m:sup>
                                              <m:r>
                                                <a:rPr lang="pt-BR" sz="2000" b="1" i="1">
                                                  <a:solidFill>
                                                    <a:srgbClr val="FF0000"/>
                                                  </a:solidFill>
                                                  <a:latin typeface="Cambria Math" panose="02040503050406030204" pitchFamily="18" charset="0"/>
                                                </a:rPr>
                                                <m:t>′</m:t>
                                              </m:r>
                                            </m:sup>
                                          </m:sSup>
                                        </m:e>
                                      </m:d>
                                    </m:e>
                                    <m:sup>
                                      <m:r>
                                        <a:rPr lang="pt-BR" sz="2000" i="1">
                                          <a:solidFill>
                                            <a:schemeClr val="tx1"/>
                                          </a:solidFill>
                                          <a:latin typeface="Cambria Math" panose="02040503050406030204" pitchFamily="18" charset="0"/>
                                        </a:rPr>
                                        <m:t>2</m:t>
                                      </m:r>
                                    </m:sup>
                                  </m:sSup>
                                </m:e>
                              </m:d>
                            </m:e>
                            <m:sup>
                              <m:f>
                                <m:fPr>
                                  <m:type m:val="skw"/>
                                  <m:ctrlPr>
                                    <a:rPr lang="pt-BR" sz="2000" i="1">
                                      <a:solidFill>
                                        <a:schemeClr val="tx1"/>
                                      </a:solidFill>
                                      <a:latin typeface="Cambria Math" panose="02040503050406030204" pitchFamily="18" charset="0"/>
                                    </a:rPr>
                                  </m:ctrlPr>
                                </m:fPr>
                                <m:num>
                                  <m:r>
                                    <a:rPr lang="pt-BR" sz="2000" i="1">
                                      <a:solidFill>
                                        <a:schemeClr val="tx1"/>
                                      </a:solidFill>
                                      <a:latin typeface="Cambria Math" panose="02040503050406030204" pitchFamily="18" charset="0"/>
                                    </a:rPr>
                                    <m:t>3</m:t>
                                  </m:r>
                                </m:num>
                                <m:den>
                                  <m:r>
                                    <a:rPr lang="pt-BR" sz="2000" i="1">
                                      <a:solidFill>
                                        <a:schemeClr val="tx1"/>
                                      </a:solidFill>
                                      <a:latin typeface="Cambria Math" panose="02040503050406030204" pitchFamily="18" charset="0"/>
                                    </a:rPr>
                                    <m:t>2</m:t>
                                  </m:r>
                                </m:den>
                              </m:f>
                            </m:sup>
                          </m:sSup>
                        </m:den>
                      </m:f>
                    </m:oMath>
                  </m:oMathPara>
                </a14:m>
                <a:endParaRPr lang="pt-BR" sz="2000" dirty="0">
                  <a:solidFill>
                    <a:schemeClr val="tx1"/>
                  </a:solidFill>
                  <a:latin typeface="Arial Narrow" pitchFamily="34" charset="0"/>
                </a:endParaRPr>
              </a:p>
            </p:txBody>
          </p:sp>
        </mc:Choice>
        <mc:Fallback xmlns="">
          <p:sp>
            <p:nvSpPr>
              <p:cNvPr id="37" name="CaixaDeTexto 36"/>
              <p:cNvSpPr txBox="1">
                <a:spLocks noRot="1" noChangeAspect="1" noMove="1" noResize="1" noEditPoints="1" noAdjustHandles="1" noChangeArrowheads="1" noChangeShapeType="1" noTextEdit="1"/>
              </p:cNvSpPr>
              <p:nvPr/>
            </p:nvSpPr>
            <p:spPr>
              <a:xfrm>
                <a:off x="2847140" y="4891324"/>
                <a:ext cx="2282376" cy="809068"/>
              </a:xfrm>
              <a:prstGeom prst="rect">
                <a:avLst/>
              </a:prstGeom>
              <a:blipFill rotWithShape="0">
                <a:blip r:embed="rId10"/>
                <a:stretch>
                  <a:fillRect/>
                </a:stretch>
              </a:blipFill>
              <a:ln>
                <a:noFill/>
              </a:ln>
              <a:effectLst/>
            </p:spPr>
            <p:txBody>
              <a:bodyPr/>
              <a:lstStyle/>
              <a:p>
                <a:r>
                  <a:rPr lang="en-US">
                    <a:noFill/>
                  </a:rPr>
                  <a:t> </a:t>
                </a:r>
              </a:p>
            </p:txBody>
          </p:sp>
        </mc:Fallback>
      </mc:AlternateContent>
      <p:sp>
        <p:nvSpPr>
          <p:cNvPr id="38" name="CaixaDeTexto 37"/>
          <p:cNvSpPr txBox="1"/>
          <p:nvPr/>
        </p:nvSpPr>
        <p:spPr>
          <a:xfrm>
            <a:off x="3233107" y="4458598"/>
            <a:ext cx="1512167" cy="338554"/>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pt-BR" sz="1600" dirty="0" smtClean="0">
                <a:solidFill>
                  <a:schemeClr val="tx1"/>
                </a:solidFill>
                <a:latin typeface="Arial Narrow" pitchFamily="34" charset="0"/>
              </a:rPr>
              <a:t>Teoria de barras</a:t>
            </a:r>
            <a:endParaRPr lang="pt-BR" sz="1600" dirty="0">
              <a:solidFill>
                <a:schemeClr val="tx1"/>
              </a:solidFill>
              <a:latin typeface="Arial Narrow" pitchFamily="34" charset="0"/>
            </a:endParaRPr>
          </a:p>
        </p:txBody>
      </p:sp>
      <p:sp>
        <p:nvSpPr>
          <p:cNvPr id="39" name="CaixaDeTexto 38"/>
          <p:cNvSpPr txBox="1"/>
          <p:nvPr/>
        </p:nvSpPr>
        <p:spPr>
          <a:xfrm>
            <a:off x="2895600" y="3992094"/>
            <a:ext cx="2179236" cy="253916"/>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pt-BR" sz="1050" b="1" dirty="0" smtClean="0">
                <a:solidFill>
                  <a:srgbClr val="FF0000"/>
                </a:solidFill>
                <a:latin typeface="Arial Narrow" pitchFamily="34" charset="0"/>
              </a:rPr>
              <a:t>EQUAÇÕES DIFERENCIAIS PARCIAIS</a:t>
            </a:r>
            <a:endParaRPr lang="pt-BR" sz="1050" b="1" dirty="0">
              <a:solidFill>
                <a:srgbClr val="FF0000"/>
              </a:solidFill>
              <a:latin typeface="Arial Narrow" pitchFamily="34" charset="0"/>
            </a:endParaRPr>
          </a:p>
        </p:txBody>
      </p:sp>
      <mc:AlternateContent xmlns:mc="http://schemas.openxmlformats.org/markup-compatibility/2006" xmlns:a14="http://schemas.microsoft.com/office/drawing/2010/main">
        <mc:Choice Requires="a14">
          <p:sp>
            <p:nvSpPr>
              <p:cNvPr id="41" name="CaixaDeTexto 40"/>
              <p:cNvSpPr txBox="1"/>
              <p:nvPr/>
            </p:nvSpPr>
            <p:spPr>
              <a:xfrm>
                <a:off x="2905124" y="5920174"/>
                <a:ext cx="2169711" cy="40011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solidFill>
                            <a:schemeClr val="bg1">
                              <a:lumMod val="65000"/>
                            </a:schemeClr>
                          </a:solidFill>
                          <a:latin typeface="Cambria Math" panose="02040503050406030204" pitchFamily="18" charset="0"/>
                        </a:rPr>
                        <m:t>(</m:t>
                      </m:r>
                      <m:r>
                        <a:rPr lang="pt-BR" sz="2000" i="1" smtClean="0">
                          <a:solidFill>
                            <a:schemeClr val="bg1">
                              <a:lumMod val="65000"/>
                            </a:schemeClr>
                          </a:solidFill>
                          <a:latin typeface="Cambria Math" panose="02040503050406030204" pitchFamily="18" charset="0"/>
                        </a:rPr>
                        <m:t>𝑀</m:t>
                      </m:r>
                      <m:r>
                        <a:rPr lang="pt-BR" sz="2000" i="1" smtClean="0">
                          <a:solidFill>
                            <a:schemeClr val="bg1">
                              <a:lumMod val="65000"/>
                            </a:schemeClr>
                          </a:solidFill>
                          <a:latin typeface="Cambria Math" panose="02040503050406030204" pitchFamily="18" charset="0"/>
                        </a:rPr>
                        <m:t>=−</m:t>
                      </m:r>
                      <m:r>
                        <a:rPr lang="pt-BR" sz="2000" i="1" smtClean="0">
                          <a:solidFill>
                            <a:schemeClr val="bg1">
                              <a:lumMod val="65000"/>
                            </a:schemeClr>
                          </a:solidFill>
                          <a:latin typeface="Cambria Math" panose="02040503050406030204" pitchFamily="18" charset="0"/>
                        </a:rPr>
                        <m:t>𝐸𝐼</m:t>
                      </m:r>
                      <m:sSup>
                        <m:sSupPr>
                          <m:ctrlPr>
                            <a:rPr lang="pt-BR" sz="2000" b="1" i="1" smtClean="0">
                              <a:solidFill>
                                <a:srgbClr val="FF0000"/>
                              </a:solidFill>
                              <a:latin typeface="Cambria Math" panose="02040503050406030204" pitchFamily="18" charset="0"/>
                            </a:rPr>
                          </m:ctrlPr>
                        </m:sSupPr>
                        <m:e>
                          <m:r>
                            <a:rPr lang="pt-BR" sz="2000" b="1" i="1">
                              <a:solidFill>
                                <a:srgbClr val="FF0000"/>
                              </a:solidFill>
                              <a:latin typeface="Cambria Math" panose="02040503050406030204" pitchFamily="18" charset="0"/>
                            </a:rPr>
                            <m:t>𝒗</m:t>
                          </m:r>
                        </m:e>
                        <m:sup>
                          <m:r>
                            <a:rPr lang="pt-BR" sz="2000" b="1" i="1">
                              <a:solidFill>
                                <a:srgbClr val="FF0000"/>
                              </a:solidFill>
                              <a:latin typeface="Cambria Math" panose="02040503050406030204" pitchFamily="18" charset="0"/>
                            </a:rPr>
                            <m:t>′′</m:t>
                          </m:r>
                        </m:sup>
                      </m:sSup>
                      <m:r>
                        <a:rPr lang="pt-BR" sz="2000" b="0" i="1" smtClean="0">
                          <a:solidFill>
                            <a:schemeClr val="bg1">
                              <a:lumMod val="65000"/>
                            </a:schemeClr>
                          </a:solidFill>
                          <a:latin typeface="Cambria Math" panose="02040503050406030204" pitchFamily="18" charset="0"/>
                        </a:rPr>
                        <m:t>)</m:t>
                      </m:r>
                    </m:oMath>
                  </m:oMathPara>
                </a14:m>
                <a:endParaRPr lang="pt-BR" sz="2000" dirty="0">
                  <a:solidFill>
                    <a:schemeClr val="bg1">
                      <a:lumMod val="65000"/>
                    </a:schemeClr>
                  </a:solidFill>
                  <a:latin typeface="Arial Narrow" pitchFamily="34" charset="0"/>
                </a:endParaRPr>
              </a:p>
            </p:txBody>
          </p:sp>
        </mc:Choice>
        <mc:Fallback xmlns="">
          <p:sp>
            <p:nvSpPr>
              <p:cNvPr id="41" name="CaixaDeTexto 40"/>
              <p:cNvSpPr txBox="1">
                <a:spLocks noRot="1" noChangeAspect="1" noMove="1" noResize="1" noEditPoints="1" noAdjustHandles="1" noChangeArrowheads="1" noChangeShapeType="1" noTextEdit="1"/>
              </p:cNvSpPr>
              <p:nvPr/>
            </p:nvSpPr>
            <p:spPr>
              <a:xfrm>
                <a:off x="2905124" y="5920174"/>
                <a:ext cx="2169711" cy="400110"/>
              </a:xfrm>
              <a:prstGeom prst="rect">
                <a:avLst/>
              </a:prstGeom>
              <a:blipFill rotWithShape="0">
                <a:blip r:embed="rId11"/>
                <a:stretch>
                  <a:fillRect b="-18182"/>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CaixaDeTexto 27"/>
              <p:cNvSpPr txBox="1"/>
              <p:nvPr/>
            </p:nvSpPr>
            <p:spPr>
              <a:xfrm>
                <a:off x="1547664" y="2663418"/>
                <a:ext cx="5170214" cy="783869"/>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pt-BR" sz="2000" i="1" smtClean="0">
                              <a:solidFill>
                                <a:schemeClr val="tx1"/>
                              </a:solidFill>
                              <a:latin typeface="Cambria Math" panose="02040503050406030204" pitchFamily="18" charset="0"/>
                              <a:ea typeface="Cambria Math" panose="02040503050406030204" pitchFamily="18" charset="0"/>
                            </a:rPr>
                          </m:ctrlPr>
                        </m:sSupPr>
                        <m:e>
                          <m:r>
                            <a:rPr lang="pt-BR" sz="2000" b="0" i="1" smtClean="0">
                              <a:solidFill>
                                <a:schemeClr val="tx1"/>
                              </a:solidFill>
                              <a:latin typeface="Cambria Math" panose="02040503050406030204" pitchFamily="18" charset="0"/>
                              <a:ea typeface="Cambria Math" panose="02040503050406030204" pitchFamily="18" charset="0"/>
                            </a:rPr>
                            <m:t>𝛻</m:t>
                          </m:r>
                        </m:e>
                        <m:sup>
                          <m:r>
                            <a:rPr lang="pt-BR" sz="2000" b="0" i="1" smtClean="0">
                              <a:solidFill>
                                <a:schemeClr val="tx1"/>
                              </a:solidFill>
                              <a:latin typeface="Cambria Math" panose="02040503050406030204" pitchFamily="18" charset="0"/>
                              <a:ea typeface="Cambria Math" panose="02040503050406030204" pitchFamily="18" charset="0"/>
                            </a:rPr>
                            <m:t>2</m:t>
                          </m:r>
                        </m:sup>
                      </m:sSup>
                      <m:d>
                        <m:dPr>
                          <m:ctrlPr>
                            <a:rPr lang="pt-BR" sz="2000" i="1" smtClean="0">
                              <a:solidFill>
                                <a:schemeClr val="tx1"/>
                              </a:solidFill>
                              <a:latin typeface="Cambria Math" panose="02040503050406030204" pitchFamily="18" charset="0"/>
                              <a:ea typeface="Cambria Math" panose="02040503050406030204" pitchFamily="18" charset="0"/>
                            </a:rPr>
                          </m:ctrlPr>
                        </m:dPr>
                        <m:e>
                          <m:f>
                            <m:fPr>
                              <m:ctrlPr>
                                <a:rPr lang="pt-BR" sz="2000" i="1" smtClean="0">
                                  <a:solidFill>
                                    <a:schemeClr val="tx1"/>
                                  </a:solidFill>
                                  <a:latin typeface="Cambria Math" panose="02040503050406030204" pitchFamily="18" charset="0"/>
                                  <a:ea typeface="Cambria Math" panose="02040503050406030204" pitchFamily="18" charset="0"/>
                                </a:rPr>
                              </m:ctrlPr>
                            </m:fPr>
                            <m:num>
                              <m:r>
                                <a:rPr lang="pt-BR" sz="2000" b="0" i="1" smtClean="0">
                                  <a:solidFill>
                                    <a:schemeClr val="tx1"/>
                                  </a:solidFill>
                                  <a:latin typeface="Cambria Math" panose="02040503050406030204" pitchFamily="18" charset="0"/>
                                  <a:ea typeface="Cambria Math" panose="02040503050406030204" pitchFamily="18" charset="0"/>
                                </a:rPr>
                                <m:t>𝜕</m:t>
                              </m:r>
                              <m:sSub>
                                <m:sSubPr>
                                  <m:ctrlPr>
                                    <a:rPr lang="pt-BR" sz="2000" i="1" smtClean="0">
                                      <a:solidFill>
                                        <a:schemeClr val="tx1"/>
                                      </a:solidFill>
                                      <a:latin typeface="Cambria Math" panose="02040503050406030204" pitchFamily="18" charset="0"/>
                                      <a:ea typeface="Cambria Math" panose="02040503050406030204" pitchFamily="18" charset="0"/>
                                    </a:rPr>
                                  </m:ctrlPr>
                                </m:sSubPr>
                                <m:e>
                                  <m:r>
                                    <a:rPr lang="pt-BR" sz="2000" b="0" i="1" smtClean="0">
                                      <a:solidFill>
                                        <a:schemeClr val="tx1"/>
                                      </a:solidFill>
                                      <a:latin typeface="Cambria Math" panose="02040503050406030204" pitchFamily="18" charset="0"/>
                                      <a:ea typeface="Cambria Math" panose="02040503050406030204" pitchFamily="18" charset="0"/>
                                    </a:rPr>
                                    <m:t>𝜑</m:t>
                                  </m:r>
                                </m:e>
                                <m:sub>
                                  <m:r>
                                    <a:rPr lang="pt-BR" sz="2000" b="0" i="1" smtClean="0">
                                      <a:solidFill>
                                        <a:schemeClr val="tx1"/>
                                      </a:solidFill>
                                      <a:latin typeface="Cambria Math" panose="02040503050406030204" pitchFamily="18" charset="0"/>
                                      <a:ea typeface="Cambria Math" panose="02040503050406030204" pitchFamily="18" charset="0"/>
                                    </a:rPr>
                                    <m:t>1</m:t>
                                  </m:r>
                                </m:sub>
                              </m:sSub>
                            </m:num>
                            <m:den>
                              <m:r>
                                <a:rPr lang="pt-BR" sz="2000" b="0" i="1" smtClean="0">
                                  <a:solidFill>
                                    <a:schemeClr val="tx1"/>
                                  </a:solidFill>
                                  <a:latin typeface="Cambria Math" panose="02040503050406030204" pitchFamily="18" charset="0"/>
                                  <a:ea typeface="Cambria Math" panose="02040503050406030204" pitchFamily="18" charset="0"/>
                                </a:rPr>
                                <m:t>𝜕</m:t>
                              </m:r>
                              <m:sSub>
                                <m:sSubPr>
                                  <m:ctrlPr>
                                    <a:rPr lang="pt-BR" sz="2000" i="1" smtClean="0">
                                      <a:solidFill>
                                        <a:schemeClr val="tx1"/>
                                      </a:solidFill>
                                      <a:latin typeface="Cambria Math" panose="02040503050406030204" pitchFamily="18" charset="0"/>
                                      <a:ea typeface="Cambria Math" panose="02040503050406030204" pitchFamily="18" charset="0"/>
                                    </a:rPr>
                                  </m:ctrlPr>
                                </m:sSubPr>
                                <m:e>
                                  <m:r>
                                    <a:rPr lang="pt-BR" sz="2000" b="0" i="1" smtClean="0">
                                      <a:solidFill>
                                        <a:schemeClr val="tx1"/>
                                      </a:solidFill>
                                      <a:latin typeface="Cambria Math" panose="02040503050406030204" pitchFamily="18" charset="0"/>
                                      <a:ea typeface="Cambria Math" panose="02040503050406030204" pitchFamily="18" charset="0"/>
                                    </a:rPr>
                                    <m:t>𝑥</m:t>
                                  </m:r>
                                </m:e>
                                <m:sub>
                                  <m:r>
                                    <a:rPr lang="pt-BR" sz="2000" b="0" i="1" smtClean="0">
                                      <a:solidFill>
                                        <a:schemeClr val="tx1"/>
                                      </a:solidFill>
                                      <a:latin typeface="Cambria Math" panose="02040503050406030204" pitchFamily="18" charset="0"/>
                                      <a:ea typeface="Cambria Math" panose="02040503050406030204" pitchFamily="18" charset="0"/>
                                    </a:rPr>
                                    <m:t>2</m:t>
                                  </m:r>
                                </m:sub>
                              </m:sSub>
                            </m:den>
                          </m:f>
                          <m:r>
                            <a:rPr lang="pt-BR" sz="2000" b="0" i="1" smtClean="0">
                              <a:solidFill>
                                <a:schemeClr val="tx1"/>
                              </a:solidFill>
                              <a:latin typeface="Cambria Math" panose="02040503050406030204" pitchFamily="18" charset="0"/>
                              <a:ea typeface="Cambria Math" panose="02040503050406030204" pitchFamily="18" charset="0"/>
                            </a:rPr>
                            <m:t>−</m:t>
                          </m:r>
                          <m:f>
                            <m:fPr>
                              <m:ctrlPr>
                                <a:rPr lang="pt-BR" sz="2000" i="1" smtClean="0">
                                  <a:solidFill>
                                    <a:schemeClr val="tx1"/>
                                  </a:solidFill>
                                  <a:latin typeface="Cambria Math" panose="02040503050406030204" pitchFamily="18" charset="0"/>
                                  <a:ea typeface="Cambria Math" panose="02040503050406030204" pitchFamily="18" charset="0"/>
                                </a:rPr>
                              </m:ctrlPr>
                            </m:fPr>
                            <m:num>
                              <m:r>
                                <a:rPr lang="pt-BR" sz="2000" b="0" i="1">
                                  <a:solidFill>
                                    <a:schemeClr val="tx1"/>
                                  </a:solidFill>
                                  <a:latin typeface="Cambria Math" panose="02040503050406030204" pitchFamily="18" charset="0"/>
                                  <a:ea typeface="Cambria Math" panose="02040503050406030204" pitchFamily="18" charset="0"/>
                                </a:rPr>
                                <m:t>𝜕</m:t>
                              </m:r>
                              <m:sSub>
                                <m:sSubPr>
                                  <m:ctrlPr>
                                    <a:rPr lang="pt-BR" sz="2000" i="1">
                                      <a:solidFill>
                                        <a:schemeClr val="tx1"/>
                                      </a:solidFill>
                                      <a:latin typeface="Cambria Math" panose="02040503050406030204" pitchFamily="18" charset="0"/>
                                      <a:ea typeface="Cambria Math" panose="02040503050406030204" pitchFamily="18" charset="0"/>
                                    </a:rPr>
                                  </m:ctrlPr>
                                </m:sSubPr>
                                <m:e>
                                  <m:r>
                                    <a:rPr lang="pt-BR" sz="2000" b="0" i="1">
                                      <a:solidFill>
                                        <a:schemeClr val="tx1"/>
                                      </a:solidFill>
                                      <a:latin typeface="Cambria Math" panose="02040503050406030204" pitchFamily="18" charset="0"/>
                                      <a:ea typeface="Cambria Math" panose="02040503050406030204" pitchFamily="18" charset="0"/>
                                    </a:rPr>
                                    <m:t>𝜑</m:t>
                                  </m:r>
                                </m:e>
                                <m:sub>
                                  <m:r>
                                    <a:rPr lang="pt-BR" sz="2000" b="0" i="1">
                                      <a:solidFill>
                                        <a:schemeClr val="tx1"/>
                                      </a:solidFill>
                                      <a:latin typeface="Cambria Math" panose="02040503050406030204" pitchFamily="18" charset="0"/>
                                      <a:ea typeface="Cambria Math" panose="02040503050406030204" pitchFamily="18" charset="0"/>
                                    </a:rPr>
                                    <m:t>2</m:t>
                                  </m:r>
                                </m:sub>
                              </m:sSub>
                            </m:num>
                            <m:den>
                              <m:r>
                                <a:rPr lang="pt-BR" sz="2000" b="0" i="1">
                                  <a:solidFill>
                                    <a:schemeClr val="tx1"/>
                                  </a:solidFill>
                                  <a:latin typeface="Cambria Math" panose="02040503050406030204" pitchFamily="18" charset="0"/>
                                  <a:ea typeface="Cambria Math" panose="02040503050406030204" pitchFamily="18" charset="0"/>
                                </a:rPr>
                                <m:t>𝜕</m:t>
                              </m:r>
                              <m:sSub>
                                <m:sSubPr>
                                  <m:ctrlPr>
                                    <a:rPr lang="pt-BR" sz="2000" i="1">
                                      <a:solidFill>
                                        <a:schemeClr val="tx1"/>
                                      </a:solidFill>
                                      <a:latin typeface="Cambria Math" panose="02040503050406030204" pitchFamily="18" charset="0"/>
                                      <a:ea typeface="Cambria Math" panose="02040503050406030204" pitchFamily="18" charset="0"/>
                                    </a:rPr>
                                  </m:ctrlPr>
                                </m:sSubPr>
                                <m:e>
                                  <m:r>
                                    <a:rPr lang="pt-BR" sz="2000" b="0" i="1">
                                      <a:solidFill>
                                        <a:schemeClr val="tx1"/>
                                      </a:solidFill>
                                      <a:latin typeface="Cambria Math" panose="02040503050406030204" pitchFamily="18" charset="0"/>
                                      <a:ea typeface="Cambria Math" panose="02040503050406030204" pitchFamily="18" charset="0"/>
                                    </a:rPr>
                                    <m:t>𝑥</m:t>
                                  </m:r>
                                </m:e>
                                <m:sub>
                                  <m:r>
                                    <a:rPr lang="pt-BR" sz="2000" b="0" i="1">
                                      <a:solidFill>
                                        <a:schemeClr val="tx1"/>
                                      </a:solidFill>
                                      <a:latin typeface="Cambria Math" panose="02040503050406030204" pitchFamily="18" charset="0"/>
                                      <a:ea typeface="Cambria Math" panose="02040503050406030204" pitchFamily="18" charset="0"/>
                                    </a:rPr>
                                    <m:t>1</m:t>
                                  </m:r>
                                </m:sub>
                              </m:sSub>
                            </m:den>
                          </m:f>
                        </m:e>
                      </m:d>
                      <m:r>
                        <a:rPr lang="pt-BR" sz="2000" b="0" i="1" smtClean="0">
                          <a:solidFill>
                            <a:schemeClr val="tx1"/>
                          </a:solidFill>
                          <a:latin typeface="Cambria Math" panose="02040503050406030204" pitchFamily="18" charset="0"/>
                          <a:ea typeface="Cambria Math" panose="02040503050406030204" pitchFamily="18" charset="0"/>
                        </a:rPr>
                        <m:t>=</m:t>
                      </m:r>
                      <m:f>
                        <m:fPr>
                          <m:ctrlPr>
                            <a:rPr lang="pt-BR" sz="2000" i="1" smtClean="0">
                              <a:solidFill>
                                <a:schemeClr val="tx1"/>
                              </a:solidFill>
                              <a:latin typeface="Cambria Math" panose="02040503050406030204" pitchFamily="18" charset="0"/>
                              <a:ea typeface="Cambria Math" panose="02040503050406030204" pitchFamily="18" charset="0"/>
                            </a:rPr>
                          </m:ctrlPr>
                        </m:fPr>
                        <m:num>
                          <m:r>
                            <a:rPr lang="pt-BR" sz="2000" b="0" i="1" smtClean="0">
                              <a:solidFill>
                                <a:schemeClr val="tx1"/>
                              </a:solidFill>
                              <a:latin typeface="Cambria Math" panose="02040503050406030204" pitchFamily="18" charset="0"/>
                              <a:ea typeface="Cambria Math" panose="02040503050406030204" pitchFamily="18" charset="0"/>
                            </a:rPr>
                            <m:t>2</m:t>
                          </m:r>
                          <m:r>
                            <a:rPr lang="pt-BR" sz="2000" b="0" i="1" smtClean="0">
                              <a:solidFill>
                                <a:schemeClr val="tx1"/>
                              </a:solidFill>
                              <a:latin typeface="Cambria Math" panose="02040503050406030204" pitchFamily="18" charset="0"/>
                              <a:ea typeface="Cambria Math" panose="02040503050406030204" pitchFamily="18" charset="0"/>
                            </a:rPr>
                            <m:t>𝐺</m:t>
                          </m:r>
                          <m:r>
                            <a:rPr lang="pt-BR" sz="2000" b="0" i="1" smtClean="0">
                              <a:solidFill>
                                <a:schemeClr val="tx1"/>
                              </a:solidFill>
                              <a:latin typeface="Cambria Math" panose="02040503050406030204" pitchFamily="18" charset="0"/>
                              <a:ea typeface="Cambria Math" panose="02040503050406030204" pitchFamily="18" charset="0"/>
                            </a:rPr>
                            <m:t>𝜅</m:t>
                          </m:r>
                          <m:r>
                            <a:rPr lang="pt-BR" sz="2000" b="0" i="1" smtClean="0">
                              <a:solidFill>
                                <a:schemeClr val="tx1"/>
                              </a:solidFill>
                              <a:latin typeface="Cambria Math" panose="02040503050406030204" pitchFamily="18" charset="0"/>
                              <a:ea typeface="Cambria Math" panose="02040503050406030204" pitchFamily="18" charset="0"/>
                            </a:rPr>
                            <m:t>h</m:t>
                          </m:r>
                        </m:num>
                        <m:den>
                          <m:r>
                            <a:rPr lang="pt-BR" sz="2000" b="0" i="1" smtClean="0">
                              <a:solidFill>
                                <a:schemeClr val="tx1"/>
                              </a:solidFill>
                              <a:latin typeface="Cambria Math" panose="02040503050406030204" pitchFamily="18" charset="0"/>
                              <a:ea typeface="Cambria Math" panose="02040503050406030204" pitchFamily="18" charset="0"/>
                            </a:rPr>
                            <m:t>𝐷</m:t>
                          </m:r>
                          <m:d>
                            <m:dPr>
                              <m:ctrlPr>
                                <a:rPr lang="pt-BR" sz="2000" i="1" smtClean="0">
                                  <a:solidFill>
                                    <a:schemeClr val="tx1"/>
                                  </a:solidFill>
                                  <a:latin typeface="Cambria Math" panose="02040503050406030204" pitchFamily="18" charset="0"/>
                                  <a:ea typeface="Cambria Math" panose="02040503050406030204" pitchFamily="18" charset="0"/>
                                </a:rPr>
                              </m:ctrlPr>
                            </m:dPr>
                            <m:e>
                              <m:r>
                                <a:rPr lang="pt-BR" sz="2000" b="0" i="1" smtClean="0">
                                  <a:solidFill>
                                    <a:schemeClr val="tx1"/>
                                  </a:solidFill>
                                  <a:latin typeface="Cambria Math" panose="02040503050406030204" pitchFamily="18" charset="0"/>
                                  <a:ea typeface="Cambria Math" panose="02040503050406030204" pitchFamily="18" charset="0"/>
                                </a:rPr>
                                <m:t>1−</m:t>
                              </m:r>
                              <m:r>
                                <a:rPr lang="pt-BR" sz="2000" b="0" i="1" smtClean="0">
                                  <a:solidFill>
                                    <a:schemeClr val="tx1"/>
                                  </a:solidFill>
                                  <a:latin typeface="Cambria Math" panose="02040503050406030204" pitchFamily="18" charset="0"/>
                                  <a:ea typeface="Cambria Math" panose="02040503050406030204" pitchFamily="18" charset="0"/>
                                </a:rPr>
                                <m:t>𝜈</m:t>
                              </m:r>
                            </m:e>
                          </m:d>
                        </m:den>
                      </m:f>
                      <m:d>
                        <m:dPr>
                          <m:ctrlPr>
                            <a:rPr lang="pt-BR" sz="2000" i="1" smtClean="0">
                              <a:solidFill>
                                <a:schemeClr val="tx1"/>
                              </a:solidFill>
                              <a:latin typeface="Cambria Math" panose="02040503050406030204" pitchFamily="18" charset="0"/>
                              <a:ea typeface="Cambria Math" panose="02040503050406030204" pitchFamily="18" charset="0"/>
                            </a:rPr>
                          </m:ctrlPr>
                        </m:dPr>
                        <m:e>
                          <m:f>
                            <m:fPr>
                              <m:ctrlPr>
                                <a:rPr lang="pt-BR" sz="2000" i="1" smtClean="0">
                                  <a:solidFill>
                                    <a:schemeClr val="tx1"/>
                                  </a:solidFill>
                                  <a:latin typeface="Cambria Math" panose="02040503050406030204" pitchFamily="18" charset="0"/>
                                  <a:ea typeface="Cambria Math" panose="02040503050406030204" pitchFamily="18" charset="0"/>
                                </a:rPr>
                              </m:ctrlPr>
                            </m:fPr>
                            <m:num>
                              <m:r>
                                <a:rPr lang="pt-BR" sz="2000" b="0" i="1" smtClean="0">
                                  <a:solidFill>
                                    <a:schemeClr val="tx1"/>
                                  </a:solidFill>
                                  <a:latin typeface="Cambria Math" panose="02040503050406030204" pitchFamily="18" charset="0"/>
                                  <a:ea typeface="Cambria Math" panose="02040503050406030204" pitchFamily="18" charset="0"/>
                                </a:rPr>
                                <m:t>𝜕</m:t>
                              </m:r>
                              <m:sSub>
                                <m:sSubPr>
                                  <m:ctrlPr>
                                    <a:rPr lang="pt-BR" sz="2000" i="1" smtClean="0">
                                      <a:solidFill>
                                        <a:schemeClr val="tx1"/>
                                      </a:solidFill>
                                      <a:latin typeface="Cambria Math" panose="02040503050406030204" pitchFamily="18" charset="0"/>
                                      <a:ea typeface="Cambria Math" panose="02040503050406030204" pitchFamily="18" charset="0"/>
                                    </a:rPr>
                                  </m:ctrlPr>
                                </m:sSubPr>
                                <m:e>
                                  <m:r>
                                    <a:rPr lang="pt-BR" sz="2000" b="0" i="1" smtClean="0">
                                      <a:solidFill>
                                        <a:schemeClr val="tx1"/>
                                      </a:solidFill>
                                      <a:latin typeface="Cambria Math" panose="02040503050406030204" pitchFamily="18" charset="0"/>
                                      <a:ea typeface="Cambria Math" panose="02040503050406030204" pitchFamily="18" charset="0"/>
                                    </a:rPr>
                                    <m:t>𝜑</m:t>
                                  </m:r>
                                </m:e>
                                <m:sub>
                                  <m:r>
                                    <a:rPr lang="pt-BR" sz="2000" b="0" i="1" smtClean="0">
                                      <a:solidFill>
                                        <a:schemeClr val="tx1"/>
                                      </a:solidFill>
                                      <a:latin typeface="Cambria Math" panose="02040503050406030204" pitchFamily="18" charset="0"/>
                                      <a:ea typeface="Cambria Math" panose="02040503050406030204" pitchFamily="18" charset="0"/>
                                    </a:rPr>
                                    <m:t>1</m:t>
                                  </m:r>
                                </m:sub>
                              </m:sSub>
                            </m:num>
                            <m:den>
                              <m:r>
                                <a:rPr lang="pt-BR" sz="2000" b="0" i="1" smtClean="0">
                                  <a:solidFill>
                                    <a:schemeClr val="tx1"/>
                                  </a:solidFill>
                                  <a:latin typeface="Cambria Math" panose="02040503050406030204" pitchFamily="18" charset="0"/>
                                  <a:ea typeface="Cambria Math" panose="02040503050406030204" pitchFamily="18" charset="0"/>
                                </a:rPr>
                                <m:t>𝜕</m:t>
                              </m:r>
                              <m:sSub>
                                <m:sSubPr>
                                  <m:ctrlPr>
                                    <a:rPr lang="pt-BR" sz="2000" i="1" smtClean="0">
                                      <a:solidFill>
                                        <a:schemeClr val="tx1"/>
                                      </a:solidFill>
                                      <a:latin typeface="Cambria Math" panose="02040503050406030204" pitchFamily="18" charset="0"/>
                                      <a:ea typeface="Cambria Math" panose="02040503050406030204" pitchFamily="18" charset="0"/>
                                    </a:rPr>
                                  </m:ctrlPr>
                                </m:sSubPr>
                                <m:e>
                                  <m:r>
                                    <a:rPr lang="pt-BR" sz="2000" b="0" i="1" smtClean="0">
                                      <a:solidFill>
                                        <a:schemeClr val="tx1"/>
                                      </a:solidFill>
                                      <a:latin typeface="Cambria Math" panose="02040503050406030204" pitchFamily="18" charset="0"/>
                                      <a:ea typeface="Cambria Math" panose="02040503050406030204" pitchFamily="18" charset="0"/>
                                    </a:rPr>
                                    <m:t>𝑥</m:t>
                                  </m:r>
                                </m:e>
                                <m:sub>
                                  <m:r>
                                    <a:rPr lang="pt-BR" sz="2000" b="0" i="1" smtClean="0">
                                      <a:solidFill>
                                        <a:schemeClr val="tx1"/>
                                      </a:solidFill>
                                      <a:latin typeface="Cambria Math" panose="02040503050406030204" pitchFamily="18" charset="0"/>
                                      <a:ea typeface="Cambria Math" panose="02040503050406030204" pitchFamily="18" charset="0"/>
                                    </a:rPr>
                                    <m:t>2</m:t>
                                  </m:r>
                                </m:sub>
                              </m:sSub>
                            </m:den>
                          </m:f>
                          <m:r>
                            <a:rPr lang="pt-BR" sz="2000" b="0" i="1" smtClean="0">
                              <a:solidFill>
                                <a:schemeClr val="tx1"/>
                              </a:solidFill>
                              <a:latin typeface="Cambria Math" panose="02040503050406030204" pitchFamily="18" charset="0"/>
                              <a:ea typeface="Cambria Math" panose="02040503050406030204" pitchFamily="18" charset="0"/>
                            </a:rPr>
                            <m:t>−</m:t>
                          </m:r>
                          <m:f>
                            <m:fPr>
                              <m:ctrlPr>
                                <a:rPr lang="pt-BR" sz="2000" i="1" smtClean="0">
                                  <a:solidFill>
                                    <a:schemeClr val="tx1"/>
                                  </a:solidFill>
                                  <a:latin typeface="Cambria Math" panose="02040503050406030204" pitchFamily="18" charset="0"/>
                                  <a:ea typeface="Cambria Math" panose="02040503050406030204" pitchFamily="18" charset="0"/>
                                </a:rPr>
                              </m:ctrlPr>
                            </m:fPr>
                            <m:num>
                              <m:r>
                                <a:rPr lang="pt-BR" sz="2000" b="0" i="1" smtClean="0">
                                  <a:solidFill>
                                    <a:schemeClr val="tx1"/>
                                  </a:solidFill>
                                  <a:latin typeface="Cambria Math" panose="02040503050406030204" pitchFamily="18" charset="0"/>
                                  <a:ea typeface="Cambria Math" panose="02040503050406030204" pitchFamily="18" charset="0"/>
                                </a:rPr>
                                <m:t>𝜕</m:t>
                              </m:r>
                              <m:sSub>
                                <m:sSubPr>
                                  <m:ctrlPr>
                                    <a:rPr lang="pt-BR" sz="2000" i="1" smtClean="0">
                                      <a:solidFill>
                                        <a:schemeClr val="tx1"/>
                                      </a:solidFill>
                                      <a:latin typeface="Cambria Math" panose="02040503050406030204" pitchFamily="18" charset="0"/>
                                      <a:ea typeface="Cambria Math" panose="02040503050406030204" pitchFamily="18" charset="0"/>
                                    </a:rPr>
                                  </m:ctrlPr>
                                </m:sSubPr>
                                <m:e>
                                  <m:r>
                                    <a:rPr lang="pt-BR" sz="2000" b="0" i="1" smtClean="0">
                                      <a:solidFill>
                                        <a:schemeClr val="tx1"/>
                                      </a:solidFill>
                                      <a:latin typeface="Cambria Math" panose="02040503050406030204" pitchFamily="18" charset="0"/>
                                      <a:ea typeface="Cambria Math" panose="02040503050406030204" pitchFamily="18" charset="0"/>
                                    </a:rPr>
                                    <m:t>𝜑</m:t>
                                  </m:r>
                                </m:e>
                                <m:sub>
                                  <m:r>
                                    <a:rPr lang="pt-BR" sz="2000" b="0" i="1" smtClean="0">
                                      <a:solidFill>
                                        <a:schemeClr val="tx1"/>
                                      </a:solidFill>
                                      <a:latin typeface="Cambria Math" panose="02040503050406030204" pitchFamily="18" charset="0"/>
                                      <a:ea typeface="Cambria Math" panose="02040503050406030204" pitchFamily="18" charset="0"/>
                                    </a:rPr>
                                    <m:t>2</m:t>
                                  </m:r>
                                </m:sub>
                              </m:sSub>
                            </m:num>
                            <m:den>
                              <m:r>
                                <a:rPr lang="pt-BR" sz="2000" b="0" i="1" smtClean="0">
                                  <a:solidFill>
                                    <a:schemeClr val="tx1"/>
                                  </a:solidFill>
                                  <a:latin typeface="Cambria Math" panose="02040503050406030204" pitchFamily="18" charset="0"/>
                                  <a:ea typeface="Cambria Math" panose="02040503050406030204" pitchFamily="18" charset="0"/>
                                </a:rPr>
                                <m:t>𝜕</m:t>
                              </m:r>
                              <m:sSub>
                                <m:sSubPr>
                                  <m:ctrlPr>
                                    <a:rPr lang="pt-BR" sz="2000" i="1" smtClean="0">
                                      <a:solidFill>
                                        <a:schemeClr val="tx1"/>
                                      </a:solidFill>
                                      <a:latin typeface="Cambria Math" panose="02040503050406030204" pitchFamily="18" charset="0"/>
                                      <a:ea typeface="Cambria Math" panose="02040503050406030204" pitchFamily="18" charset="0"/>
                                    </a:rPr>
                                  </m:ctrlPr>
                                </m:sSubPr>
                                <m:e>
                                  <m:r>
                                    <a:rPr lang="pt-BR" sz="2000" b="0" i="1" smtClean="0">
                                      <a:solidFill>
                                        <a:schemeClr val="tx1"/>
                                      </a:solidFill>
                                      <a:latin typeface="Cambria Math" panose="02040503050406030204" pitchFamily="18" charset="0"/>
                                      <a:ea typeface="Cambria Math" panose="02040503050406030204" pitchFamily="18" charset="0"/>
                                    </a:rPr>
                                    <m:t>𝑥</m:t>
                                  </m:r>
                                </m:e>
                                <m:sub>
                                  <m:r>
                                    <a:rPr lang="pt-BR" sz="2000" b="0" i="1" smtClean="0">
                                      <a:solidFill>
                                        <a:schemeClr val="tx1"/>
                                      </a:solidFill>
                                      <a:latin typeface="Cambria Math" panose="02040503050406030204" pitchFamily="18" charset="0"/>
                                      <a:ea typeface="Cambria Math" panose="02040503050406030204" pitchFamily="18" charset="0"/>
                                    </a:rPr>
                                    <m:t>1</m:t>
                                  </m:r>
                                </m:sub>
                              </m:sSub>
                            </m:den>
                          </m:f>
                        </m:e>
                      </m:d>
                    </m:oMath>
                  </m:oMathPara>
                </a14:m>
                <a:endParaRPr lang="pt-BR" sz="2000" dirty="0">
                  <a:solidFill>
                    <a:schemeClr val="tx1"/>
                  </a:solidFill>
                  <a:latin typeface="Arial Narrow" pitchFamily="34" charset="0"/>
                </a:endParaRPr>
              </a:p>
            </p:txBody>
          </p:sp>
        </mc:Choice>
        <mc:Fallback xmlns="">
          <p:sp>
            <p:nvSpPr>
              <p:cNvPr id="28" name="CaixaDeTexto 27"/>
              <p:cNvSpPr txBox="1">
                <a:spLocks noRot="1" noChangeAspect="1" noMove="1" noResize="1" noEditPoints="1" noAdjustHandles="1" noChangeArrowheads="1" noChangeShapeType="1" noTextEdit="1"/>
              </p:cNvSpPr>
              <p:nvPr/>
            </p:nvSpPr>
            <p:spPr>
              <a:xfrm>
                <a:off x="1547664" y="2663418"/>
                <a:ext cx="5170214" cy="783869"/>
              </a:xfrm>
              <a:prstGeom prst="rect">
                <a:avLst/>
              </a:prstGeom>
              <a:blipFill rotWithShape="0">
                <a:blip r:embed="rId12"/>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aixaDeTexto 33"/>
              <p:cNvSpPr txBox="1"/>
              <p:nvPr/>
            </p:nvSpPr>
            <p:spPr>
              <a:xfrm>
                <a:off x="45438" y="1411395"/>
                <a:ext cx="6431206" cy="661207"/>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pt-BR" sz="1600" i="1" smtClean="0">
                              <a:solidFill>
                                <a:schemeClr val="tx1"/>
                              </a:solidFill>
                              <a:latin typeface="Cambria Math" panose="02040503050406030204" pitchFamily="18" charset="0"/>
                              <a:ea typeface="Cambria Math" panose="02040503050406030204" pitchFamily="18" charset="0"/>
                            </a:rPr>
                          </m:ctrlPr>
                        </m:fPr>
                        <m:num>
                          <m:r>
                            <a:rPr lang="pt-BR" sz="1600" b="0" i="1" smtClean="0">
                              <a:solidFill>
                                <a:schemeClr val="tx1"/>
                              </a:solidFill>
                              <a:latin typeface="Cambria Math" panose="02040503050406030204" pitchFamily="18" charset="0"/>
                              <a:ea typeface="Cambria Math" panose="02040503050406030204" pitchFamily="18" charset="0"/>
                            </a:rPr>
                            <m:t>𝐸</m:t>
                          </m:r>
                          <m:sSup>
                            <m:sSupPr>
                              <m:ctrlPr>
                                <a:rPr lang="pt-BR" sz="1600" i="1" smtClean="0">
                                  <a:solidFill>
                                    <a:schemeClr val="tx1"/>
                                  </a:solidFill>
                                  <a:latin typeface="Cambria Math" panose="02040503050406030204" pitchFamily="18" charset="0"/>
                                  <a:ea typeface="Cambria Math" panose="02040503050406030204" pitchFamily="18" charset="0"/>
                                </a:rPr>
                              </m:ctrlPr>
                            </m:sSupPr>
                            <m:e>
                              <m:r>
                                <a:rPr lang="pt-BR" sz="1600" b="0" i="1" smtClean="0">
                                  <a:solidFill>
                                    <a:schemeClr val="tx1"/>
                                  </a:solidFill>
                                  <a:latin typeface="Cambria Math" panose="02040503050406030204" pitchFamily="18" charset="0"/>
                                  <a:ea typeface="Cambria Math" panose="02040503050406030204" pitchFamily="18" charset="0"/>
                                </a:rPr>
                                <m:t>h</m:t>
                              </m:r>
                            </m:e>
                            <m:sup>
                              <m:r>
                                <a:rPr lang="pt-BR" sz="1600" b="0" i="1" smtClean="0">
                                  <a:solidFill>
                                    <a:schemeClr val="tx1"/>
                                  </a:solidFill>
                                  <a:latin typeface="Cambria Math" panose="02040503050406030204" pitchFamily="18" charset="0"/>
                                  <a:ea typeface="Cambria Math" panose="02040503050406030204" pitchFamily="18" charset="0"/>
                                </a:rPr>
                                <m:t>3</m:t>
                              </m:r>
                            </m:sup>
                          </m:sSup>
                        </m:num>
                        <m:den>
                          <m:r>
                            <a:rPr lang="pt-BR" sz="1600" b="0" i="1" smtClean="0">
                              <a:solidFill>
                                <a:schemeClr val="tx1"/>
                              </a:solidFill>
                              <a:latin typeface="Cambria Math" panose="02040503050406030204" pitchFamily="18" charset="0"/>
                              <a:ea typeface="Cambria Math" panose="02040503050406030204" pitchFamily="18" charset="0"/>
                            </a:rPr>
                            <m:t>12</m:t>
                          </m:r>
                          <m:d>
                            <m:dPr>
                              <m:ctrlPr>
                                <a:rPr lang="pt-BR" sz="1600" i="1" smtClean="0">
                                  <a:solidFill>
                                    <a:schemeClr val="tx1"/>
                                  </a:solidFill>
                                  <a:latin typeface="Cambria Math" panose="02040503050406030204" pitchFamily="18" charset="0"/>
                                  <a:ea typeface="Cambria Math" panose="02040503050406030204" pitchFamily="18" charset="0"/>
                                </a:rPr>
                              </m:ctrlPr>
                            </m:dPr>
                            <m:e>
                              <m:r>
                                <a:rPr lang="pt-BR" sz="1600" b="0" i="1" smtClean="0">
                                  <a:solidFill>
                                    <a:schemeClr val="tx1"/>
                                  </a:solidFill>
                                  <a:latin typeface="Cambria Math" panose="02040503050406030204" pitchFamily="18" charset="0"/>
                                  <a:ea typeface="Cambria Math" panose="02040503050406030204" pitchFamily="18" charset="0"/>
                                </a:rPr>
                                <m:t>1−</m:t>
                              </m:r>
                              <m:sSup>
                                <m:sSupPr>
                                  <m:ctrlPr>
                                    <a:rPr lang="pt-BR" sz="1600" i="1" smtClean="0">
                                      <a:solidFill>
                                        <a:schemeClr val="tx1"/>
                                      </a:solidFill>
                                      <a:latin typeface="Cambria Math" panose="02040503050406030204" pitchFamily="18" charset="0"/>
                                      <a:ea typeface="Cambria Math" panose="02040503050406030204" pitchFamily="18" charset="0"/>
                                    </a:rPr>
                                  </m:ctrlPr>
                                </m:sSupPr>
                                <m:e>
                                  <m:r>
                                    <a:rPr lang="pt-BR" sz="1600" b="0" i="1" smtClean="0">
                                      <a:solidFill>
                                        <a:schemeClr val="tx1"/>
                                      </a:solidFill>
                                      <a:latin typeface="Cambria Math" panose="02040503050406030204" pitchFamily="18" charset="0"/>
                                      <a:ea typeface="Cambria Math" panose="02040503050406030204" pitchFamily="18" charset="0"/>
                                    </a:rPr>
                                    <m:t>𝜈</m:t>
                                  </m:r>
                                </m:e>
                                <m:sup>
                                  <m:r>
                                    <a:rPr lang="pt-BR" sz="1600" b="0" i="1" smtClean="0">
                                      <a:solidFill>
                                        <a:schemeClr val="tx1"/>
                                      </a:solidFill>
                                      <a:latin typeface="Cambria Math" panose="02040503050406030204" pitchFamily="18" charset="0"/>
                                      <a:ea typeface="Cambria Math" panose="02040503050406030204" pitchFamily="18" charset="0"/>
                                    </a:rPr>
                                    <m:t>2</m:t>
                                  </m:r>
                                </m:sup>
                              </m:sSup>
                            </m:e>
                          </m:d>
                        </m:den>
                      </m:f>
                      <m:sSup>
                        <m:sSupPr>
                          <m:ctrlPr>
                            <a:rPr lang="pt-BR" sz="1600" i="1" smtClean="0">
                              <a:solidFill>
                                <a:schemeClr val="tx1"/>
                              </a:solidFill>
                              <a:latin typeface="Cambria Math" panose="02040503050406030204" pitchFamily="18" charset="0"/>
                              <a:ea typeface="Cambria Math" panose="02040503050406030204" pitchFamily="18" charset="0"/>
                            </a:rPr>
                          </m:ctrlPr>
                        </m:sSupPr>
                        <m:e>
                          <m:r>
                            <m:rPr>
                              <m:sty m:val="p"/>
                            </m:rPr>
                            <a:rPr lang="pt-BR" sz="1600" b="0" i="0" smtClean="0">
                              <a:solidFill>
                                <a:schemeClr val="tx1"/>
                              </a:solidFill>
                              <a:latin typeface="Cambria Math" panose="02040503050406030204" pitchFamily="18" charset="0"/>
                              <a:ea typeface="Cambria Math" panose="02040503050406030204" pitchFamily="18" charset="0"/>
                            </a:rPr>
                            <m:t>Δ</m:t>
                          </m:r>
                        </m:e>
                        <m:sup>
                          <m:r>
                            <a:rPr lang="pt-BR" sz="1600" b="0" i="1" smtClean="0">
                              <a:solidFill>
                                <a:schemeClr val="tx1"/>
                              </a:solidFill>
                              <a:latin typeface="Cambria Math" panose="02040503050406030204" pitchFamily="18" charset="0"/>
                              <a:ea typeface="Cambria Math" panose="02040503050406030204" pitchFamily="18" charset="0"/>
                            </a:rPr>
                            <m:t>2</m:t>
                          </m:r>
                        </m:sup>
                      </m:sSup>
                      <m:r>
                        <a:rPr lang="pt-BR" sz="1600" b="0" i="1" smtClean="0">
                          <a:solidFill>
                            <a:schemeClr val="tx1"/>
                          </a:solidFill>
                          <a:latin typeface="Cambria Math" panose="02040503050406030204" pitchFamily="18" charset="0"/>
                          <a:ea typeface="Cambria Math" panose="02040503050406030204" pitchFamily="18" charset="0"/>
                        </a:rPr>
                        <m:t>𝜔</m:t>
                      </m:r>
                      <m:r>
                        <a:rPr lang="pt-BR" sz="1600" b="0" i="1" smtClean="0">
                          <a:solidFill>
                            <a:schemeClr val="tx1"/>
                          </a:solidFill>
                          <a:latin typeface="Cambria Math" panose="02040503050406030204" pitchFamily="18" charset="0"/>
                          <a:ea typeface="Cambria Math" panose="02040503050406030204" pitchFamily="18" charset="0"/>
                        </a:rPr>
                        <m:t>−</m:t>
                      </m:r>
                      <m:r>
                        <a:rPr lang="pt-BR" sz="1600" b="0" i="1" smtClean="0">
                          <a:solidFill>
                            <a:schemeClr val="tx1"/>
                          </a:solidFill>
                          <a:latin typeface="Cambria Math" panose="02040503050406030204" pitchFamily="18" charset="0"/>
                          <a:ea typeface="Cambria Math" panose="02040503050406030204" pitchFamily="18" charset="0"/>
                        </a:rPr>
                        <m:t>h</m:t>
                      </m:r>
                      <m:d>
                        <m:dPr>
                          <m:ctrlPr>
                            <a:rPr lang="pt-BR" sz="1600" i="1" smtClean="0">
                              <a:solidFill>
                                <a:schemeClr val="tx1"/>
                              </a:solidFill>
                              <a:latin typeface="Cambria Math" panose="02040503050406030204" pitchFamily="18" charset="0"/>
                              <a:ea typeface="Cambria Math" panose="02040503050406030204" pitchFamily="18" charset="0"/>
                            </a:rPr>
                          </m:ctrlPr>
                        </m:dPr>
                        <m:e>
                          <m:f>
                            <m:fPr>
                              <m:ctrlPr>
                                <a:rPr lang="pt-BR" sz="1600" i="1" smtClean="0">
                                  <a:solidFill>
                                    <a:schemeClr val="tx1"/>
                                  </a:solidFill>
                                  <a:latin typeface="Cambria Math" panose="02040503050406030204" pitchFamily="18" charset="0"/>
                                  <a:ea typeface="Cambria Math" panose="02040503050406030204" pitchFamily="18" charset="0"/>
                                </a:rPr>
                              </m:ctrlPr>
                            </m:fPr>
                            <m:num>
                              <m:sSup>
                                <m:sSupPr>
                                  <m:ctrlPr>
                                    <a:rPr lang="pt-BR" sz="1600" i="1" smtClean="0">
                                      <a:solidFill>
                                        <a:schemeClr val="tx1"/>
                                      </a:solidFill>
                                      <a:latin typeface="Cambria Math" panose="02040503050406030204" pitchFamily="18" charset="0"/>
                                      <a:ea typeface="Cambria Math" panose="02040503050406030204" pitchFamily="18" charset="0"/>
                                    </a:rPr>
                                  </m:ctrlPr>
                                </m:sSupPr>
                                <m:e>
                                  <m:r>
                                    <a:rPr lang="pt-BR" sz="1600" b="0" i="1" smtClean="0">
                                      <a:solidFill>
                                        <a:schemeClr val="tx1"/>
                                      </a:solidFill>
                                      <a:latin typeface="Cambria Math" panose="02040503050406030204" pitchFamily="18" charset="0"/>
                                      <a:ea typeface="Cambria Math" panose="02040503050406030204" pitchFamily="18" charset="0"/>
                                    </a:rPr>
                                    <m:t>𝜕</m:t>
                                  </m:r>
                                </m:e>
                                <m:sup>
                                  <m:r>
                                    <a:rPr lang="pt-BR" sz="1600" b="0" i="1" smtClean="0">
                                      <a:solidFill>
                                        <a:schemeClr val="tx1"/>
                                      </a:solidFill>
                                      <a:latin typeface="Cambria Math" panose="02040503050406030204" pitchFamily="18" charset="0"/>
                                      <a:ea typeface="Cambria Math" panose="02040503050406030204" pitchFamily="18" charset="0"/>
                                    </a:rPr>
                                    <m:t>2</m:t>
                                  </m:r>
                                </m:sup>
                              </m:sSup>
                              <m:r>
                                <a:rPr lang="pt-BR" sz="1600" b="0" i="1" smtClean="0">
                                  <a:solidFill>
                                    <a:schemeClr val="tx1"/>
                                  </a:solidFill>
                                  <a:latin typeface="Cambria Math" panose="02040503050406030204" pitchFamily="18" charset="0"/>
                                  <a:ea typeface="Cambria Math" panose="02040503050406030204" pitchFamily="18" charset="0"/>
                                </a:rPr>
                                <m:t>𝜑</m:t>
                              </m:r>
                            </m:num>
                            <m:den>
                              <m:r>
                                <a:rPr lang="pt-BR" sz="1600" b="0" i="1" smtClean="0">
                                  <a:solidFill>
                                    <a:schemeClr val="tx1"/>
                                  </a:solidFill>
                                  <a:latin typeface="Cambria Math" panose="02040503050406030204" pitchFamily="18" charset="0"/>
                                  <a:ea typeface="Cambria Math" panose="02040503050406030204" pitchFamily="18" charset="0"/>
                                </a:rPr>
                                <m:t>𝜕</m:t>
                              </m:r>
                              <m:sSubSup>
                                <m:sSubSupPr>
                                  <m:ctrlPr>
                                    <a:rPr lang="pt-BR" sz="1600" i="1" smtClean="0">
                                      <a:solidFill>
                                        <a:schemeClr val="tx1"/>
                                      </a:solidFill>
                                      <a:latin typeface="Cambria Math" panose="02040503050406030204" pitchFamily="18" charset="0"/>
                                      <a:ea typeface="Cambria Math" panose="02040503050406030204" pitchFamily="18" charset="0"/>
                                    </a:rPr>
                                  </m:ctrlPr>
                                </m:sSubSupPr>
                                <m:e>
                                  <m:r>
                                    <a:rPr lang="pt-BR" sz="1600" b="0" i="1" smtClean="0">
                                      <a:solidFill>
                                        <a:schemeClr val="tx1"/>
                                      </a:solidFill>
                                      <a:latin typeface="Cambria Math" panose="02040503050406030204" pitchFamily="18" charset="0"/>
                                      <a:ea typeface="Cambria Math" panose="02040503050406030204" pitchFamily="18" charset="0"/>
                                    </a:rPr>
                                    <m:t>𝑥</m:t>
                                  </m:r>
                                </m:e>
                                <m:sub>
                                  <m:r>
                                    <a:rPr lang="pt-BR" sz="1600" b="0" i="1" smtClean="0">
                                      <a:solidFill>
                                        <a:schemeClr val="tx1"/>
                                      </a:solidFill>
                                      <a:latin typeface="Cambria Math" panose="02040503050406030204" pitchFamily="18" charset="0"/>
                                      <a:ea typeface="Cambria Math" panose="02040503050406030204" pitchFamily="18" charset="0"/>
                                    </a:rPr>
                                    <m:t>2</m:t>
                                  </m:r>
                                </m:sub>
                                <m:sup>
                                  <m:r>
                                    <a:rPr lang="pt-BR" sz="1600" b="0" i="1" smtClean="0">
                                      <a:solidFill>
                                        <a:schemeClr val="tx1"/>
                                      </a:solidFill>
                                      <a:latin typeface="Cambria Math" panose="02040503050406030204" pitchFamily="18" charset="0"/>
                                      <a:ea typeface="Cambria Math" panose="02040503050406030204" pitchFamily="18" charset="0"/>
                                    </a:rPr>
                                    <m:t>2</m:t>
                                  </m:r>
                                </m:sup>
                              </m:sSubSup>
                            </m:den>
                          </m:f>
                          <m:f>
                            <m:fPr>
                              <m:ctrlPr>
                                <a:rPr lang="pt-BR" sz="1600" i="1" smtClean="0">
                                  <a:solidFill>
                                    <a:schemeClr val="tx1"/>
                                  </a:solidFill>
                                  <a:latin typeface="Cambria Math" panose="02040503050406030204" pitchFamily="18" charset="0"/>
                                  <a:ea typeface="Cambria Math" panose="02040503050406030204" pitchFamily="18" charset="0"/>
                                </a:rPr>
                              </m:ctrlPr>
                            </m:fPr>
                            <m:num>
                              <m:sSup>
                                <m:sSupPr>
                                  <m:ctrlPr>
                                    <a:rPr lang="pt-BR" sz="1600" i="1" smtClean="0">
                                      <a:solidFill>
                                        <a:schemeClr val="tx1"/>
                                      </a:solidFill>
                                      <a:latin typeface="Cambria Math" panose="02040503050406030204" pitchFamily="18" charset="0"/>
                                      <a:ea typeface="Cambria Math" panose="02040503050406030204" pitchFamily="18" charset="0"/>
                                    </a:rPr>
                                  </m:ctrlPr>
                                </m:sSupPr>
                                <m:e>
                                  <m:r>
                                    <a:rPr lang="pt-BR" sz="1600" b="0" i="1" smtClean="0">
                                      <a:solidFill>
                                        <a:schemeClr val="tx1"/>
                                      </a:solidFill>
                                      <a:latin typeface="Cambria Math" panose="02040503050406030204" pitchFamily="18" charset="0"/>
                                      <a:ea typeface="Cambria Math" panose="02040503050406030204" pitchFamily="18" charset="0"/>
                                    </a:rPr>
                                    <m:t>𝜕</m:t>
                                  </m:r>
                                </m:e>
                                <m:sup>
                                  <m:r>
                                    <a:rPr lang="pt-BR" sz="1600" b="0" i="1" smtClean="0">
                                      <a:solidFill>
                                        <a:schemeClr val="tx1"/>
                                      </a:solidFill>
                                      <a:latin typeface="Cambria Math" panose="02040503050406030204" pitchFamily="18" charset="0"/>
                                      <a:ea typeface="Cambria Math" panose="02040503050406030204" pitchFamily="18" charset="0"/>
                                    </a:rPr>
                                    <m:t>2</m:t>
                                  </m:r>
                                </m:sup>
                              </m:sSup>
                              <m:r>
                                <a:rPr lang="pt-BR" sz="1600" b="0" i="1" smtClean="0">
                                  <a:solidFill>
                                    <a:schemeClr val="tx1"/>
                                  </a:solidFill>
                                  <a:latin typeface="Cambria Math" panose="02040503050406030204" pitchFamily="18" charset="0"/>
                                  <a:ea typeface="Cambria Math" panose="02040503050406030204" pitchFamily="18" charset="0"/>
                                </a:rPr>
                                <m:t>𝜔</m:t>
                              </m:r>
                            </m:num>
                            <m:den>
                              <m:r>
                                <a:rPr lang="pt-BR" sz="1600" b="0" i="1" smtClean="0">
                                  <a:solidFill>
                                    <a:schemeClr val="tx1"/>
                                  </a:solidFill>
                                  <a:latin typeface="Cambria Math" panose="02040503050406030204" pitchFamily="18" charset="0"/>
                                  <a:ea typeface="Cambria Math" panose="02040503050406030204" pitchFamily="18" charset="0"/>
                                </a:rPr>
                                <m:t>𝜕</m:t>
                              </m:r>
                              <m:sSubSup>
                                <m:sSubSupPr>
                                  <m:ctrlPr>
                                    <a:rPr lang="pt-BR" sz="1600" i="1" smtClean="0">
                                      <a:solidFill>
                                        <a:schemeClr val="tx1"/>
                                      </a:solidFill>
                                      <a:latin typeface="Cambria Math" panose="02040503050406030204" pitchFamily="18" charset="0"/>
                                      <a:ea typeface="Cambria Math" panose="02040503050406030204" pitchFamily="18" charset="0"/>
                                    </a:rPr>
                                  </m:ctrlPr>
                                </m:sSubSupPr>
                                <m:e>
                                  <m:r>
                                    <a:rPr lang="pt-BR" sz="1600" b="0" i="1" smtClean="0">
                                      <a:solidFill>
                                        <a:schemeClr val="tx1"/>
                                      </a:solidFill>
                                      <a:latin typeface="Cambria Math" panose="02040503050406030204" pitchFamily="18" charset="0"/>
                                      <a:ea typeface="Cambria Math" panose="02040503050406030204" pitchFamily="18" charset="0"/>
                                    </a:rPr>
                                    <m:t>𝑥</m:t>
                                  </m:r>
                                </m:e>
                                <m:sub>
                                  <m:r>
                                    <a:rPr lang="pt-BR" sz="1600" b="0" i="1" smtClean="0">
                                      <a:solidFill>
                                        <a:schemeClr val="tx1"/>
                                      </a:solidFill>
                                      <a:latin typeface="Cambria Math" panose="02040503050406030204" pitchFamily="18" charset="0"/>
                                      <a:ea typeface="Cambria Math" panose="02040503050406030204" pitchFamily="18" charset="0"/>
                                    </a:rPr>
                                    <m:t>1</m:t>
                                  </m:r>
                                </m:sub>
                                <m:sup>
                                  <m:r>
                                    <a:rPr lang="pt-BR" sz="1600" b="0" i="1" smtClean="0">
                                      <a:solidFill>
                                        <a:schemeClr val="tx1"/>
                                      </a:solidFill>
                                      <a:latin typeface="Cambria Math" panose="02040503050406030204" pitchFamily="18" charset="0"/>
                                      <a:ea typeface="Cambria Math" panose="02040503050406030204" pitchFamily="18" charset="0"/>
                                    </a:rPr>
                                    <m:t>2</m:t>
                                  </m:r>
                                </m:sup>
                              </m:sSubSup>
                            </m:den>
                          </m:f>
                          <m:r>
                            <a:rPr lang="pt-BR" sz="1600" b="0" i="1" smtClean="0">
                              <a:solidFill>
                                <a:schemeClr val="tx1"/>
                              </a:solidFill>
                              <a:latin typeface="Cambria Math" panose="02040503050406030204" pitchFamily="18" charset="0"/>
                              <a:ea typeface="Cambria Math" panose="02040503050406030204" pitchFamily="18" charset="0"/>
                            </a:rPr>
                            <m:t>+</m:t>
                          </m:r>
                          <m:f>
                            <m:fPr>
                              <m:ctrlPr>
                                <a:rPr lang="pt-BR" sz="1600" i="1" smtClean="0">
                                  <a:solidFill>
                                    <a:schemeClr val="tx1"/>
                                  </a:solidFill>
                                  <a:latin typeface="Cambria Math" panose="02040503050406030204" pitchFamily="18" charset="0"/>
                                  <a:ea typeface="Cambria Math" panose="02040503050406030204" pitchFamily="18" charset="0"/>
                                </a:rPr>
                              </m:ctrlPr>
                            </m:fPr>
                            <m:num>
                              <m:sSup>
                                <m:sSupPr>
                                  <m:ctrlPr>
                                    <a:rPr lang="pt-BR" sz="1600" i="1" smtClean="0">
                                      <a:solidFill>
                                        <a:schemeClr val="tx1"/>
                                      </a:solidFill>
                                      <a:latin typeface="Cambria Math" panose="02040503050406030204" pitchFamily="18" charset="0"/>
                                      <a:ea typeface="Cambria Math" panose="02040503050406030204" pitchFamily="18" charset="0"/>
                                    </a:rPr>
                                  </m:ctrlPr>
                                </m:sSupPr>
                                <m:e>
                                  <m:r>
                                    <a:rPr lang="pt-BR" sz="1600" b="0" i="1" smtClean="0">
                                      <a:solidFill>
                                        <a:schemeClr val="tx1"/>
                                      </a:solidFill>
                                      <a:latin typeface="Cambria Math" panose="02040503050406030204" pitchFamily="18" charset="0"/>
                                      <a:ea typeface="Cambria Math" panose="02040503050406030204" pitchFamily="18" charset="0"/>
                                    </a:rPr>
                                    <m:t>𝜕</m:t>
                                  </m:r>
                                </m:e>
                                <m:sup>
                                  <m:r>
                                    <a:rPr lang="pt-BR" sz="1600" b="0" i="1" smtClean="0">
                                      <a:solidFill>
                                        <a:schemeClr val="tx1"/>
                                      </a:solidFill>
                                      <a:latin typeface="Cambria Math" panose="02040503050406030204" pitchFamily="18" charset="0"/>
                                      <a:ea typeface="Cambria Math" panose="02040503050406030204" pitchFamily="18" charset="0"/>
                                    </a:rPr>
                                    <m:t>2</m:t>
                                  </m:r>
                                </m:sup>
                              </m:sSup>
                              <m:r>
                                <a:rPr lang="pt-BR" sz="1600" b="0" i="1" smtClean="0">
                                  <a:solidFill>
                                    <a:schemeClr val="tx1"/>
                                  </a:solidFill>
                                  <a:latin typeface="Cambria Math" panose="02040503050406030204" pitchFamily="18" charset="0"/>
                                  <a:ea typeface="Cambria Math" panose="02040503050406030204" pitchFamily="18" charset="0"/>
                                </a:rPr>
                                <m:t>𝜑</m:t>
                              </m:r>
                            </m:num>
                            <m:den>
                              <m:r>
                                <a:rPr lang="pt-BR" sz="1600" b="0" i="1" smtClean="0">
                                  <a:solidFill>
                                    <a:schemeClr val="tx1"/>
                                  </a:solidFill>
                                  <a:latin typeface="Cambria Math" panose="02040503050406030204" pitchFamily="18" charset="0"/>
                                  <a:ea typeface="Cambria Math" panose="02040503050406030204" pitchFamily="18" charset="0"/>
                                </a:rPr>
                                <m:t>𝜕</m:t>
                              </m:r>
                              <m:sSubSup>
                                <m:sSubSupPr>
                                  <m:ctrlPr>
                                    <a:rPr lang="pt-BR" sz="1600" i="1" smtClean="0">
                                      <a:solidFill>
                                        <a:schemeClr val="tx1"/>
                                      </a:solidFill>
                                      <a:latin typeface="Cambria Math" panose="02040503050406030204" pitchFamily="18" charset="0"/>
                                      <a:ea typeface="Cambria Math" panose="02040503050406030204" pitchFamily="18" charset="0"/>
                                    </a:rPr>
                                  </m:ctrlPr>
                                </m:sSubSupPr>
                                <m:e>
                                  <m:r>
                                    <a:rPr lang="pt-BR" sz="1600" b="0" i="1" smtClean="0">
                                      <a:solidFill>
                                        <a:schemeClr val="tx1"/>
                                      </a:solidFill>
                                      <a:latin typeface="Cambria Math" panose="02040503050406030204" pitchFamily="18" charset="0"/>
                                      <a:ea typeface="Cambria Math" panose="02040503050406030204" pitchFamily="18" charset="0"/>
                                    </a:rPr>
                                    <m:t>𝑥</m:t>
                                  </m:r>
                                </m:e>
                                <m:sub>
                                  <m:r>
                                    <a:rPr lang="pt-BR" sz="1600" b="0" i="1" smtClean="0">
                                      <a:solidFill>
                                        <a:schemeClr val="tx1"/>
                                      </a:solidFill>
                                      <a:latin typeface="Cambria Math" panose="02040503050406030204" pitchFamily="18" charset="0"/>
                                      <a:ea typeface="Cambria Math" panose="02040503050406030204" pitchFamily="18" charset="0"/>
                                    </a:rPr>
                                    <m:t>1</m:t>
                                  </m:r>
                                </m:sub>
                                <m:sup>
                                  <m:r>
                                    <a:rPr lang="pt-BR" sz="1600" b="0" i="1" smtClean="0">
                                      <a:solidFill>
                                        <a:schemeClr val="tx1"/>
                                      </a:solidFill>
                                      <a:latin typeface="Cambria Math" panose="02040503050406030204" pitchFamily="18" charset="0"/>
                                      <a:ea typeface="Cambria Math" panose="02040503050406030204" pitchFamily="18" charset="0"/>
                                    </a:rPr>
                                    <m:t>2</m:t>
                                  </m:r>
                                </m:sup>
                              </m:sSubSup>
                            </m:den>
                          </m:f>
                          <m:f>
                            <m:fPr>
                              <m:ctrlPr>
                                <a:rPr lang="pt-BR" sz="1600" i="1" smtClean="0">
                                  <a:solidFill>
                                    <a:schemeClr val="tx1"/>
                                  </a:solidFill>
                                  <a:latin typeface="Cambria Math" panose="02040503050406030204" pitchFamily="18" charset="0"/>
                                  <a:ea typeface="Cambria Math" panose="02040503050406030204" pitchFamily="18" charset="0"/>
                                </a:rPr>
                              </m:ctrlPr>
                            </m:fPr>
                            <m:num>
                              <m:sSup>
                                <m:sSupPr>
                                  <m:ctrlPr>
                                    <a:rPr lang="pt-BR" sz="1600" i="1" smtClean="0">
                                      <a:solidFill>
                                        <a:schemeClr val="tx1"/>
                                      </a:solidFill>
                                      <a:latin typeface="Cambria Math" panose="02040503050406030204" pitchFamily="18" charset="0"/>
                                      <a:ea typeface="Cambria Math" panose="02040503050406030204" pitchFamily="18" charset="0"/>
                                    </a:rPr>
                                  </m:ctrlPr>
                                </m:sSupPr>
                                <m:e>
                                  <m:r>
                                    <a:rPr lang="pt-BR" sz="1600" b="0" i="1" smtClean="0">
                                      <a:solidFill>
                                        <a:schemeClr val="tx1"/>
                                      </a:solidFill>
                                      <a:latin typeface="Cambria Math" panose="02040503050406030204" pitchFamily="18" charset="0"/>
                                      <a:ea typeface="Cambria Math" panose="02040503050406030204" pitchFamily="18" charset="0"/>
                                    </a:rPr>
                                    <m:t>𝜕</m:t>
                                  </m:r>
                                </m:e>
                                <m:sup>
                                  <m:r>
                                    <a:rPr lang="pt-BR" sz="1600" b="0" i="1" smtClean="0">
                                      <a:solidFill>
                                        <a:schemeClr val="tx1"/>
                                      </a:solidFill>
                                      <a:latin typeface="Cambria Math" panose="02040503050406030204" pitchFamily="18" charset="0"/>
                                      <a:ea typeface="Cambria Math" panose="02040503050406030204" pitchFamily="18" charset="0"/>
                                    </a:rPr>
                                    <m:t>2</m:t>
                                  </m:r>
                                </m:sup>
                              </m:sSup>
                              <m:r>
                                <a:rPr lang="pt-BR" sz="1600" b="0" i="1" smtClean="0">
                                  <a:solidFill>
                                    <a:schemeClr val="tx1"/>
                                  </a:solidFill>
                                  <a:latin typeface="Cambria Math" panose="02040503050406030204" pitchFamily="18" charset="0"/>
                                  <a:ea typeface="Cambria Math" panose="02040503050406030204" pitchFamily="18" charset="0"/>
                                </a:rPr>
                                <m:t>𝜔</m:t>
                              </m:r>
                            </m:num>
                            <m:den>
                              <m:r>
                                <a:rPr lang="pt-BR" sz="1600" b="0" i="1" smtClean="0">
                                  <a:solidFill>
                                    <a:schemeClr val="tx1"/>
                                  </a:solidFill>
                                  <a:latin typeface="Cambria Math" panose="02040503050406030204" pitchFamily="18" charset="0"/>
                                  <a:ea typeface="Cambria Math" panose="02040503050406030204" pitchFamily="18" charset="0"/>
                                </a:rPr>
                                <m:t>𝜕</m:t>
                              </m:r>
                              <m:sSubSup>
                                <m:sSubSupPr>
                                  <m:ctrlPr>
                                    <a:rPr lang="pt-BR" sz="1600" i="1" smtClean="0">
                                      <a:solidFill>
                                        <a:schemeClr val="tx1"/>
                                      </a:solidFill>
                                      <a:latin typeface="Cambria Math" panose="02040503050406030204" pitchFamily="18" charset="0"/>
                                      <a:ea typeface="Cambria Math" panose="02040503050406030204" pitchFamily="18" charset="0"/>
                                    </a:rPr>
                                  </m:ctrlPr>
                                </m:sSubSupPr>
                                <m:e>
                                  <m:r>
                                    <a:rPr lang="pt-BR" sz="1600" b="0" i="1" smtClean="0">
                                      <a:solidFill>
                                        <a:schemeClr val="tx1"/>
                                      </a:solidFill>
                                      <a:latin typeface="Cambria Math" panose="02040503050406030204" pitchFamily="18" charset="0"/>
                                      <a:ea typeface="Cambria Math" panose="02040503050406030204" pitchFamily="18" charset="0"/>
                                    </a:rPr>
                                    <m:t>𝑥</m:t>
                                  </m:r>
                                </m:e>
                                <m:sub>
                                  <m:r>
                                    <a:rPr lang="pt-BR" sz="1600" b="0" i="1" smtClean="0">
                                      <a:solidFill>
                                        <a:schemeClr val="tx1"/>
                                      </a:solidFill>
                                      <a:latin typeface="Cambria Math" panose="02040503050406030204" pitchFamily="18" charset="0"/>
                                      <a:ea typeface="Cambria Math" panose="02040503050406030204" pitchFamily="18" charset="0"/>
                                    </a:rPr>
                                    <m:t>2</m:t>
                                  </m:r>
                                </m:sub>
                                <m:sup>
                                  <m:r>
                                    <a:rPr lang="pt-BR" sz="1600" b="0" i="1" smtClean="0">
                                      <a:solidFill>
                                        <a:schemeClr val="tx1"/>
                                      </a:solidFill>
                                      <a:latin typeface="Cambria Math" panose="02040503050406030204" pitchFamily="18" charset="0"/>
                                      <a:ea typeface="Cambria Math" panose="02040503050406030204" pitchFamily="18" charset="0"/>
                                    </a:rPr>
                                    <m:t>2</m:t>
                                  </m:r>
                                </m:sup>
                              </m:sSubSup>
                            </m:den>
                          </m:f>
                          <m:r>
                            <a:rPr lang="pt-BR" sz="1600" b="0" i="1" smtClean="0">
                              <a:solidFill>
                                <a:schemeClr val="tx1"/>
                              </a:solidFill>
                              <a:latin typeface="Cambria Math" panose="02040503050406030204" pitchFamily="18" charset="0"/>
                              <a:ea typeface="Cambria Math" panose="02040503050406030204" pitchFamily="18" charset="0"/>
                            </a:rPr>
                            <m:t>−2</m:t>
                          </m:r>
                          <m:f>
                            <m:fPr>
                              <m:ctrlPr>
                                <a:rPr lang="pt-BR" sz="1600" i="1" smtClean="0">
                                  <a:solidFill>
                                    <a:schemeClr val="tx1"/>
                                  </a:solidFill>
                                  <a:latin typeface="Cambria Math" panose="02040503050406030204" pitchFamily="18" charset="0"/>
                                  <a:ea typeface="Cambria Math" panose="02040503050406030204" pitchFamily="18" charset="0"/>
                                </a:rPr>
                              </m:ctrlPr>
                            </m:fPr>
                            <m:num>
                              <m:sSup>
                                <m:sSupPr>
                                  <m:ctrlPr>
                                    <a:rPr lang="pt-BR" sz="1600" i="1">
                                      <a:solidFill>
                                        <a:schemeClr val="tx1"/>
                                      </a:solidFill>
                                      <a:latin typeface="Cambria Math" panose="02040503050406030204" pitchFamily="18" charset="0"/>
                                      <a:ea typeface="Cambria Math" panose="02040503050406030204" pitchFamily="18" charset="0"/>
                                    </a:rPr>
                                  </m:ctrlPr>
                                </m:sSupPr>
                                <m:e>
                                  <m:r>
                                    <a:rPr lang="pt-BR" sz="1600" b="0" i="1">
                                      <a:solidFill>
                                        <a:schemeClr val="tx1"/>
                                      </a:solidFill>
                                      <a:latin typeface="Cambria Math" panose="02040503050406030204" pitchFamily="18" charset="0"/>
                                      <a:ea typeface="Cambria Math" panose="02040503050406030204" pitchFamily="18" charset="0"/>
                                    </a:rPr>
                                    <m:t>𝜕</m:t>
                                  </m:r>
                                </m:e>
                                <m:sup>
                                  <m:r>
                                    <a:rPr lang="pt-BR" sz="1600" b="0" i="1">
                                      <a:solidFill>
                                        <a:schemeClr val="tx1"/>
                                      </a:solidFill>
                                      <a:latin typeface="Cambria Math" panose="02040503050406030204" pitchFamily="18" charset="0"/>
                                      <a:ea typeface="Cambria Math" panose="02040503050406030204" pitchFamily="18" charset="0"/>
                                    </a:rPr>
                                    <m:t>2</m:t>
                                  </m:r>
                                </m:sup>
                              </m:sSup>
                              <m:r>
                                <a:rPr lang="pt-BR" sz="1600" b="0" i="1">
                                  <a:solidFill>
                                    <a:schemeClr val="tx1"/>
                                  </a:solidFill>
                                  <a:latin typeface="Cambria Math" panose="02040503050406030204" pitchFamily="18" charset="0"/>
                                  <a:ea typeface="Cambria Math" panose="02040503050406030204" pitchFamily="18" charset="0"/>
                                </a:rPr>
                                <m:t>𝜑</m:t>
                              </m:r>
                            </m:num>
                            <m:den>
                              <m:r>
                                <a:rPr lang="pt-BR" sz="1600" b="0" i="1">
                                  <a:solidFill>
                                    <a:schemeClr val="tx1"/>
                                  </a:solidFill>
                                  <a:latin typeface="Cambria Math" panose="02040503050406030204" pitchFamily="18" charset="0"/>
                                  <a:ea typeface="Cambria Math" panose="02040503050406030204" pitchFamily="18" charset="0"/>
                                </a:rPr>
                                <m:t>𝜕</m:t>
                              </m:r>
                              <m:sSub>
                                <m:sSubPr>
                                  <m:ctrlPr>
                                    <a:rPr lang="pt-BR" sz="1600" i="1">
                                      <a:solidFill>
                                        <a:schemeClr val="tx1"/>
                                      </a:solidFill>
                                      <a:latin typeface="Cambria Math" panose="02040503050406030204" pitchFamily="18" charset="0"/>
                                      <a:ea typeface="Cambria Math" panose="02040503050406030204" pitchFamily="18" charset="0"/>
                                    </a:rPr>
                                  </m:ctrlPr>
                                </m:sSubPr>
                                <m:e>
                                  <m:r>
                                    <a:rPr lang="pt-BR" sz="1600" b="0" i="1">
                                      <a:solidFill>
                                        <a:schemeClr val="tx1"/>
                                      </a:solidFill>
                                      <a:latin typeface="Cambria Math" panose="02040503050406030204" pitchFamily="18" charset="0"/>
                                      <a:ea typeface="Cambria Math" panose="02040503050406030204" pitchFamily="18" charset="0"/>
                                    </a:rPr>
                                    <m:t>𝑥</m:t>
                                  </m:r>
                                </m:e>
                                <m:sub>
                                  <m:r>
                                    <a:rPr lang="pt-BR" sz="1600" b="0" i="1">
                                      <a:solidFill>
                                        <a:schemeClr val="tx1"/>
                                      </a:solidFill>
                                      <a:latin typeface="Cambria Math" panose="02040503050406030204" pitchFamily="18" charset="0"/>
                                      <a:ea typeface="Cambria Math" panose="02040503050406030204" pitchFamily="18" charset="0"/>
                                    </a:rPr>
                                    <m:t>1</m:t>
                                  </m:r>
                                </m:sub>
                              </m:sSub>
                              <m:r>
                                <a:rPr lang="pt-BR" sz="1600" b="0" i="1">
                                  <a:solidFill>
                                    <a:schemeClr val="tx1"/>
                                  </a:solidFill>
                                  <a:latin typeface="Cambria Math" panose="02040503050406030204" pitchFamily="18" charset="0"/>
                                  <a:ea typeface="Cambria Math" panose="02040503050406030204" pitchFamily="18" charset="0"/>
                                </a:rPr>
                                <m:t>𝜕</m:t>
                              </m:r>
                              <m:sSub>
                                <m:sSubPr>
                                  <m:ctrlPr>
                                    <a:rPr lang="pt-BR" sz="1600" i="1">
                                      <a:solidFill>
                                        <a:schemeClr val="tx1"/>
                                      </a:solidFill>
                                      <a:latin typeface="Cambria Math" panose="02040503050406030204" pitchFamily="18" charset="0"/>
                                      <a:ea typeface="Cambria Math" panose="02040503050406030204" pitchFamily="18" charset="0"/>
                                    </a:rPr>
                                  </m:ctrlPr>
                                </m:sSubPr>
                                <m:e>
                                  <m:r>
                                    <a:rPr lang="pt-BR" sz="1600" b="0" i="1">
                                      <a:solidFill>
                                        <a:schemeClr val="tx1"/>
                                      </a:solidFill>
                                      <a:latin typeface="Cambria Math" panose="02040503050406030204" pitchFamily="18" charset="0"/>
                                      <a:ea typeface="Cambria Math" panose="02040503050406030204" pitchFamily="18" charset="0"/>
                                    </a:rPr>
                                    <m:t>𝑥</m:t>
                                  </m:r>
                                </m:e>
                                <m:sub>
                                  <m:r>
                                    <a:rPr lang="pt-BR" sz="1600" b="0" i="1">
                                      <a:solidFill>
                                        <a:schemeClr val="tx1"/>
                                      </a:solidFill>
                                      <a:latin typeface="Cambria Math" panose="02040503050406030204" pitchFamily="18" charset="0"/>
                                      <a:ea typeface="Cambria Math" panose="02040503050406030204" pitchFamily="18" charset="0"/>
                                    </a:rPr>
                                    <m:t>2</m:t>
                                  </m:r>
                                </m:sub>
                              </m:sSub>
                            </m:den>
                          </m:f>
                          <m:f>
                            <m:fPr>
                              <m:ctrlPr>
                                <a:rPr lang="pt-BR" sz="1600" i="1">
                                  <a:solidFill>
                                    <a:schemeClr val="tx1"/>
                                  </a:solidFill>
                                  <a:latin typeface="Cambria Math" panose="02040503050406030204" pitchFamily="18" charset="0"/>
                                  <a:ea typeface="Cambria Math" panose="02040503050406030204" pitchFamily="18" charset="0"/>
                                </a:rPr>
                              </m:ctrlPr>
                            </m:fPr>
                            <m:num>
                              <m:sSup>
                                <m:sSupPr>
                                  <m:ctrlPr>
                                    <a:rPr lang="pt-BR" sz="1600" i="1">
                                      <a:solidFill>
                                        <a:schemeClr val="tx1"/>
                                      </a:solidFill>
                                      <a:latin typeface="Cambria Math" panose="02040503050406030204" pitchFamily="18" charset="0"/>
                                      <a:ea typeface="Cambria Math" panose="02040503050406030204" pitchFamily="18" charset="0"/>
                                    </a:rPr>
                                  </m:ctrlPr>
                                </m:sSupPr>
                                <m:e>
                                  <m:r>
                                    <a:rPr lang="pt-BR" sz="1600" b="0" i="1">
                                      <a:solidFill>
                                        <a:schemeClr val="tx1"/>
                                      </a:solidFill>
                                      <a:latin typeface="Cambria Math" panose="02040503050406030204" pitchFamily="18" charset="0"/>
                                      <a:ea typeface="Cambria Math" panose="02040503050406030204" pitchFamily="18" charset="0"/>
                                    </a:rPr>
                                    <m:t>𝜕</m:t>
                                  </m:r>
                                </m:e>
                                <m:sup>
                                  <m:r>
                                    <a:rPr lang="pt-BR" sz="1600" b="0" i="1">
                                      <a:solidFill>
                                        <a:schemeClr val="tx1"/>
                                      </a:solidFill>
                                      <a:latin typeface="Cambria Math" panose="02040503050406030204" pitchFamily="18" charset="0"/>
                                      <a:ea typeface="Cambria Math" panose="02040503050406030204" pitchFamily="18" charset="0"/>
                                    </a:rPr>
                                    <m:t>2</m:t>
                                  </m:r>
                                </m:sup>
                              </m:sSup>
                              <m:r>
                                <a:rPr lang="pt-BR" sz="1600" b="0" i="1">
                                  <a:solidFill>
                                    <a:schemeClr val="tx1"/>
                                  </a:solidFill>
                                  <a:latin typeface="Cambria Math" panose="02040503050406030204" pitchFamily="18" charset="0"/>
                                  <a:ea typeface="Cambria Math" panose="02040503050406030204" pitchFamily="18" charset="0"/>
                                </a:rPr>
                                <m:t>𝜔</m:t>
                              </m:r>
                            </m:num>
                            <m:den>
                              <m:r>
                                <a:rPr lang="pt-BR" sz="1600" b="0" i="1">
                                  <a:solidFill>
                                    <a:schemeClr val="tx1"/>
                                  </a:solidFill>
                                  <a:latin typeface="Cambria Math" panose="02040503050406030204" pitchFamily="18" charset="0"/>
                                  <a:ea typeface="Cambria Math" panose="02040503050406030204" pitchFamily="18" charset="0"/>
                                </a:rPr>
                                <m:t>𝜕</m:t>
                              </m:r>
                              <m:sSub>
                                <m:sSubPr>
                                  <m:ctrlPr>
                                    <a:rPr lang="pt-BR" sz="1600" i="1">
                                      <a:solidFill>
                                        <a:schemeClr val="tx1"/>
                                      </a:solidFill>
                                      <a:latin typeface="Cambria Math" panose="02040503050406030204" pitchFamily="18" charset="0"/>
                                      <a:ea typeface="Cambria Math" panose="02040503050406030204" pitchFamily="18" charset="0"/>
                                    </a:rPr>
                                  </m:ctrlPr>
                                </m:sSubPr>
                                <m:e>
                                  <m:r>
                                    <a:rPr lang="pt-BR" sz="1600" b="0" i="1">
                                      <a:solidFill>
                                        <a:schemeClr val="tx1"/>
                                      </a:solidFill>
                                      <a:latin typeface="Cambria Math" panose="02040503050406030204" pitchFamily="18" charset="0"/>
                                      <a:ea typeface="Cambria Math" panose="02040503050406030204" pitchFamily="18" charset="0"/>
                                    </a:rPr>
                                    <m:t>𝑥</m:t>
                                  </m:r>
                                </m:e>
                                <m:sub>
                                  <m:r>
                                    <a:rPr lang="pt-BR" sz="1600" b="0" i="1">
                                      <a:solidFill>
                                        <a:schemeClr val="tx1"/>
                                      </a:solidFill>
                                      <a:latin typeface="Cambria Math" panose="02040503050406030204" pitchFamily="18" charset="0"/>
                                      <a:ea typeface="Cambria Math" panose="02040503050406030204" pitchFamily="18" charset="0"/>
                                    </a:rPr>
                                    <m:t>1</m:t>
                                  </m:r>
                                </m:sub>
                              </m:sSub>
                              <m:r>
                                <a:rPr lang="pt-BR" sz="1600" b="0" i="1">
                                  <a:solidFill>
                                    <a:schemeClr val="tx1"/>
                                  </a:solidFill>
                                  <a:latin typeface="Cambria Math" panose="02040503050406030204" pitchFamily="18" charset="0"/>
                                  <a:ea typeface="Cambria Math" panose="02040503050406030204" pitchFamily="18" charset="0"/>
                                </a:rPr>
                                <m:t>𝜕</m:t>
                              </m:r>
                              <m:sSub>
                                <m:sSubPr>
                                  <m:ctrlPr>
                                    <a:rPr lang="pt-BR" sz="1600" i="1">
                                      <a:solidFill>
                                        <a:schemeClr val="tx1"/>
                                      </a:solidFill>
                                      <a:latin typeface="Cambria Math" panose="02040503050406030204" pitchFamily="18" charset="0"/>
                                      <a:ea typeface="Cambria Math" panose="02040503050406030204" pitchFamily="18" charset="0"/>
                                    </a:rPr>
                                  </m:ctrlPr>
                                </m:sSubPr>
                                <m:e>
                                  <m:r>
                                    <a:rPr lang="pt-BR" sz="1600" b="0" i="1">
                                      <a:solidFill>
                                        <a:schemeClr val="tx1"/>
                                      </a:solidFill>
                                      <a:latin typeface="Cambria Math" panose="02040503050406030204" pitchFamily="18" charset="0"/>
                                      <a:ea typeface="Cambria Math" panose="02040503050406030204" pitchFamily="18" charset="0"/>
                                    </a:rPr>
                                    <m:t>𝑥</m:t>
                                  </m:r>
                                </m:e>
                                <m:sub>
                                  <m:r>
                                    <a:rPr lang="pt-BR" sz="1600" b="0" i="1">
                                      <a:solidFill>
                                        <a:schemeClr val="tx1"/>
                                      </a:solidFill>
                                      <a:latin typeface="Cambria Math" panose="02040503050406030204" pitchFamily="18" charset="0"/>
                                      <a:ea typeface="Cambria Math" panose="02040503050406030204" pitchFamily="18" charset="0"/>
                                    </a:rPr>
                                    <m:t>2</m:t>
                                  </m:r>
                                </m:sub>
                              </m:sSub>
                            </m:den>
                          </m:f>
                        </m:e>
                      </m:d>
                      <m:r>
                        <a:rPr lang="pt-BR" sz="1600" b="0" i="1" smtClean="0">
                          <a:solidFill>
                            <a:schemeClr val="tx1"/>
                          </a:solidFill>
                          <a:latin typeface="Cambria Math" panose="02040503050406030204" pitchFamily="18" charset="0"/>
                          <a:ea typeface="Cambria Math" panose="02040503050406030204" pitchFamily="18" charset="0"/>
                        </a:rPr>
                        <m:t>=</m:t>
                      </m:r>
                      <m:r>
                        <a:rPr lang="pt-BR" sz="1600" b="0" i="1" smtClean="0">
                          <a:solidFill>
                            <a:schemeClr val="tx1"/>
                          </a:solidFill>
                          <a:latin typeface="Cambria Math" panose="02040503050406030204" pitchFamily="18" charset="0"/>
                          <a:ea typeface="Cambria Math" panose="02040503050406030204" pitchFamily="18" charset="0"/>
                        </a:rPr>
                        <m:t>𝑃</m:t>
                      </m:r>
                    </m:oMath>
                  </m:oMathPara>
                </a14:m>
                <a:endParaRPr lang="pt-BR" sz="1600" dirty="0">
                  <a:solidFill>
                    <a:schemeClr val="tx1"/>
                  </a:solidFill>
                  <a:latin typeface="Arial Narrow" pitchFamily="34" charset="0"/>
                </a:endParaRPr>
              </a:p>
            </p:txBody>
          </p:sp>
        </mc:Choice>
        <mc:Fallback xmlns="">
          <p:sp>
            <p:nvSpPr>
              <p:cNvPr id="34" name="CaixaDeTexto 33"/>
              <p:cNvSpPr txBox="1">
                <a:spLocks noRot="1" noChangeAspect="1" noMove="1" noResize="1" noEditPoints="1" noAdjustHandles="1" noChangeArrowheads="1" noChangeShapeType="1" noTextEdit="1"/>
              </p:cNvSpPr>
              <p:nvPr/>
            </p:nvSpPr>
            <p:spPr>
              <a:xfrm>
                <a:off x="45438" y="1411395"/>
                <a:ext cx="6431206" cy="661207"/>
              </a:xfrm>
              <a:prstGeom prst="rect">
                <a:avLst/>
              </a:prstGeom>
              <a:blipFill rotWithShape="0">
                <a:blip r:embed="rId13"/>
                <a:stretch>
                  <a:fillRect/>
                </a:stretch>
              </a:blipFill>
              <a:ln>
                <a:noFill/>
              </a:ln>
              <a:effectLst/>
            </p:spPr>
            <p:txBody>
              <a:bodyPr/>
              <a:lstStyle/>
              <a:p>
                <a:r>
                  <a:rPr lang="en-US">
                    <a:noFill/>
                  </a:rPr>
                  <a:t> </a:t>
                </a:r>
              </a:p>
            </p:txBody>
          </p:sp>
        </mc:Fallback>
      </mc:AlternateContent>
      <p:pic>
        <p:nvPicPr>
          <p:cNvPr id="4" name="Imagem 3"/>
          <p:cNvPicPr>
            <a:picLocks noChangeAspect="1"/>
          </p:cNvPicPr>
          <p:nvPr/>
        </p:nvPicPr>
        <p:blipFill>
          <a:blip r:embed="rId14"/>
          <a:stretch>
            <a:fillRect/>
          </a:stretch>
        </p:blipFill>
        <p:spPr>
          <a:xfrm>
            <a:off x="6610718" y="719069"/>
            <a:ext cx="2176640" cy="1632480"/>
          </a:xfrm>
          <a:prstGeom prst="rect">
            <a:avLst/>
          </a:prstGeom>
          <a:ln>
            <a:noFill/>
          </a:ln>
          <a:effectLst>
            <a:outerShdw blurRad="190500" algn="tl" rotWithShape="0">
              <a:srgbClr val="000000">
                <a:alpha val="70000"/>
              </a:srgbClr>
            </a:outerShdw>
          </a:effectLst>
        </p:spPr>
      </p:pic>
      <p:pic>
        <p:nvPicPr>
          <p:cNvPr id="3" name="Imagem 2"/>
          <p:cNvPicPr>
            <a:picLocks noChangeAspect="1"/>
          </p:cNvPicPr>
          <p:nvPr/>
        </p:nvPicPr>
        <p:blipFill rotWithShape="1">
          <a:blip r:embed="rId15" cstate="print">
            <a:extLst>
              <a:ext uri="{28A0092B-C50C-407E-A947-70E740481C1C}">
                <a14:useLocalDpi xmlns:a14="http://schemas.microsoft.com/office/drawing/2010/main" val="0"/>
              </a:ext>
            </a:extLst>
          </a:blip>
          <a:srcRect b="4927"/>
          <a:stretch/>
        </p:blipFill>
        <p:spPr>
          <a:xfrm rot="947019">
            <a:off x="7995642" y="2130960"/>
            <a:ext cx="1208097" cy="985632"/>
          </a:xfrm>
          <a:prstGeom prst="rect">
            <a:avLst/>
          </a:prstGeom>
        </p:spPr>
      </p:pic>
      <p:sp>
        <p:nvSpPr>
          <p:cNvPr id="35" name="CaixaDeTexto 34"/>
          <p:cNvSpPr txBox="1"/>
          <p:nvPr/>
        </p:nvSpPr>
        <p:spPr>
          <a:xfrm>
            <a:off x="1534726" y="3449608"/>
            <a:ext cx="1312414"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pt-BR" sz="1400" i="1" dirty="0" smtClean="0">
                <a:solidFill>
                  <a:schemeClr val="bg1">
                    <a:lumMod val="75000"/>
                  </a:schemeClr>
                </a:solidFill>
                <a:latin typeface="Arial Narrow" pitchFamily="34" charset="0"/>
              </a:rPr>
              <a:t>flexão de placas</a:t>
            </a:r>
            <a:endParaRPr lang="pt-BR" sz="1400" i="1" dirty="0">
              <a:solidFill>
                <a:schemeClr val="bg1">
                  <a:lumMod val="75000"/>
                </a:schemeClr>
              </a:solidFill>
              <a:latin typeface="Arial Narrow" pitchFamily="34" charset="0"/>
            </a:endParaRPr>
          </a:p>
        </p:txBody>
      </p:sp>
      <p:sp>
        <p:nvSpPr>
          <p:cNvPr id="43" name="CaixaDeTexto 42"/>
          <p:cNvSpPr txBox="1"/>
          <p:nvPr/>
        </p:nvSpPr>
        <p:spPr>
          <a:xfrm>
            <a:off x="107503" y="2043772"/>
            <a:ext cx="1885399"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pt-BR" sz="1400" i="1" dirty="0" smtClean="0">
                <a:solidFill>
                  <a:schemeClr val="bg1">
                    <a:lumMod val="75000"/>
                  </a:schemeClr>
                </a:solidFill>
                <a:latin typeface="Arial Narrow" pitchFamily="34" charset="0"/>
              </a:rPr>
              <a:t>placas, grandes rotações</a:t>
            </a:r>
            <a:endParaRPr lang="pt-BR" sz="1400" i="1" dirty="0">
              <a:solidFill>
                <a:schemeClr val="bg1">
                  <a:lumMod val="75000"/>
                </a:schemeClr>
              </a:solidFill>
              <a:latin typeface="Arial Narrow" pitchFamily="34" charset="0"/>
            </a:endParaRPr>
          </a:p>
        </p:txBody>
      </p:sp>
    </p:spTree>
    <p:extLst>
      <p:ext uri="{BB962C8B-B14F-4D97-AF65-F5344CB8AC3E}">
        <p14:creationId xmlns:p14="http://schemas.microsoft.com/office/powerpoint/2010/main" val="86379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200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28" grpId="0"/>
      <p:bldP spid="34" grpId="0"/>
      <p:bldP spid="35" grpId="0" animBg="1"/>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mwrf.com/site-files/mwrf.com/files/uploads/2012/07/ANSYS%20logo_shadow%20lef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a:solidFill>
                  <a:schemeClr val="tx2">
                    <a:lumMod val="75000"/>
                  </a:schemeClr>
                </a:solidFill>
                <a:latin typeface="BankGothic Lt BT" pitchFamily="34" charset="0"/>
              </a:rPr>
              <a:t>Método dos Elementos Finitos</a:t>
            </a:r>
          </a:p>
        </p:txBody>
      </p:sp>
      <mc:AlternateContent xmlns:mc="http://schemas.openxmlformats.org/markup-compatibility/2006" xmlns:a14="http://schemas.microsoft.com/office/drawing/2010/main">
        <mc:Choice Requires="a14">
          <p:sp>
            <p:nvSpPr>
              <p:cNvPr id="72" name="CaixaDeTexto 71"/>
              <p:cNvSpPr txBox="1"/>
              <p:nvPr/>
            </p:nvSpPr>
            <p:spPr>
              <a:xfrm>
                <a:off x="6425122" y="1105004"/>
                <a:ext cx="2588707" cy="595869"/>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pt-BR" sz="1600" b="0" i="1" smtClean="0">
                              <a:solidFill>
                                <a:schemeClr val="tx1"/>
                              </a:solidFill>
                              <a:latin typeface="Cambria Math" panose="02040503050406030204" pitchFamily="18" charset="0"/>
                              <a:ea typeface="Cambria Math" panose="02040503050406030204" pitchFamily="18" charset="0"/>
                            </a:rPr>
                          </m:ctrlPr>
                        </m:sSupPr>
                        <m:e>
                          <m:r>
                            <a:rPr lang="pt-BR" sz="1600" b="1" i="1" smtClean="0">
                              <a:solidFill>
                                <a:schemeClr val="tx1"/>
                              </a:solidFill>
                              <a:latin typeface="Cambria Math" panose="02040503050406030204" pitchFamily="18" charset="0"/>
                              <a:ea typeface="Cambria Math" panose="02040503050406030204" pitchFamily="18" charset="0"/>
                            </a:rPr>
                            <m:t>𝑲</m:t>
                          </m:r>
                        </m:e>
                        <m:sup>
                          <m:r>
                            <a:rPr lang="pt-BR" sz="1600" b="0" i="1" smtClean="0">
                              <a:solidFill>
                                <a:schemeClr val="tx1"/>
                              </a:solidFill>
                              <a:latin typeface="Cambria Math" panose="02040503050406030204" pitchFamily="18" charset="0"/>
                              <a:ea typeface="Cambria Math" panose="02040503050406030204" pitchFamily="18" charset="0"/>
                            </a:rPr>
                            <m:t>(</m:t>
                          </m:r>
                          <m:r>
                            <a:rPr lang="pt-BR" sz="1600" b="0" i="1" smtClean="0">
                              <a:solidFill>
                                <a:schemeClr val="tx1"/>
                              </a:solidFill>
                              <a:latin typeface="Cambria Math" panose="02040503050406030204" pitchFamily="18" charset="0"/>
                              <a:ea typeface="Cambria Math" panose="02040503050406030204" pitchFamily="18" charset="0"/>
                            </a:rPr>
                            <m:t>𝑒</m:t>
                          </m:r>
                          <m:r>
                            <a:rPr lang="pt-BR" sz="1600" b="0" i="1" smtClean="0">
                              <a:solidFill>
                                <a:schemeClr val="tx1"/>
                              </a:solidFill>
                              <a:latin typeface="Cambria Math" panose="02040503050406030204" pitchFamily="18" charset="0"/>
                              <a:ea typeface="Cambria Math" panose="02040503050406030204" pitchFamily="18" charset="0"/>
                            </a:rPr>
                            <m:t>)</m:t>
                          </m:r>
                        </m:sup>
                      </m:sSup>
                      <m:r>
                        <a:rPr lang="pt-BR" sz="1600" b="0" i="1" smtClean="0">
                          <a:solidFill>
                            <a:schemeClr val="tx1"/>
                          </a:solidFill>
                          <a:latin typeface="Cambria Math" panose="02040503050406030204" pitchFamily="18" charset="0"/>
                          <a:ea typeface="Cambria Math" panose="02040503050406030204" pitchFamily="18" charset="0"/>
                        </a:rPr>
                        <m:t>=</m:t>
                      </m:r>
                      <m:nary>
                        <m:naryPr>
                          <m:subHide m:val="on"/>
                          <m:supHide m:val="on"/>
                          <m:ctrlPr>
                            <a:rPr lang="pt-BR" sz="1600" b="0" i="1" smtClean="0">
                              <a:solidFill>
                                <a:schemeClr val="tx1"/>
                              </a:solidFill>
                              <a:latin typeface="Cambria Math" panose="02040503050406030204" pitchFamily="18" charset="0"/>
                              <a:ea typeface="Cambria Math" panose="02040503050406030204" pitchFamily="18" charset="0"/>
                            </a:rPr>
                          </m:ctrlPr>
                        </m:naryPr>
                        <m:sub/>
                        <m:sup/>
                        <m:e>
                          <m:nary>
                            <m:naryPr>
                              <m:supHide m:val="on"/>
                              <m:ctrlPr>
                                <a:rPr lang="pt-BR" sz="1600" i="1">
                                  <a:solidFill>
                                    <a:schemeClr val="tx1"/>
                                  </a:solidFill>
                                  <a:latin typeface="Cambria Math" panose="02040503050406030204" pitchFamily="18" charset="0"/>
                                  <a:ea typeface="Cambria Math" panose="02040503050406030204" pitchFamily="18" charset="0"/>
                                </a:rPr>
                              </m:ctrlPr>
                            </m:naryPr>
                            <m:sub>
                              <m:sSup>
                                <m:sSupPr>
                                  <m:ctrlPr>
                                    <a:rPr lang="pt-BR" sz="1600" i="1">
                                      <a:solidFill>
                                        <a:schemeClr val="tx1"/>
                                      </a:solidFill>
                                      <a:latin typeface="Cambria Math" panose="02040503050406030204" pitchFamily="18" charset="0"/>
                                      <a:ea typeface="Cambria Math" panose="02040503050406030204" pitchFamily="18" charset="0"/>
                                    </a:rPr>
                                  </m:ctrlPr>
                                </m:sSupPr>
                                <m:e>
                                  <m:r>
                                    <a:rPr lang="pt-BR" sz="1600" i="1">
                                      <a:solidFill>
                                        <a:schemeClr val="tx1"/>
                                      </a:solidFill>
                                      <a:latin typeface="Cambria Math" panose="02040503050406030204" pitchFamily="18" charset="0"/>
                                      <a:ea typeface="Cambria Math" panose="02040503050406030204" pitchFamily="18" charset="0"/>
                                    </a:rPr>
                                    <m:t>𝐴</m:t>
                                  </m:r>
                                </m:e>
                                <m:sup>
                                  <m:r>
                                    <a:rPr lang="pt-BR" sz="1600" i="1">
                                      <a:solidFill>
                                        <a:schemeClr val="tx1"/>
                                      </a:solidFill>
                                      <a:latin typeface="Cambria Math" panose="02040503050406030204" pitchFamily="18" charset="0"/>
                                      <a:ea typeface="Cambria Math" panose="02040503050406030204" pitchFamily="18" charset="0"/>
                                    </a:rPr>
                                    <m:t>(</m:t>
                                  </m:r>
                                  <m:r>
                                    <a:rPr lang="pt-BR" sz="1600" i="1">
                                      <a:solidFill>
                                        <a:schemeClr val="tx1"/>
                                      </a:solidFill>
                                      <a:latin typeface="Cambria Math" panose="02040503050406030204" pitchFamily="18" charset="0"/>
                                      <a:ea typeface="Cambria Math" panose="02040503050406030204" pitchFamily="18" charset="0"/>
                                    </a:rPr>
                                    <m:t>𝑒</m:t>
                                  </m:r>
                                  <m:r>
                                    <a:rPr lang="pt-BR" sz="1600" i="1">
                                      <a:solidFill>
                                        <a:schemeClr val="tx1"/>
                                      </a:solidFill>
                                      <a:latin typeface="Cambria Math" panose="02040503050406030204" pitchFamily="18" charset="0"/>
                                      <a:ea typeface="Cambria Math" panose="02040503050406030204" pitchFamily="18" charset="0"/>
                                    </a:rPr>
                                    <m:t>)</m:t>
                                  </m:r>
                                </m:sup>
                              </m:sSup>
                            </m:sub>
                            <m:sup/>
                            <m:e>
                              <m:sSup>
                                <m:sSupPr>
                                  <m:ctrlPr>
                                    <a:rPr lang="pt-BR" sz="1600" i="1">
                                      <a:solidFill>
                                        <a:schemeClr val="tx1"/>
                                      </a:solidFill>
                                      <a:latin typeface="Cambria Math" panose="02040503050406030204" pitchFamily="18" charset="0"/>
                                      <a:ea typeface="Cambria Math" panose="02040503050406030204" pitchFamily="18" charset="0"/>
                                    </a:rPr>
                                  </m:ctrlPr>
                                </m:sSupPr>
                                <m:e>
                                  <m:r>
                                    <a:rPr lang="pt-BR" sz="1600" b="1" i="1">
                                      <a:solidFill>
                                        <a:schemeClr val="tx1"/>
                                      </a:solidFill>
                                      <a:latin typeface="Cambria Math" panose="02040503050406030204" pitchFamily="18" charset="0"/>
                                      <a:ea typeface="Cambria Math" panose="02040503050406030204" pitchFamily="18" charset="0"/>
                                    </a:rPr>
                                    <m:t>𝑩</m:t>
                                  </m:r>
                                </m:e>
                                <m:sup>
                                  <m:r>
                                    <a:rPr lang="pt-BR" sz="1600" i="1">
                                      <a:solidFill>
                                        <a:schemeClr val="tx1"/>
                                      </a:solidFill>
                                      <a:latin typeface="Cambria Math" panose="02040503050406030204" pitchFamily="18" charset="0"/>
                                      <a:ea typeface="Cambria Math" panose="02040503050406030204" pitchFamily="18" charset="0"/>
                                    </a:rPr>
                                    <m:t>𝑇</m:t>
                                  </m:r>
                                </m:sup>
                              </m:sSup>
                              <m:r>
                                <a:rPr lang="pt-BR" sz="1600" b="1" i="1">
                                  <a:solidFill>
                                    <a:schemeClr val="tx1"/>
                                  </a:solidFill>
                                  <a:latin typeface="Cambria Math" panose="02040503050406030204" pitchFamily="18" charset="0"/>
                                  <a:ea typeface="Cambria Math" panose="02040503050406030204" pitchFamily="18" charset="0"/>
                                </a:rPr>
                                <m:t>𝑫𝑩</m:t>
                              </m:r>
                              <m:r>
                                <a:rPr lang="pt-BR" sz="1600" b="0" i="1" smtClean="0">
                                  <a:solidFill>
                                    <a:schemeClr val="tx1"/>
                                  </a:solidFill>
                                  <a:latin typeface="Cambria Math" panose="02040503050406030204" pitchFamily="18" charset="0"/>
                                  <a:ea typeface="Cambria Math" panose="02040503050406030204" pitchFamily="18" charset="0"/>
                                </a:rPr>
                                <m:t>𝑡</m:t>
                              </m:r>
                              <m:r>
                                <a:rPr lang="pt-BR" sz="1600" i="1">
                                  <a:solidFill>
                                    <a:schemeClr val="tx1"/>
                                  </a:solidFill>
                                  <a:latin typeface="Cambria Math" panose="02040503050406030204" pitchFamily="18" charset="0"/>
                                  <a:ea typeface="Cambria Math" panose="02040503050406030204" pitchFamily="18" charset="0"/>
                                </a:rPr>
                                <m:t>𝑑𝐴</m:t>
                              </m:r>
                            </m:e>
                          </m:nary>
                        </m:e>
                      </m:nary>
                    </m:oMath>
                  </m:oMathPara>
                </a14:m>
                <a:endParaRPr lang="pt-BR" sz="1600" dirty="0">
                  <a:solidFill>
                    <a:schemeClr val="tx1"/>
                  </a:solidFill>
                  <a:latin typeface="Arial Narrow" pitchFamily="34" charset="0"/>
                </a:endParaRPr>
              </a:p>
            </p:txBody>
          </p:sp>
        </mc:Choice>
        <mc:Fallback xmlns="">
          <p:sp>
            <p:nvSpPr>
              <p:cNvPr id="72" name="CaixaDeTexto 71"/>
              <p:cNvSpPr txBox="1">
                <a:spLocks noRot="1" noChangeAspect="1" noMove="1" noResize="1" noEditPoints="1" noAdjustHandles="1" noChangeArrowheads="1" noChangeShapeType="1" noTextEdit="1"/>
              </p:cNvSpPr>
              <p:nvPr/>
            </p:nvSpPr>
            <p:spPr>
              <a:xfrm>
                <a:off x="6425122" y="1105004"/>
                <a:ext cx="2588707" cy="595869"/>
              </a:xfrm>
              <a:prstGeom prst="rect">
                <a:avLst/>
              </a:prstGeom>
              <a:blipFill rotWithShape="0">
                <a:blip r:embed="rId4"/>
                <a:stretch>
                  <a:fillRect t="-167347" b="-240816"/>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CaixaDeTexto 72"/>
              <p:cNvSpPr txBox="1"/>
              <p:nvPr/>
            </p:nvSpPr>
            <p:spPr>
              <a:xfrm>
                <a:off x="6713761" y="3114948"/>
                <a:ext cx="2011434" cy="40011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1" i="1" smtClean="0">
                          <a:solidFill>
                            <a:schemeClr val="tx1"/>
                          </a:solidFill>
                          <a:latin typeface="Cambria Math" panose="02040503050406030204" pitchFamily="18" charset="0"/>
                        </a:rPr>
                        <m:t>𝑭</m:t>
                      </m:r>
                      <m:r>
                        <a:rPr lang="pt-BR" sz="2000" b="0" i="1" smtClean="0">
                          <a:solidFill>
                            <a:schemeClr val="tx1"/>
                          </a:solidFill>
                          <a:latin typeface="Cambria Math" panose="02040503050406030204" pitchFamily="18" charset="0"/>
                        </a:rPr>
                        <m:t>=</m:t>
                      </m:r>
                      <m:r>
                        <a:rPr lang="pt-BR" sz="2000" b="1" i="1" smtClean="0">
                          <a:solidFill>
                            <a:schemeClr val="tx1"/>
                          </a:solidFill>
                          <a:latin typeface="Cambria Math" panose="02040503050406030204" pitchFamily="18" charset="0"/>
                        </a:rPr>
                        <m:t>𝑲</m:t>
                      </m:r>
                      <m:r>
                        <a:rPr lang="pt-BR" sz="2000" b="0" i="1" smtClean="0">
                          <a:solidFill>
                            <a:schemeClr val="tx1"/>
                          </a:solidFill>
                          <a:latin typeface="Cambria Math" panose="02040503050406030204" pitchFamily="18" charset="0"/>
                        </a:rPr>
                        <m:t>∙</m:t>
                      </m:r>
                      <m:r>
                        <a:rPr lang="pt-BR" sz="2000" b="1" i="1" smtClean="0">
                          <a:solidFill>
                            <a:schemeClr val="tx1"/>
                          </a:solidFill>
                          <a:latin typeface="Cambria Math" panose="02040503050406030204" pitchFamily="18" charset="0"/>
                        </a:rPr>
                        <m:t>𝑼</m:t>
                      </m:r>
                    </m:oMath>
                  </m:oMathPara>
                </a14:m>
                <a:endParaRPr lang="pt-BR" sz="2000" b="1" dirty="0">
                  <a:solidFill>
                    <a:schemeClr val="tx1"/>
                  </a:solidFill>
                  <a:latin typeface="Arial Narrow" pitchFamily="34" charset="0"/>
                </a:endParaRPr>
              </a:p>
            </p:txBody>
          </p:sp>
        </mc:Choice>
        <mc:Fallback xmlns="">
          <p:sp>
            <p:nvSpPr>
              <p:cNvPr id="73" name="CaixaDeTexto 72"/>
              <p:cNvSpPr txBox="1">
                <a:spLocks noRot="1" noChangeAspect="1" noMove="1" noResize="1" noEditPoints="1" noAdjustHandles="1" noChangeArrowheads="1" noChangeShapeType="1" noTextEdit="1"/>
              </p:cNvSpPr>
              <p:nvPr/>
            </p:nvSpPr>
            <p:spPr>
              <a:xfrm>
                <a:off x="6713761" y="3114948"/>
                <a:ext cx="2011434" cy="400110"/>
              </a:xfrm>
              <a:prstGeom prst="rect">
                <a:avLst/>
              </a:prstGeom>
              <a:blipFill rotWithShape="0">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CaixaDeTexto 76"/>
              <p:cNvSpPr txBox="1"/>
              <p:nvPr/>
            </p:nvSpPr>
            <p:spPr>
              <a:xfrm>
                <a:off x="6713760" y="4617465"/>
                <a:ext cx="2011433" cy="707886"/>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1" i="1" smtClean="0">
                          <a:solidFill>
                            <a:schemeClr val="tx1"/>
                          </a:solidFill>
                          <a:latin typeface="Cambria Math" panose="02040503050406030204" pitchFamily="18" charset="0"/>
                        </a:rPr>
                        <m:t>𝜺</m:t>
                      </m:r>
                      <m:r>
                        <a:rPr lang="pt-BR" sz="2000" b="0" i="1" smtClean="0">
                          <a:solidFill>
                            <a:schemeClr val="tx1"/>
                          </a:solidFill>
                          <a:latin typeface="Cambria Math" panose="02040503050406030204" pitchFamily="18" charset="0"/>
                        </a:rPr>
                        <m:t>=</m:t>
                      </m:r>
                      <m:r>
                        <a:rPr lang="pt-BR" sz="2000" b="1" i="1" smtClean="0">
                          <a:solidFill>
                            <a:schemeClr val="tx1"/>
                          </a:solidFill>
                          <a:latin typeface="Cambria Math" panose="02040503050406030204" pitchFamily="18" charset="0"/>
                        </a:rPr>
                        <m:t>𝑩</m:t>
                      </m:r>
                      <m:r>
                        <a:rPr lang="pt-BR" sz="2000" b="0" i="1" smtClean="0">
                          <a:solidFill>
                            <a:schemeClr val="tx1"/>
                          </a:solidFill>
                          <a:latin typeface="Cambria Math" panose="02040503050406030204" pitchFamily="18" charset="0"/>
                        </a:rPr>
                        <m:t>∙</m:t>
                      </m:r>
                      <m:r>
                        <a:rPr lang="pt-BR" sz="2000" b="1" i="1" smtClean="0">
                          <a:solidFill>
                            <a:schemeClr val="tx1"/>
                          </a:solidFill>
                          <a:latin typeface="Cambria Math" panose="02040503050406030204" pitchFamily="18" charset="0"/>
                        </a:rPr>
                        <m:t>𝑼</m:t>
                      </m:r>
                    </m:oMath>
                    <m:oMath xmlns:m="http://schemas.openxmlformats.org/officeDocument/2006/math">
                      <m:r>
                        <a:rPr lang="pt-BR" sz="2000" b="1" i="1" smtClean="0">
                          <a:solidFill>
                            <a:schemeClr val="tx1"/>
                          </a:solidFill>
                          <a:latin typeface="Cambria Math" panose="02040503050406030204" pitchFamily="18" charset="0"/>
                        </a:rPr>
                        <m:t>𝝈</m:t>
                      </m:r>
                      <m:r>
                        <a:rPr lang="pt-BR" sz="2000" b="0" i="1" smtClean="0">
                          <a:solidFill>
                            <a:schemeClr val="tx1"/>
                          </a:solidFill>
                          <a:latin typeface="Cambria Math" panose="02040503050406030204" pitchFamily="18" charset="0"/>
                        </a:rPr>
                        <m:t>=</m:t>
                      </m:r>
                      <m:r>
                        <a:rPr lang="pt-BR" sz="2000" b="1" i="1" smtClean="0">
                          <a:solidFill>
                            <a:schemeClr val="tx1"/>
                          </a:solidFill>
                          <a:latin typeface="Cambria Math" panose="02040503050406030204" pitchFamily="18" charset="0"/>
                        </a:rPr>
                        <m:t>𝑫</m:t>
                      </m:r>
                      <m:r>
                        <a:rPr lang="pt-BR" sz="2000" b="0" i="1" smtClean="0">
                          <a:solidFill>
                            <a:schemeClr val="tx1"/>
                          </a:solidFill>
                          <a:latin typeface="Cambria Math" panose="02040503050406030204" pitchFamily="18" charset="0"/>
                        </a:rPr>
                        <m:t>∙</m:t>
                      </m:r>
                      <m:r>
                        <a:rPr lang="pt-BR" sz="2000" b="1" i="1" smtClean="0">
                          <a:solidFill>
                            <a:schemeClr val="tx1"/>
                          </a:solidFill>
                          <a:latin typeface="Cambria Math" panose="02040503050406030204" pitchFamily="18" charset="0"/>
                        </a:rPr>
                        <m:t>𝑩</m:t>
                      </m:r>
                      <m:r>
                        <a:rPr lang="pt-BR" sz="2000" b="0" i="1" smtClean="0">
                          <a:solidFill>
                            <a:schemeClr val="tx1"/>
                          </a:solidFill>
                          <a:latin typeface="Cambria Math" panose="02040503050406030204" pitchFamily="18" charset="0"/>
                        </a:rPr>
                        <m:t>∙</m:t>
                      </m:r>
                      <m:r>
                        <a:rPr lang="pt-BR" sz="2000" b="1" i="1" smtClean="0">
                          <a:solidFill>
                            <a:schemeClr val="tx1"/>
                          </a:solidFill>
                          <a:latin typeface="Cambria Math" panose="02040503050406030204" pitchFamily="18" charset="0"/>
                        </a:rPr>
                        <m:t>𝑼</m:t>
                      </m:r>
                    </m:oMath>
                  </m:oMathPara>
                </a14:m>
                <a:endParaRPr lang="pt-BR" sz="2000" dirty="0">
                  <a:solidFill>
                    <a:schemeClr val="tx1"/>
                  </a:solidFill>
                  <a:latin typeface="Arial Narrow" pitchFamily="34" charset="0"/>
                </a:endParaRPr>
              </a:p>
            </p:txBody>
          </p:sp>
        </mc:Choice>
        <mc:Fallback xmlns="">
          <p:sp>
            <p:nvSpPr>
              <p:cNvPr id="77" name="CaixaDeTexto 76"/>
              <p:cNvSpPr txBox="1">
                <a:spLocks noRot="1" noChangeAspect="1" noMove="1" noResize="1" noEditPoints="1" noAdjustHandles="1" noChangeArrowheads="1" noChangeShapeType="1" noTextEdit="1"/>
              </p:cNvSpPr>
              <p:nvPr/>
            </p:nvSpPr>
            <p:spPr>
              <a:xfrm>
                <a:off x="6713760" y="4617465"/>
                <a:ext cx="2011433" cy="707886"/>
              </a:xfrm>
              <a:prstGeom prst="rect">
                <a:avLst/>
              </a:prstGeom>
              <a:blipFill rotWithShape="0">
                <a:blip r:embed="rId6"/>
                <a:stretch>
                  <a:fillRect/>
                </a:stretch>
              </a:blipFill>
              <a:ln>
                <a:noFill/>
              </a:ln>
              <a:effectLst/>
            </p:spPr>
            <p:txBody>
              <a:bodyPr/>
              <a:lstStyle/>
              <a:p>
                <a:r>
                  <a:rPr lang="en-US">
                    <a:noFill/>
                  </a:rPr>
                  <a:t> </a:t>
                </a:r>
              </a:p>
            </p:txBody>
          </p:sp>
        </mc:Fallback>
      </mc:AlternateContent>
      <p:pic>
        <p:nvPicPr>
          <p:cNvPr id="15" name="Imagem 14"/>
          <p:cNvPicPr>
            <a:picLocks noChangeAspect="1"/>
          </p:cNvPicPr>
          <p:nvPr/>
        </p:nvPicPr>
        <p:blipFill>
          <a:blip r:embed="rId7"/>
          <a:stretch>
            <a:fillRect/>
          </a:stretch>
        </p:blipFill>
        <p:spPr>
          <a:xfrm>
            <a:off x="156214" y="611368"/>
            <a:ext cx="5899224" cy="2858151"/>
          </a:xfrm>
          <a:prstGeom prst="rect">
            <a:avLst/>
          </a:prstGeom>
        </p:spPr>
      </p:pic>
      <p:sp>
        <p:nvSpPr>
          <p:cNvPr id="53" name="CaixaDeTexto 52"/>
          <p:cNvSpPr txBox="1"/>
          <p:nvPr/>
        </p:nvSpPr>
        <p:spPr>
          <a:xfrm>
            <a:off x="448575" y="3678053"/>
            <a:ext cx="1368152"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Meio contínuo</a:t>
            </a:r>
            <a:endParaRPr lang="pt-BR" dirty="0">
              <a:solidFill>
                <a:schemeClr val="tx2">
                  <a:lumMod val="75000"/>
                </a:schemeClr>
              </a:solidFill>
              <a:latin typeface="Arial Narrow" pitchFamily="34" charset="0"/>
            </a:endParaRPr>
          </a:p>
        </p:txBody>
      </p:sp>
      <p:sp>
        <p:nvSpPr>
          <p:cNvPr id="56" name="CaixaDeTexto 55"/>
          <p:cNvSpPr txBox="1"/>
          <p:nvPr/>
        </p:nvSpPr>
        <p:spPr>
          <a:xfrm>
            <a:off x="2771800" y="3678053"/>
            <a:ext cx="3089614"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Discretização: </a:t>
            </a:r>
            <a:r>
              <a:rPr lang="pt-BR" b="1" dirty="0" smtClean="0">
                <a:solidFill>
                  <a:schemeClr val="tx2">
                    <a:lumMod val="75000"/>
                  </a:schemeClr>
                </a:solidFill>
                <a:latin typeface="Arial Narrow" pitchFamily="34" charset="0"/>
              </a:rPr>
              <a:t>nós</a:t>
            </a:r>
            <a:r>
              <a:rPr lang="pt-BR" dirty="0" smtClean="0">
                <a:solidFill>
                  <a:schemeClr val="tx2">
                    <a:lumMod val="75000"/>
                  </a:schemeClr>
                </a:solidFill>
                <a:latin typeface="Arial Narrow" pitchFamily="34" charset="0"/>
              </a:rPr>
              <a:t> &amp; </a:t>
            </a:r>
            <a:r>
              <a:rPr lang="pt-BR" b="1" dirty="0" smtClean="0">
                <a:solidFill>
                  <a:schemeClr val="tx2">
                    <a:lumMod val="75000"/>
                  </a:schemeClr>
                </a:solidFill>
                <a:latin typeface="Arial Narrow" pitchFamily="34" charset="0"/>
              </a:rPr>
              <a:t>elementos</a:t>
            </a:r>
            <a:endParaRPr lang="pt-BR" b="1" dirty="0">
              <a:solidFill>
                <a:schemeClr val="tx2">
                  <a:lumMod val="75000"/>
                </a:schemeClr>
              </a:solidFill>
              <a:latin typeface="Arial Narrow" pitchFamily="34" charset="0"/>
            </a:endParaRPr>
          </a:p>
        </p:txBody>
      </p:sp>
      <p:sp>
        <p:nvSpPr>
          <p:cNvPr id="57" name="CaixaDeTexto 56"/>
          <p:cNvSpPr txBox="1"/>
          <p:nvPr/>
        </p:nvSpPr>
        <p:spPr>
          <a:xfrm>
            <a:off x="6713761" y="1838387"/>
            <a:ext cx="201143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Matriz de rigidez (</a:t>
            </a:r>
            <a:r>
              <a:rPr lang="pt-BR" b="1" dirty="0" smtClean="0">
                <a:solidFill>
                  <a:schemeClr val="tx2">
                    <a:lumMod val="75000"/>
                  </a:schemeClr>
                </a:solidFill>
                <a:latin typeface="Arial Narrow" pitchFamily="34" charset="0"/>
              </a:rPr>
              <a:t>K</a:t>
            </a:r>
            <a:r>
              <a:rPr lang="pt-BR" dirty="0" smtClean="0">
                <a:solidFill>
                  <a:schemeClr val="tx2">
                    <a:lumMod val="75000"/>
                  </a:schemeClr>
                </a:solidFill>
                <a:latin typeface="Arial Narrow" pitchFamily="34" charset="0"/>
              </a:rPr>
              <a:t>)</a:t>
            </a:r>
            <a:endParaRPr lang="pt-BR" b="1" dirty="0">
              <a:solidFill>
                <a:schemeClr val="tx2">
                  <a:lumMod val="75000"/>
                </a:schemeClr>
              </a:solidFill>
              <a:latin typeface="Arial Narrow" pitchFamily="34" charset="0"/>
            </a:endParaRPr>
          </a:p>
        </p:txBody>
      </p:sp>
      <p:sp>
        <p:nvSpPr>
          <p:cNvPr id="58" name="CaixaDeTexto 57"/>
          <p:cNvSpPr txBox="1"/>
          <p:nvPr/>
        </p:nvSpPr>
        <p:spPr>
          <a:xfrm>
            <a:off x="6713761" y="3637288"/>
            <a:ext cx="201143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Solução nodal (</a:t>
            </a:r>
            <a:r>
              <a:rPr lang="pt-BR" b="1" dirty="0" smtClean="0">
                <a:solidFill>
                  <a:schemeClr val="tx2">
                    <a:lumMod val="75000"/>
                  </a:schemeClr>
                </a:solidFill>
                <a:latin typeface="Arial Narrow" pitchFamily="34" charset="0"/>
              </a:rPr>
              <a:t>U</a:t>
            </a:r>
            <a:r>
              <a:rPr lang="pt-BR" dirty="0" smtClean="0">
                <a:solidFill>
                  <a:schemeClr val="tx2">
                    <a:lumMod val="75000"/>
                  </a:schemeClr>
                </a:solidFill>
                <a:latin typeface="Arial Narrow" pitchFamily="34" charset="0"/>
              </a:rPr>
              <a:t>)</a:t>
            </a:r>
            <a:endParaRPr lang="pt-BR" b="1" dirty="0">
              <a:solidFill>
                <a:schemeClr val="tx2">
                  <a:lumMod val="75000"/>
                </a:schemeClr>
              </a:solidFill>
              <a:latin typeface="Arial Narrow" pitchFamily="34" charset="0"/>
            </a:endParaRPr>
          </a:p>
        </p:txBody>
      </p:sp>
      <mc:AlternateContent xmlns:mc="http://schemas.openxmlformats.org/markup-compatibility/2006" xmlns:a14="http://schemas.microsoft.com/office/drawing/2010/main">
        <mc:Choice Requires="a14">
          <p:sp>
            <p:nvSpPr>
              <p:cNvPr id="59" name="CaixaDeTexto 58"/>
              <p:cNvSpPr txBox="1"/>
              <p:nvPr/>
            </p:nvSpPr>
            <p:spPr>
              <a:xfrm>
                <a:off x="6713760" y="5462970"/>
                <a:ext cx="2011433"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Tensões (</a:t>
                </a:r>
                <a14:m>
                  <m:oMath xmlns:m="http://schemas.openxmlformats.org/officeDocument/2006/math">
                    <m:r>
                      <a:rPr lang="pt-BR" b="1" i="1" smtClean="0">
                        <a:solidFill>
                          <a:schemeClr val="tx2">
                            <a:lumMod val="75000"/>
                          </a:schemeClr>
                        </a:solidFill>
                        <a:latin typeface="Cambria Math" panose="02040503050406030204" pitchFamily="18" charset="0"/>
                      </a:rPr>
                      <m:t>𝝈</m:t>
                    </m:r>
                  </m:oMath>
                </a14:m>
                <a:r>
                  <a:rPr lang="pt-BR" dirty="0" smtClean="0">
                    <a:solidFill>
                      <a:schemeClr val="tx2">
                        <a:lumMod val="75000"/>
                      </a:schemeClr>
                    </a:solidFill>
                    <a:latin typeface="Arial Narrow" pitchFamily="34" charset="0"/>
                  </a:rPr>
                  <a:t>) &amp; Deformações (</a:t>
                </a:r>
                <a14:m>
                  <m:oMath xmlns:m="http://schemas.openxmlformats.org/officeDocument/2006/math">
                    <m:r>
                      <a:rPr lang="pt-BR" b="1" i="1" smtClean="0">
                        <a:solidFill>
                          <a:schemeClr val="tx2">
                            <a:lumMod val="75000"/>
                          </a:schemeClr>
                        </a:solidFill>
                        <a:latin typeface="Cambria Math" panose="02040503050406030204" pitchFamily="18" charset="0"/>
                      </a:rPr>
                      <m:t>𝜺</m:t>
                    </m:r>
                  </m:oMath>
                </a14:m>
                <a:r>
                  <a:rPr lang="pt-BR" dirty="0" smtClean="0">
                    <a:solidFill>
                      <a:schemeClr val="tx2">
                        <a:lumMod val="75000"/>
                      </a:schemeClr>
                    </a:solidFill>
                    <a:latin typeface="Arial Narrow" pitchFamily="34" charset="0"/>
                  </a:rPr>
                  <a:t>)</a:t>
                </a:r>
                <a:endParaRPr lang="pt-BR" b="1" dirty="0">
                  <a:solidFill>
                    <a:schemeClr val="tx2">
                      <a:lumMod val="75000"/>
                    </a:schemeClr>
                  </a:solidFill>
                  <a:latin typeface="Arial Narrow" pitchFamily="34" charset="0"/>
                </a:endParaRPr>
              </a:p>
            </p:txBody>
          </p:sp>
        </mc:Choice>
        <mc:Fallback xmlns="">
          <p:sp>
            <p:nvSpPr>
              <p:cNvPr id="59" name="CaixaDeTexto 58"/>
              <p:cNvSpPr txBox="1">
                <a:spLocks noRot="1" noChangeAspect="1" noMove="1" noResize="1" noEditPoints="1" noAdjustHandles="1" noChangeArrowheads="1" noChangeShapeType="1" noTextEdit="1"/>
              </p:cNvSpPr>
              <p:nvPr/>
            </p:nvSpPr>
            <p:spPr>
              <a:xfrm>
                <a:off x="6713760" y="5462970"/>
                <a:ext cx="2011433" cy="646331"/>
              </a:xfrm>
              <a:prstGeom prst="rect">
                <a:avLst/>
              </a:prstGeom>
              <a:blipFill rotWithShape="0">
                <a:blip r:embed="rId8"/>
                <a:stretch>
                  <a:fillRect/>
                </a:stretch>
              </a:blipFill>
            </p:spPr>
            <p:txBody>
              <a:bodyPr/>
              <a:lstStyle/>
              <a:p>
                <a:r>
                  <a:rPr lang="en-US">
                    <a:noFill/>
                  </a:rPr>
                  <a:t> </a:t>
                </a:r>
              </a:p>
            </p:txBody>
          </p:sp>
        </mc:Fallback>
      </mc:AlternateContent>
      <p:cxnSp>
        <p:nvCxnSpPr>
          <p:cNvPr id="61" name="Conector angulado 60"/>
          <p:cNvCxnSpPr>
            <a:stCxn id="53" idx="3"/>
            <a:endCxn id="56" idx="1"/>
          </p:cNvCxnSpPr>
          <p:nvPr/>
        </p:nvCxnSpPr>
        <p:spPr>
          <a:xfrm>
            <a:off x="1816727" y="3862719"/>
            <a:ext cx="955073"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62" name="Conector angulado 61"/>
          <p:cNvCxnSpPr>
            <a:stCxn id="56" idx="3"/>
            <a:endCxn id="57" idx="1"/>
          </p:cNvCxnSpPr>
          <p:nvPr/>
        </p:nvCxnSpPr>
        <p:spPr>
          <a:xfrm flipV="1">
            <a:off x="5861414" y="2023053"/>
            <a:ext cx="852347" cy="1839666"/>
          </a:xfrm>
          <a:prstGeom prst="curvedConnector3">
            <a:avLst>
              <a:gd name="adj1" fmla="val 25479"/>
            </a:avLst>
          </a:prstGeom>
          <a:ln>
            <a:tailEnd type="arrow"/>
          </a:ln>
          <a:effectLst/>
        </p:spPr>
        <p:style>
          <a:lnRef idx="2">
            <a:schemeClr val="dk1"/>
          </a:lnRef>
          <a:fillRef idx="0">
            <a:schemeClr val="dk1"/>
          </a:fillRef>
          <a:effectRef idx="1">
            <a:schemeClr val="dk1"/>
          </a:effectRef>
          <a:fontRef idx="minor">
            <a:schemeClr val="tx1"/>
          </a:fontRef>
        </p:style>
      </p:cxnSp>
      <p:cxnSp>
        <p:nvCxnSpPr>
          <p:cNvPr id="76" name="Conector angulado 75"/>
          <p:cNvCxnSpPr>
            <a:stCxn id="57" idx="3"/>
            <a:endCxn id="58" idx="3"/>
          </p:cNvCxnSpPr>
          <p:nvPr/>
        </p:nvCxnSpPr>
        <p:spPr>
          <a:xfrm>
            <a:off x="8725194" y="2023053"/>
            <a:ext cx="12700" cy="1798901"/>
          </a:xfrm>
          <a:prstGeom prst="bentConnector3">
            <a:avLst>
              <a:gd name="adj1" fmla="val 2348575"/>
            </a:avLst>
          </a:prstGeom>
          <a:ln>
            <a:tailEnd type="arrow"/>
          </a:ln>
          <a:effectLst/>
        </p:spPr>
        <p:style>
          <a:lnRef idx="2">
            <a:schemeClr val="dk1"/>
          </a:lnRef>
          <a:fillRef idx="0">
            <a:schemeClr val="dk1"/>
          </a:fillRef>
          <a:effectRef idx="1">
            <a:schemeClr val="dk1"/>
          </a:effectRef>
          <a:fontRef idx="minor">
            <a:schemeClr val="tx1"/>
          </a:fontRef>
        </p:style>
      </p:cxnSp>
      <p:cxnSp>
        <p:nvCxnSpPr>
          <p:cNvPr id="78" name="Conector angulado 77"/>
          <p:cNvCxnSpPr>
            <a:stCxn id="58" idx="1"/>
            <a:endCxn id="59" idx="1"/>
          </p:cNvCxnSpPr>
          <p:nvPr/>
        </p:nvCxnSpPr>
        <p:spPr>
          <a:xfrm rot="10800000" flipV="1">
            <a:off x="6713761" y="3821954"/>
            <a:ext cx="1" cy="1964182"/>
          </a:xfrm>
          <a:prstGeom prst="bentConnector3">
            <a:avLst>
              <a:gd name="adj1" fmla="val 22860100000"/>
            </a:avLst>
          </a:prstGeom>
          <a:ln>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5997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7" grpId="0"/>
      <p:bldP spid="57" grpId="0" animBg="1"/>
      <p:bldP spid="58" grpId="0" animBg="1"/>
      <p:bldP spid="5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mwrf.com/site-files/mwrf.com/files/uploads/2012/07/ANSYS%20logo_shadow%20lef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a:solidFill>
                  <a:schemeClr val="tx2">
                    <a:lumMod val="75000"/>
                  </a:schemeClr>
                </a:solidFill>
                <a:latin typeface="BankGothic Lt BT" pitchFamily="34" charset="0"/>
              </a:rPr>
              <a:t>Método dos Elementos Finitos</a:t>
            </a:r>
          </a:p>
        </p:txBody>
      </p:sp>
      <mc:AlternateContent xmlns:mc="http://schemas.openxmlformats.org/markup-compatibility/2006">
        <mc:Choice xmlns:a14="http://schemas.microsoft.com/office/drawing/2010/main" Requires="a14">
          <p:sp>
            <p:nvSpPr>
              <p:cNvPr id="73" name="CaixaDeTexto 72"/>
              <p:cNvSpPr txBox="1"/>
              <p:nvPr/>
            </p:nvSpPr>
            <p:spPr>
              <a:xfrm>
                <a:off x="6713761" y="3114948"/>
                <a:ext cx="2011434" cy="40011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1" i="1" smtClean="0">
                          <a:solidFill>
                            <a:schemeClr val="tx1"/>
                          </a:solidFill>
                          <a:latin typeface="Cambria Math" panose="02040503050406030204" pitchFamily="18" charset="0"/>
                        </a:rPr>
                        <m:t>𝑭</m:t>
                      </m:r>
                      <m:r>
                        <a:rPr lang="pt-BR" sz="2000" b="0" i="1" smtClean="0">
                          <a:solidFill>
                            <a:schemeClr val="tx1"/>
                          </a:solidFill>
                          <a:latin typeface="Cambria Math" panose="02040503050406030204" pitchFamily="18" charset="0"/>
                        </a:rPr>
                        <m:t>=</m:t>
                      </m:r>
                      <m:r>
                        <a:rPr lang="pt-BR" sz="2000" b="1" i="1" smtClean="0">
                          <a:solidFill>
                            <a:schemeClr val="tx1"/>
                          </a:solidFill>
                          <a:latin typeface="Cambria Math" panose="02040503050406030204" pitchFamily="18" charset="0"/>
                        </a:rPr>
                        <m:t>𝑲</m:t>
                      </m:r>
                      <m:r>
                        <a:rPr lang="pt-BR" sz="2000" b="0" i="1" smtClean="0">
                          <a:solidFill>
                            <a:schemeClr val="tx1"/>
                          </a:solidFill>
                          <a:latin typeface="Cambria Math" panose="02040503050406030204" pitchFamily="18" charset="0"/>
                        </a:rPr>
                        <m:t>∙</m:t>
                      </m:r>
                      <m:r>
                        <a:rPr lang="pt-BR" sz="2000" b="1" i="1" smtClean="0">
                          <a:solidFill>
                            <a:srgbClr val="7030A0"/>
                          </a:solidFill>
                          <a:latin typeface="Cambria Math" panose="02040503050406030204" pitchFamily="18" charset="0"/>
                        </a:rPr>
                        <m:t>𝑼</m:t>
                      </m:r>
                    </m:oMath>
                  </m:oMathPara>
                </a14:m>
                <a:endParaRPr lang="pt-BR" sz="2000" b="1" dirty="0">
                  <a:solidFill>
                    <a:srgbClr val="7030A0"/>
                  </a:solidFill>
                  <a:latin typeface="Arial Narrow" pitchFamily="34" charset="0"/>
                </a:endParaRPr>
              </a:p>
            </p:txBody>
          </p:sp>
        </mc:Choice>
        <mc:Fallback>
          <p:sp>
            <p:nvSpPr>
              <p:cNvPr id="73" name="CaixaDeTexto 72"/>
              <p:cNvSpPr txBox="1">
                <a:spLocks noRot="1" noChangeAspect="1" noMove="1" noResize="1" noEditPoints="1" noAdjustHandles="1" noChangeArrowheads="1" noChangeShapeType="1" noTextEdit="1"/>
              </p:cNvSpPr>
              <p:nvPr/>
            </p:nvSpPr>
            <p:spPr>
              <a:xfrm>
                <a:off x="6713761" y="3114948"/>
                <a:ext cx="2011434" cy="400110"/>
              </a:xfrm>
              <a:prstGeom prst="rect">
                <a:avLst/>
              </a:prstGeom>
              <a:blipFill rotWithShape="0">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7" name="CaixaDeTexto 76"/>
              <p:cNvSpPr txBox="1"/>
              <p:nvPr/>
            </p:nvSpPr>
            <p:spPr>
              <a:xfrm>
                <a:off x="6713760" y="4617465"/>
                <a:ext cx="2011433" cy="707886"/>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1" i="1" smtClean="0">
                          <a:solidFill>
                            <a:schemeClr val="tx1"/>
                          </a:solidFill>
                          <a:latin typeface="Cambria Math" panose="02040503050406030204" pitchFamily="18" charset="0"/>
                        </a:rPr>
                        <m:t>𝜺</m:t>
                      </m:r>
                      <m:r>
                        <a:rPr lang="pt-BR" sz="2000" b="0" i="1" smtClean="0">
                          <a:solidFill>
                            <a:schemeClr val="tx1"/>
                          </a:solidFill>
                          <a:latin typeface="Cambria Math" panose="02040503050406030204" pitchFamily="18" charset="0"/>
                        </a:rPr>
                        <m:t>=</m:t>
                      </m:r>
                      <m:r>
                        <a:rPr lang="pt-BR" sz="2000" b="1" i="1" smtClean="0">
                          <a:solidFill>
                            <a:srgbClr val="FF0000"/>
                          </a:solidFill>
                          <a:latin typeface="Cambria Math" panose="02040503050406030204" pitchFamily="18" charset="0"/>
                        </a:rPr>
                        <m:t>𝑩</m:t>
                      </m:r>
                      <m:r>
                        <a:rPr lang="pt-BR" sz="2000" b="0" i="1" smtClean="0">
                          <a:solidFill>
                            <a:schemeClr val="tx1"/>
                          </a:solidFill>
                          <a:latin typeface="Cambria Math" panose="02040503050406030204" pitchFamily="18" charset="0"/>
                        </a:rPr>
                        <m:t>∙</m:t>
                      </m:r>
                      <m:r>
                        <a:rPr lang="pt-BR" sz="2000" b="1" i="1" smtClean="0">
                          <a:solidFill>
                            <a:srgbClr val="7030A0"/>
                          </a:solidFill>
                          <a:latin typeface="Cambria Math" panose="02040503050406030204" pitchFamily="18" charset="0"/>
                        </a:rPr>
                        <m:t>𝑼</m:t>
                      </m:r>
                    </m:oMath>
                    <m:oMath xmlns:m="http://schemas.openxmlformats.org/officeDocument/2006/math">
                      <m:r>
                        <a:rPr lang="pt-BR" sz="2000" b="1" i="1" smtClean="0">
                          <a:solidFill>
                            <a:schemeClr val="tx1"/>
                          </a:solidFill>
                          <a:latin typeface="Cambria Math" panose="02040503050406030204" pitchFamily="18" charset="0"/>
                        </a:rPr>
                        <m:t>𝝈</m:t>
                      </m:r>
                      <m:r>
                        <a:rPr lang="pt-BR" sz="2000" b="0" i="1" smtClean="0">
                          <a:solidFill>
                            <a:schemeClr val="tx1"/>
                          </a:solidFill>
                          <a:latin typeface="Cambria Math" panose="02040503050406030204" pitchFamily="18" charset="0"/>
                        </a:rPr>
                        <m:t>=</m:t>
                      </m:r>
                      <m:r>
                        <a:rPr lang="pt-BR" sz="2000" b="1" i="1" smtClean="0">
                          <a:solidFill>
                            <a:srgbClr val="00B050"/>
                          </a:solidFill>
                          <a:latin typeface="Cambria Math" panose="02040503050406030204" pitchFamily="18" charset="0"/>
                        </a:rPr>
                        <m:t>𝑫</m:t>
                      </m:r>
                      <m:r>
                        <a:rPr lang="pt-BR" sz="2000" b="0" i="1" smtClean="0">
                          <a:solidFill>
                            <a:schemeClr val="tx1"/>
                          </a:solidFill>
                          <a:latin typeface="Cambria Math" panose="02040503050406030204" pitchFamily="18" charset="0"/>
                        </a:rPr>
                        <m:t>∙</m:t>
                      </m:r>
                      <m:r>
                        <a:rPr lang="pt-BR" sz="2000" b="1" i="1" smtClean="0">
                          <a:solidFill>
                            <a:srgbClr val="FF0000"/>
                          </a:solidFill>
                          <a:latin typeface="Cambria Math" panose="02040503050406030204" pitchFamily="18" charset="0"/>
                        </a:rPr>
                        <m:t>𝑩</m:t>
                      </m:r>
                      <m:r>
                        <a:rPr lang="pt-BR" sz="2000" b="0" i="1" smtClean="0">
                          <a:solidFill>
                            <a:schemeClr val="tx1"/>
                          </a:solidFill>
                          <a:latin typeface="Cambria Math" panose="02040503050406030204" pitchFamily="18" charset="0"/>
                        </a:rPr>
                        <m:t>∙</m:t>
                      </m:r>
                      <m:r>
                        <a:rPr lang="pt-BR" sz="2000" b="1" i="1" smtClean="0">
                          <a:solidFill>
                            <a:srgbClr val="7030A0"/>
                          </a:solidFill>
                          <a:latin typeface="Cambria Math" panose="02040503050406030204" pitchFamily="18" charset="0"/>
                        </a:rPr>
                        <m:t>𝑼</m:t>
                      </m:r>
                    </m:oMath>
                  </m:oMathPara>
                </a14:m>
                <a:endParaRPr lang="pt-BR" sz="2000" dirty="0">
                  <a:solidFill>
                    <a:srgbClr val="7030A0"/>
                  </a:solidFill>
                  <a:latin typeface="Arial Narrow" pitchFamily="34" charset="0"/>
                </a:endParaRPr>
              </a:p>
            </p:txBody>
          </p:sp>
        </mc:Choice>
        <mc:Fallback>
          <p:sp>
            <p:nvSpPr>
              <p:cNvPr id="77" name="CaixaDeTexto 76"/>
              <p:cNvSpPr txBox="1">
                <a:spLocks noRot="1" noChangeAspect="1" noMove="1" noResize="1" noEditPoints="1" noAdjustHandles="1" noChangeArrowheads="1" noChangeShapeType="1" noTextEdit="1"/>
              </p:cNvSpPr>
              <p:nvPr/>
            </p:nvSpPr>
            <p:spPr>
              <a:xfrm>
                <a:off x="6713760" y="4617465"/>
                <a:ext cx="2011433" cy="707886"/>
              </a:xfrm>
              <a:prstGeom prst="rect">
                <a:avLst/>
              </a:prstGeom>
              <a:blipFill rotWithShape="0">
                <a:blip r:embed="rId5"/>
                <a:stretch>
                  <a:fillRect/>
                </a:stretch>
              </a:blipFill>
              <a:ln>
                <a:noFill/>
              </a:ln>
              <a:effectLst/>
            </p:spPr>
            <p:txBody>
              <a:bodyPr/>
              <a:lstStyle/>
              <a:p>
                <a:r>
                  <a:rPr lang="en-US">
                    <a:noFill/>
                  </a:rPr>
                  <a:t> </a:t>
                </a:r>
              </a:p>
            </p:txBody>
          </p:sp>
        </mc:Fallback>
      </mc:AlternateContent>
      <p:sp>
        <p:nvSpPr>
          <p:cNvPr id="57" name="CaixaDeTexto 56"/>
          <p:cNvSpPr txBox="1"/>
          <p:nvPr/>
        </p:nvSpPr>
        <p:spPr>
          <a:xfrm>
            <a:off x="6713761" y="1838387"/>
            <a:ext cx="201143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Matriz de rigidez (</a:t>
            </a:r>
            <a:r>
              <a:rPr lang="pt-BR" b="1" dirty="0" smtClean="0">
                <a:solidFill>
                  <a:schemeClr val="tx2">
                    <a:lumMod val="75000"/>
                  </a:schemeClr>
                </a:solidFill>
                <a:latin typeface="Arial Narrow" pitchFamily="34" charset="0"/>
              </a:rPr>
              <a:t>K</a:t>
            </a:r>
            <a:r>
              <a:rPr lang="pt-BR" dirty="0" smtClean="0">
                <a:solidFill>
                  <a:schemeClr val="tx2">
                    <a:lumMod val="75000"/>
                  </a:schemeClr>
                </a:solidFill>
                <a:latin typeface="Arial Narrow" pitchFamily="34" charset="0"/>
              </a:rPr>
              <a:t>)</a:t>
            </a:r>
            <a:endParaRPr lang="pt-BR" b="1" dirty="0">
              <a:solidFill>
                <a:schemeClr val="tx2">
                  <a:lumMod val="75000"/>
                </a:schemeClr>
              </a:solidFill>
              <a:latin typeface="Arial Narrow" pitchFamily="34" charset="0"/>
            </a:endParaRPr>
          </a:p>
        </p:txBody>
      </p:sp>
      <p:sp>
        <p:nvSpPr>
          <p:cNvPr id="58" name="CaixaDeTexto 57"/>
          <p:cNvSpPr txBox="1"/>
          <p:nvPr/>
        </p:nvSpPr>
        <p:spPr>
          <a:xfrm>
            <a:off x="6713761" y="3637288"/>
            <a:ext cx="201143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Solução nodal (</a:t>
            </a:r>
            <a:r>
              <a:rPr lang="pt-BR" b="1" dirty="0" smtClean="0">
                <a:solidFill>
                  <a:schemeClr val="tx2">
                    <a:lumMod val="75000"/>
                  </a:schemeClr>
                </a:solidFill>
                <a:latin typeface="Arial Narrow" pitchFamily="34" charset="0"/>
              </a:rPr>
              <a:t>U</a:t>
            </a:r>
            <a:r>
              <a:rPr lang="pt-BR" dirty="0" smtClean="0">
                <a:solidFill>
                  <a:schemeClr val="tx2">
                    <a:lumMod val="75000"/>
                  </a:schemeClr>
                </a:solidFill>
                <a:latin typeface="Arial Narrow" pitchFamily="34" charset="0"/>
              </a:rPr>
              <a:t>)</a:t>
            </a:r>
            <a:endParaRPr lang="pt-BR" b="1" dirty="0">
              <a:solidFill>
                <a:schemeClr val="tx2">
                  <a:lumMod val="75000"/>
                </a:schemeClr>
              </a:solidFill>
              <a:latin typeface="Arial Narrow" pitchFamily="34" charset="0"/>
            </a:endParaRPr>
          </a:p>
        </p:txBody>
      </p:sp>
      <mc:AlternateContent xmlns:mc="http://schemas.openxmlformats.org/markup-compatibility/2006" xmlns:a14="http://schemas.microsoft.com/office/drawing/2010/main">
        <mc:Choice Requires="a14">
          <p:sp>
            <p:nvSpPr>
              <p:cNvPr id="59" name="CaixaDeTexto 58"/>
              <p:cNvSpPr txBox="1"/>
              <p:nvPr/>
            </p:nvSpPr>
            <p:spPr>
              <a:xfrm>
                <a:off x="6713760" y="5462970"/>
                <a:ext cx="2011433"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Tensões (</a:t>
                </a:r>
                <a14:m>
                  <m:oMath xmlns:m="http://schemas.openxmlformats.org/officeDocument/2006/math">
                    <m:r>
                      <a:rPr lang="pt-BR" b="1" i="1" smtClean="0">
                        <a:solidFill>
                          <a:schemeClr val="tx2">
                            <a:lumMod val="75000"/>
                          </a:schemeClr>
                        </a:solidFill>
                        <a:latin typeface="Cambria Math" panose="02040503050406030204" pitchFamily="18" charset="0"/>
                      </a:rPr>
                      <m:t>𝝈</m:t>
                    </m:r>
                  </m:oMath>
                </a14:m>
                <a:r>
                  <a:rPr lang="pt-BR" dirty="0" smtClean="0">
                    <a:solidFill>
                      <a:schemeClr val="tx2">
                        <a:lumMod val="75000"/>
                      </a:schemeClr>
                    </a:solidFill>
                    <a:latin typeface="Arial Narrow" pitchFamily="34" charset="0"/>
                  </a:rPr>
                  <a:t>) &amp; Deformações (</a:t>
                </a:r>
                <a14:m>
                  <m:oMath xmlns:m="http://schemas.openxmlformats.org/officeDocument/2006/math">
                    <m:r>
                      <a:rPr lang="pt-BR" b="1" i="1" smtClean="0">
                        <a:solidFill>
                          <a:schemeClr val="tx2">
                            <a:lumMod val="75000"/>
                          </a:schemeClr>
                        </a:solidFill>
                        <a:latin typeface="Cambria Math" panose="02040503050406030204" pitchFamily="18" charset="0"/>
                      </a:rPr>
                      <m:t>𝜺</m:t>
                    </m:r>
                  </m:oMath>
                </a14:m>
                <a:r>
                  <a:rPr lang="pt-BR" dirty="0" smtClean="0">
                    <a:solidFill>
                      <a:schemeClr val="tx2">
                        <a:lumMod val="75000"/>
                      </a:schemeClr>
                    </a:solidFill>
                    <a:latin typeface="Arial Narrow" pitchFamily="34" charset="0"/>
                  </a:rPr>
                  <a:t>)</a:t>
                </a:r>
                <a:endParaRPr lang="pt-BR" b="1" dirty="0">
                  <a:solidFill>
                    <a:schemeClr val="tx2">
                      <a:lumMod val="75000"/>
                    </a:schemeClr>
                  </a:solidFill>
                  <a:latin typeface="Arial Narrow" pitchFamily="34" charset="0"/>
                </a:endParaRPr>
              </a:p>
            </p:txBody>
          </p:sp>
        </mc:Choice>
        <mc:Fallback xmlns="">
          <p:sp>
            <p:nvSpPr>
              <p:cNvPr id="59" name="CaixaDeTexto 58"/>
              <p:cNvSpPr txBox="1">
                <a:spLocks noRot="1" noChangeAspect="1" noMove="1" noResize="1" noEditPoints="1" noAdjustHandles="1" noChangeArrowheads="1" noChangeShapeType="1" noTextEdit="1"/>
              </p:cNvSpPr>
              <p:nvPr/>
            </p:nvSpPr>
            <p:spPr>
              <a:xfrm>
                <a:off x="6713760" y="5462970"/>
                <a:ext cx="2011433" cy="646331"/>
              </a:xfrm>
              <a:prstGeom prst="rect">
                <a:avLst/>
              </a:prstGeom>
              <a:blipFill rotWithShape="0">
                <a:blip r:embed="rId6"/>
                <a:stretch>
                  <a:fillRect/>
                </a:stretch>
              </a:blipFill>
            </p:spPr>
            <p:txBody>
              <a:bodyPr/>
              <a:lstStyle/>
              <a:p>
                <a:r>
                  <a:rPr lang="en-US">
                    <a:noFill/>
                  </a:rPr>
                  <a:t> </a:t>
                </a:r>
              </a:p>
            </p:txBody>
          </p:sp>
        </mc:Fallback>
      </mc:AlternateContent>
      <p:cxnSp>
        <p:nvCxnSpPr>
          <p:cNvPr id="76" name="Conector angulado 75"/>
          <p:cNvCxnSpPr>
            <a:stCxn id="57" idx="3"/>
            <a:endCxn id="58" idx="3"/>
          </p:cNvCxnSpPr>
          <p:nvPr/>
        </p:nvCxnSpPr>
        <p:spPr>
          <a:xfrm>
            <a:off x="8725194" y="2023053"/>
            <a:ext cx="12700" cy="1798901"/>
          </a:xfrm>
          <a:prstGeom prst="bentConnector3">
            <a:avLst>
              <a:gd name="adj1" fmla="val 2348575"/>
            </a:avLst>
          </a:prstGeom>
          <a:ln>
            <a:tailEnd type="arrow"/>
          </a:ln>
          <a:effectLst/>
        </p:spPr>
        <p:style>
          <a:lnRef idx="2">
            <a:schemeClr val="dk1"/>
          </a:lnRef>
          <a:fillRef idx="0">
            <a:schemeClr val="dk1"/>
          </a:fillRef>
          <a:effectRef idx="1">
            <a:schemeClr val="dk1"/>
          </a:effectRef>
          <a:fontRef idx="minor">
            <a:schemeClr val="tx1"/>
          </a:fontRef>
        </p:style>
      </p:cxnSp>
      <p:cxnSp>
        <p:nvCxnSpPr>
          <p:cNvPr id="78" name="Conector angulado 77"/>
          <p:cNvCxnSpPr>
            <a:stCxn id="58" idx="1"/>
            <a:endCxn id="59" idx="1"/>
          </p:cNvCxnSpPr>
          <p:nvPr/>
        </p:nvCxnSpPr>
        <p:spPr>
          <a:xfrm rot="10800000" flipV="1">
            <a:off x="6713761" y="3821954"/>
            <a:ext cx="1" cy="1964182"/>
          </a:xfrm>
          <a:prstGeom prst="bentConnector3">
            <a:avLst>
              <a:gd name="adj1" fmla="val 22860100000"/>
            </a:avLst>
          </a:prstGeom>
          <a:ln>
            <a:tailEnd type="arrow"/>
          </a:ln>
          <a:effectLst/>
        </p:spPr>
        <p:style>
          <a:lnRef idx="2">
            <a:schemeClr val="dk1"/>
          </a:lnRef>
          <a:fillRef idx="0">
            <a:schemeClr val="dk1"/>
          </a:fillRef>
          <a:effectRef idx="1">
            <a:schemeClr val="dk1"/>
          </a:effectRef>
          <a:fontRef idx="minor">
            <a:schemeClr val="tx1"/>
          </a:fontRef>
        </p:style>
      </p:cxnSp>
      <p:pic>
        <p:nvPicPr>
          <p:cNvPr id="29" name="Imagem 28"/>
          <p:cNvPicPr>
            <a:picLocks noChangeAspect="1"/>
          </p:cNvPicPr>
          <p:nvPr/>
        </p:nvPicPr>
        <p:blipFill>
          <a:blip r:embed="rId7"/>
          <a:stretch>
            <a:fillRect/>
          </a:stretch>
        </p:blipFill>
        <p:spPr>
          <a:xfrm>
            <a:off x="858593" y="958334"/>
            <a:ext cx="3232967" cy="3221502"/>
          </a:xfrm>
          <a:prstGeom prst="rect">
            <a:avLst/>
          </a:prstGeom>
        </p:spPr>
      </p:pic>
      <mc:AlternateContent xmlns:mc="http://schemas.openxmlformats.org/markup-compatibility/2006">
        <mc:Choice xmlns:a14="http://schemas.microsoft.com/office/drawing/2010/main" Requires="a14">
          <p:sp>
            <p:nvSpPr>
              <p:cNvPr id="31" name="CaixaDeTexto 30"/>
              <p:cNvSpPr txBox="1"/>
              <p:nvPr/>
            </p:nvSpPr>
            <p:spPr>
              <a:xfrm>
                <a:off x="251520" y="4417410"/>
                <a:ext cx="6084168" cy="369332"/>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panose="02040503050406030204" pitchFamily="18" charset="0"/>
                        </a:rPr>
                        <m:t>𝑢</m:t>
                      </m:r>
                      <m:d>
                        <m:dPr>
                          <m:ctrlPr>
                            <a:rPr lang="pt-BR" b="0" i="1" smtClean="0">
                              <a:solidFill>
                                <a:schemeClr val="bg1">
                                  <a:lumMod val="65000"/>
                                </a:schemeClr>
                              </a:solidFill>
                              <a:latin typeface="Cambria Math" panose="02040503050406030204" pitchFamily="18" charset="0"/>
                            </a:rPr>
                          </m:ctrlPr>
                        </m:dPr>
                        <m:e>
                          <m:r>
                            <a:rPr lang="pt-BR" b="0" i="1" smtClean="0">
                              <a:solidFill>
                                <a:schemeClr val="bg1">
                                  <a:lumMod val="65000"/>
                                </a:schemeClr>
                              </a:solidFill>
                              <a:latin typeface="Cambria Math" panose="02040503050406030204" pitchFamily="18" charset="0"/>
                            </a:rPr>
                            <m:t>𝜉</m:t>
                          </m:r>
                          <m:r>
                            <a:rPr lang="pt-BR" b="0" i="1" smtClean="0">
                              <a:solidFill>
                                <a:schemeClr val="bg1">
                                  <a:lumMod val="65000"/>
                                </a:schemeClr>
                              </a:solidFill>
                              <a:latin typeface="Cambria Math" panose="02040503050406030204" pitchFamily="18" charset="0"/>
                            </a:rPr>
                            <m:t>,</m:t>
                          </m:r>
                          <m:r>
                            <a:rPr lang="pt-BR" b="0" i="1" smtClean="0">
                              <a:solidFill>
                                <a:schemeClr val="bg1">
                                  <a:lumMod val="65000"/>
                                </a:schemeClr>
                              </a:solidFill>
                              <a:latin typeface="Cambria Math" panose="02040503050406030204" pitchFamily="18" charset="0"/>
                            </a:rPr>
                            <m:t>𝜂</m:t>
                          </m:r>
                        </m:e>
                      </m:d>
                      <m:r>
                        <a:rPr lang="pt-BR" b="0" i="1" smtClean="0">
                          <a:solidFill>
                            <a:schemeClr val="tx1"/>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𝑁</m:t>
                          </m:r>
                        </m:e>
                        <m:sub>
                          <m:r>
                            <a:rPr lang="pt-BR" b="0" i="1" smtClean="0">
                              <a:solidFill>
                                <a:srgbClr val="0070C0"/>
                              </a:solidFill>
                              <a:latin typeface="Cambria Math" panose="02040503050406030204" pitchFamily="18" charset="0"/>
                            </a:rPr>
                            <m:t>1</m:t>
                          </m:r>
                        </m:sub>
                      </m:sSub>
                      <m:d>
                        <m:dPr>
                          <m:ctrlPr>
                            <a:rPr lang="pt-BR" i="1">
                              <a:solidFill>
                                <a:schemeClr val="bg1">
                                  <a:lumMod val="65000"/>
                                </a:schemeClr>
                              </a:solidFill>
                              <a:latin typeface="Cambria Math" panose="02040503050406030204" pitchFamily="18" charset="0"/>
                            </a:rPr>
                          </m:ctrlPr>
                        </m:dPr>
                        <m:e>
                          <m:r>
                            <a:rPr lang="pt-BR" i="1">
                              <a:solidFill>
                                <a:schemeClr val="bg1">
                                  <a:lumMod val="65000"/>
                                </a:schemeClr>
                              </a:solidFill>
                              <a:latin typeface="Cambria Math" panose="02040503050406030204" pitchFamily="18" charset="0"/>
                            </a:rPr>
                            <m:t>𝜉</m:t>
                          </m:r>
                          <m:r>
                            <a:rPr lang="pt-BR" i="1">
                              <a:solidFill>
                                <a:schemeClr val="bg1">
                                  <a:lumMod val="65000"/>
                                </a:schemeClr>
                              </a:solidFill>
                              <a:latin typeface="Cambria Math" panose="02040503050406030204" pitchFamily="18" charset="0"/>
                            </a:rPr>
                            <m:t>,</m:t>
                          </m:r>
                          <m:r>
                            <a:rPr lang="pt-BR" i="1">
                              <a:solidFill>
                                <a:schemeClr val="bg1">
                                  <a:lumMod val="65000"/>
                                </a:schemeClr>
                              </a:solidFill>
                              <a:latin typeface="Cambria Math" panose="02040503050406030204" pitchFamily="18" charset="0"/>
                            </a:rPr>
                            <m:t>𝜂</m:t>
                          </m:r>
                        </m:e>
                      </m:d>
                      <m:sSub>
                        <m:sSubPr>
                          <m:ctrlPr>
                            <a:rPr lang="pt-BR" b="0" i="1" smtClean="0">
                              <a:solidFill>
                                <a:srgbClr val="7030A0"/>
                              </a:solidFill>
                              <a:latin typeface="Cambria Math" panose="02040503050406030204" pitchFamily="18" charset="0"/>
                            </a:rPr>
                          </m:ctrlPr>
                        </m:sSubPr>
                        <m:e>
                          <m:r>
                            <a:rPr lang="pt-BR" b="0" i="1" smtClean="0">
                              <a:solidFill>
                                <a:srgbClr val="7030A0"/>
                              </a:solidFill>
                              <a:latin typeface="Cambria Math" panose="02040503050406030204" pitchFamily="18" charset="0"/>
                            </a:rPr>
                            <m:t>𝑢</m:t>
                          </m:r>
                        </m:e>
                        <m:sub>
                          <m:r>
                            <a:rPr lang="pt-BR" b="0" i="1" smtClean="0">
                              <a:solidFill>
                                <a:srgbClr val="7030A0"/>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𝑁</m:t>
                          </m:r>
                        </m:e>
                        <m:sub>
                          <m:r>
                            <a:rPr lang="pt-BR" b="0" i="1" smtClean="0">
                              <a:solidFill>
                                <a:srgbClr val="0070C0"/>
                              </a:solidFill>
                              <a:latin typeface="Cambria Math" panose="02040503050406030204" pitchFamily="18" charset="0"/>
                            </a:rPr>
                            <m:t>2</m:t>
                          </m:r>
                        </m:sub>
                      </m:sSub>
                      <m:d>
                        <m:dPr>
                          <m:ctrlPr>
                            <a:rPr lang="pt-BR" i="1">
                              <a:solidFill>
                                <a:schemeClr val="bg1">
                                  <a:lumMod val="65000"/>
                                </a:schemeClr>
                              </a:solidFill>
                              <a:latin typeface="Cambria Math" panose="02040503050406030204" pitchFamily="18" charset="0"/>
                            </a:rPr>
                          </m:ctrlPr>
                        </m:dPr>
                        <m:e>
                          <m:r>
                            <a:rPr lang="pt-BR" i="1">
                              <a:solidFill>
                                <a:schemeClr val="bg1">
                                  <a:lumMod val="65000"/>
                                </a:schemeClr>
                              </a:solidFill>
                              <a:latin typeface="Cambria Math" panose="02040503050406030204" pitchFamily="18" charset="0"/>
                            </a:rPr>
                            <m:t>𝜉</m:t>
                          </m:r>
                          <m:r>
                            <a:rPr lang="pt-BR" i="1">
                              <a:solidFill>
                                <a:schemeClr val="bg1">
                                  <a:lumMod val="65000"/>
                                </a:schemeClr>
                              </a:solidFill>
                              <a:latin typeface="Cambria Math" panose="02040503050406030204" pitchFamily="18" charset="0"/>
                            </a:rPr>
                            <m:t>,</m:t>
                          </m:r>
                          <m:r>
                            <a:rPr lang="pt-BR" i="1">
                              <a:solidFill>
                                <a:schemeClr val="bg1">
                                  <a:lumMod val="65000"/>
                                </a:schemeClr>
                              </a:solidFill>
                              <a:latin typeface="Cambria Math" panose="02040503050406030204" pitchFamily="18" charset="0"/>
                            </a:rPr>
                            <m:t>𝜂</m:t>
                          </m:r>
                        </m:e>
                      </m:d>
                      <m:sSub>
                        <m:sSubPr>
                          <m:ctrlPr>
                            <a:rPr lang="pt-BR" b="0" i="1" smtClean="0">
                              <a:solidFill>
                                <a:srgbClr val="7030A0"/>
                              </a:solidFill>
                              <a:latin typeface="Cambria Math" panose="02040503050406030204" pitchFamily="18" charset="0"/>
                            </a:rPr>
                          </m:ctrlPr>
                        </m:sSubPr>
                        <m:e>
                          <m:r>
                            <a:rPr lang="pt-BR" b="0" i="1" smtClean="0">
                              <a:solidFill>
                                <a:srgbClr val="7030A0"/>
                              </a:solidFill>
                              <a:latin typeface="Cambria Math" panose="02040503050406030204" pitchFamily="18" charset="0"/>
                            </a:rPr>
                            <m:t>𝑢</m:t>
                          </m:r>
                        </m:e>
                        <m:sub>
                          <m:r>
                            <a:rPr lang="pt-BR" b="0" i="1" smtClean="0">
                              <a:solidFill>
                                <a:srgbClr val="7030A0"/>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𝑁</m:t>
                          </m:r>
                        </m:e>
                        <m:sub>
                          <m:r>
                            <a:rPr lang="pt-BR" b="0" i="1" smtClean="0">
                              <a:solidFill>
                                <a:srgbClr val="0070C0"/>
                              </a:solidFill>
                              <a:latin typeface="Cambria Math" panose="02040503050406030204" pitchFamily="18" charset="0"/>
                            </a:rPr>
                            <m:t>3</m:t>
                          </m:r>
                        </m:sub>
                      </m:sSub>
                      <m:d>
                        <m:dPr>
                          <m:ctrlPr>
                            <a:rPr lang="pt-BR" i="1">
                              <a:solidFill>
                                <a:schemeClr val="bg1">
                                  <a:lumMod val="65000"/>
                                </a:schemeClr>
                              </a:solidFill>
                              <a:latin typeface="Cambria Math" panose="02040503050406030204" pitchFamily="18" charset="0"/>
                            </a:rPr>
                          </m:ctrlPr>
                        </m:dPr>
                        <m:e>
                          <m:r>
                            <a:rPr lang="pt-BR" i="1">
                              <a:solidFill>
                                <a:schemeClr val="bg1">
                                  <a:lumMod val="65000"/>
                                </a:schemeClr>
                              </a:solidFill>
                              <a:latin typeface="Cambria Math" panose="02040503050406030204" pitchFamily="18" charset="0"/>
                            </a:rPr>
                            <m:t>𝜉</m:t>
                          </m:r>
                          <m:r>
                            <a:rPr lang="pt-BR" i="1">
                              <a:solidFill>
                                <a:schemeClr val="bg1">
                                  <a:lumMod val="65000"/>
                                </a:schemeClr>
                              </a:solidFill>
                              <a:latin typeface="Cambria Math" panose="02040503050406030204" pitchFamily="18" charset="0"/>
                            </a:rPr>
                            <m:t>,</m:t>
                          </m:r>
                          <m:r>
                            <a:rPr lang="pt-BR" i="1">
                              <a:solidFill>
                                <a:schemeClr val="bg1">
                                  <a:lumMod val="65000"/>
                                </a:schemeClr>
                              </a:solidFill>
                              <a:latin typeface="Cambria Math" panose="02040503050406030204" pitchFamily="18" charset="0"/>
                            </a:rPr>
                            <m:t>𝜂</m:t>
                          </m:r>
                        </m:e>
                      </m:d>
                      <m:sSub>
                        <m:sSubPr>
                          <m:ctrlPr>
                            <a:rPr lang="pt-BR" b="0" i="1" smtClean="0">
                              <a:solidFill>
                                <a:srgbClr val="7030A0"/>
                              </a:solidFill>
                              <a:latin typeface="Cambria Math" panose="02040503050406030204" pitchFamily="18" charset="0"/>
                            </a:rPr>
                          </m:ctrlPr>
                        </m:sSubPr>
                        <m:e>
                          <m:r>
                            <a:rPr lang="pt-BR" b="0" i="1" smtClean="0">
                              <a:solidFill>
                                <a:srgbClr val="7030A0"/>
                              </a:solidFill>
                              <a:latin typeface="Cambria Math" panose="02040503050406030204" pitchFamily="18" charset="0"/>
                            </a:rPr>
                            <m:t>𝑢</m:t>
                          </m:r>
                        </m:e>
                        <m:sub>
                          <m:r>
                            <a:rPr lang="pt-BR" b="0" i="1" smtClean="0">
                              <a:solidFill>
                                <a:srgbClr val="7030A0"/>
                              </a:solidFill>
                              <a:latin typeface="Cambria Math" panose="02040503050406030204" pitchFamily="18" charset="0"/>
                            </a:rPr>
                            <m:t>3</m:t>
                          </m:r>
                        </m:sub>
                      </m:sSub>
                      <m:r>
                        <a:rPr lang="pt-BR" b="0" i="1" smtClean="0">
                          <a:solidFill>
                            <a:schemeClr val="tx1"/>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𝑁</m:t>
                          </m:r>
                        </m:e>
                        <m:sub>
                          <m:r>
                            <a:rPr lang="pt-BR" b="0" i="1" smtClean="0">
                              <a:solidFill>
                                <a:srgbClr val="0070C0"/>
                              </a:solidFill>
                              <a:latin typeface="Cambria Math" panose="02040503050406030204" pitchFamily="18" charset="0"/>
                            </a:rPr>
                            <m:t>4</m:t>
                          </m:r>
                        </m:sub>
                      </m:sSub>
                      <m:d>
                        <m:dPr>
                          <m:ctrlPr>
                            <a:rPr lang="pt-BR" i="1">
                              <a:solidFill>
                                <a:schemeClr val="bg1">
                                  <a:lumMod val="65000"/>
                                </a:schemeClr>
                              </a:solidFill>
                              <a:latin typeface="Cambria Math" panose="02040503050406030204" pitchFamily="18" charset="0"/>
                            </a:rPr>
                          </m:ctrlPr>
                        </m:dPr>
                        <m:e>
                          <m:r>
                            <a:rPr lang="pt-BR" i="1">
                              <a:solidFill>
                                <a:schemeClr val="bg1">
                                  <a:lumMod val="65000"/>
                                </a:schemeClr>
                              </a:solidFill>
                              <a:latin typeface="Cambria Math" panose="02040503050406030204" pitchFamily="18" charset="0"/>
                            </a:rPr>
                            <m:t>𝜉</m:t>
                          </m:r>
                          <m:r>
                            <a:rPr lang="pt-BR" i="1">
                              <a:solidFill>
                                <a:schemeClr val="bg1">
                                  <a:lumMod val="65000"/>
                                </a:schemeClr>
                              </a:solidFill>
                              <a:latin typeface="Cambria Math" panose="02040503050406030204" pitchFamily="18" charset="0"/>
                            </a:rPr>
                            <m:t>,</m:t>
                          </m:r>
                          <m:r>
                            <a:rPr lang="pt-BR" i="1">
                              <a:solidFill>
                                <a:schemeClr val="bg1">
                                  <a:lumMod val="65000"/>
                                </a:schemeClr>
                              </a:solidFill>
                              <a:latin typeface="Cambria Math" panose="02040503050406030204" pitchFamily="18" charset="0"/>
                            </a:rPr>
                            <m:t>𝜂</m:t>
                          </m:r>
                        </m:e>
                      </m:d>
                      <m:sSub>
                        <m:sSubPr>
                          <m:ctrlPr>
                            <a:rPr lang="pt-BR" b="0" i="1" smtClean="0">
                              <a:solidFill>
                                <a:srgbClr val="7030A0"/>
                              </a:solidFill>
                              <a:latin typeface="Cambria Math" panose="02040503050406030204" pitchFamily="18" charset="0"/>
                            </a:rPr>
                          </m:ctrlPr>
                        </m:sSubPr>
                        <m:e>
                          <m:r>
                            <a:rPr lang="pt-BR" b="0" i="1" smtClean="0">
                              <a:solidFill>
                                <a:srgbClr val="7030A0"/>
                              </a:solidFill>
                              <a:latin typeface="Cambria Math" panose="02040503050406030204" pitchFamily="18" charset="0"/>
                            </a:rPr>
                            <m:t>𝑢</m:t>
                          </m:r>
                        </m:e>
                        <m:sub>
                          <m:r>
                            <a:rPr lang="pt-BR" b="0" i="1" smtClean="0">
                              <a:solidFill>
                                <a:srgbClr val="7030A0"/>
                              </a:solidFill>
                              <a:latin typeface="Cambria Math" panose="02040503050406030204" pitchFamily="18" charset="0"/>
                            </a:rPr>
                            <m:t>4</m:t>
                          </m:r>
                        </m:sub>
                      </m:sSub>
                    </m:oMath>
                  </m:oMathPara>
                </a14:m>
                <a:endParaRPr lang="pt-BR" sz="2000" dirty="0">
                  <a:solidFill>
                    <a:schemeClr val="tx1"/>
                  </a:solidFill>
                  <a:latin typeface="Arial Narrow" pitchFamily="34" charset="0"/>
                </a:endParaRPr>
              </a:p>
            </p:txBody>
          </p:sp>
        </mc:Choice>
        <mc:Fallback>
          <p:sp>
            <p:nvSpPr>
              <p:cNvPr id="31" name="CaixaDeTexto 30"/>
              <p:cNvSpPr txBox="1">
                <a:spLocks noRot="1" noChangeAspect="1" noMove="1" noResize="1" noEditPoints="1" noAdjustHandles="1" noChangeArrowheads="1" noChangeShapeType="1" noTextEdit="1"/>
              </p:cNvSpPr>
              <p:nvPr/>
            </p:nvSpPr>
            <p:spPr>
              <a:xfrm>
                <a:off x="251520" y="4417410"/>
                <a:ext cx="6084168" cy="369332"/>
              </a:xfrm>
              <a:prstGeom prst="rect">
                <a:avLst/>
              </a:prstGeom>
              <a:blipFill rotWithShape="0">
                <a:blip r:embed="rId8"/>
                <a:stretch>
                  <a:fillRect b="-16667"/>
                </a:stretch>
              </a:blipFill>
              <a:ln>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CaixaDeTexto 32"/>
              <p:cNvSpPr txBox="1"/>
              <p:nvPr/>
            </p:nvSpPr>
            <p:spPr>
              <a:xfrm>
                <a:off x="4189987" y="1261996"/>
                <a:ext cx="1584176" cy="243400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1" i="1" smtClean="0">
                          <a:solidFill>
                            <a:srgbClr val="7030A0"/>
                          </a:solidFill>
                          <a:latin typeface="Cambria Math" panose="02040503050406030204" pitchFamily="18" charset="0"/>
                        </a:rPr>
                        <m:t>𝑼</m:t>
                      </m:r>
                      <m:r>
                        <a:rPr lang="pt-BR" sz="2000" b="0" i="1" smtClean="0">
                          <a:solidFill>
                            <a:schemeClr val="tx1"/>
                          </a:solidFill>
                          <a:latin typeface="Cambria Math" panose="02040503050406030204" pitchFamily="18" charset="0"/>
                        </a:rPr>
                        <m:t>=</m:t>
                      </m:r>
                      <m:d>
                        <m:dPr>
                          <m:begChr m:val="{"/>
                          <m:endChr m:val="}"/>
                          <m:ctrlPr>
                            <a:rPr lang="pt-BR" sz="2000" b="0" i="1" smtClean="0">
                              <a:solidFill>
                                <a:schemeClr val="tx1"/>
                              </a:solidFill>
                              <a:latin typeface="Cambria Math" panose="02040503050406030204" pitchFamily="18" charset="0"/>
                            </a:rPr>
                          </m:ctrlPr>
                        </m:dPr>
                        <m:e>
                          <m:m>
                            <m:mPr>
                              <m:mcs>
                                <m:mc>
                                  <m:mcPr>
                                    <m:count m:val="1"/>
                                    <m:mcJc m:val="center"/>
                                  </m:mcPr>
                                </m:mc>
                              </m:mcs>
                              <m:ctrlPr>
                                <a:rPr lang="pt-BR" sz="2000" b="0" i="1" smtClean="0">
                                  <a:solidFill>
                                    <a:srgbClr val="7030A0"/>
                                  </a:solidFill>
                                  <a:latin typeface="Cambria Math" panose="02040503050406030204" pitchFamily="18" charset="0"/>
                                </a:rPr>
                              </m:ctrlPr>
                            </m:mPr>
                            <m:mr>
                              <m:e>
                                <m:sSub>
                                  <m:sSubPr>
                                    <m:ctrlPr>
                                      <a:rPr lang="pt-BR" sz="2000" b="0" i="1" smtClean="0">
                                        <a:solidFill>
                                          <a:srgbClr val="7030A0"/>
                                        </a:solidFill>
                                        <a:latin typeface="Cambria Math" panose="02040503050406030204" pitchFamily="18" charset="0"/>
                                      </a:rPr>
                                    </m:ctrlPr>
                                  </m:sSubPr>
                                  <m:e>
                                    <m:r>
                                      <m:rPr>
                                        <m:sty m:val="p"/>
                                        <m:brk m:alnAt="7"/>
                                      </m:rPr>
                                      <a:rPr lang="pt-BR" sz="2000" b="0" i="0" smtClean="0">
                                        <a:solidFill>
                                          <a:srgbClr val="7030A0"/>
                                        </a:solidFill>
                                        <a:latin typeface="Cambria Math" panose="02040503050406030204" pitchFamily="18" charset="0"/>
                                      </a:rPr>
                                      <m:t>u</m:t>
                                    </m:r>
                                  </m:e>
                                  <m:sub>
                                    <m:r>
                                      <m:rPr>
                                        <m:brk m:alnAt="7"/>
                                      </m:rPr>
                                      <a:rPr lang="pt-BR" sz="2000" b="0" i="0" smtClean="0">
                                        <a:solidFill>
                                          <a:srgbClr val="7030A0"/>
                                        </a:solidFill>
                                        <a:latin typeface="Cambria Math" panose="02040503050406030204" pitchFamily="18" charset="0"/>
                                      </a:rPr>
                                      <m:t>1</m:t>
                                    </m:r>
                                  </m:sub>
                                </m:sSub>
                              </m:e>
                            </m:mr>
                            <m:mr>
                              <m:e>
                                <m:sSub>
                                  <m:sSubPr>
                                    <m:ctrlPr>
                                      <a:rPr lang="pt-BR" sz="2000" b="0" i="1" smtClean="0">
                                        <a:solidFill>
                                          <a:srgbClr val="7030A0"/>
                                        </a:solidFill>
                                        <a:latin typeface="Cambria Math" panose="02040503050406030204" pitchFamily="18" charset="0"/>
                                      </a:rPr>
                                    </m:ctrlPr>
                                  </m:sSubPr>
                                  <m:e>
                                    <m:r>
                                      <m:rPr>
                                        <m:sty m:val="p"/>
                                      </m:rPr>
                                      <a:rPr lang="pt-BR" sz="2000" b="0" i="0" smtClean="0">
                                        <a:solidFill>
                                          <a:srgbClr val="7030A0"/>
                                        </a:solidFill>
                                        <a:latin typeface="Cambria Math" panose="02040503050406030204" pitchFamily="18" charset="0"/>
                                      </a:rPr>
                                      <m:t>v</m:t>
                                    </m:r>
                                  </m:e>
                                  <m:sub>
                                    <m:r>
                                      <a:rPr lang="pt-BR" sz="2000" b="0" i="0" smtClean="0">
                                        <a:solidFill>
                                          <a:srgbClr val="7030A0"/>
                                        </a:solidFill>
                                        <a:latin typeface="Cambria Math" panose="02040503050406030204" pitchFamily="18" charset="0"/>
                                      </a:rPr>
                                      <m:t>1</m:t>
                                    </m:r>
                                  </m:sub>
                                </m:sSub>
                              </m:e>
                            </m:mr>
                            <m:mr>
                              <m:e>
                                <m:sSub>
                                  <m:sSubPr>
                                    <m:ctrlPr>
                                      <a:rPr lang="pt-BR" sz="2000" b="0" i="1" smtClean="0">
                                        <a:solidFill>
                                          <a:srgbClr val="7030A0"/>
                                        </a:solidFill>
                                        <a:latin typeface="Cambria Math" panose="02040503050406030204" pitchFamily="18" charset="0"/>
                                      </a:rPr>
                                    </m:ctrlPr>
                                  </m:sSubPr>
                                  <m:e>
                                    <m:r>
                                      <m:rPr>
                                        <m:sty m:val="p"/>
                                      </m:rPr>
                                      <a:rPr lang="pt-BR" sz="2000" b="0" i="0" smtClean="0">
                                        <a:solidFill>
                                          <a:srgbClr val="7030A0"/>
                                        </a:solidFill>
                                        <a:latin typeface="Cambria Math" panose="02040503050406030204" pitchFamily="18" charset="0"/>
                                      </a:rPr>
                                      <m:t>u</m:t>
                                    </m:r>
                                  </m:e>
                                  <m:sub>
                                    <m:r>
                                      <a:rPr lang="pt-BR" sz="2000" b="0" i="0" smtClean="0">
                                        <a:solidFill>
                                          <a:srgbClr val="7030A0"/>
                                        </a:solidFill>
                                        <a:latin typeface="Cambria Math" panose="02040503050406030204" pitchFamily="18" charset="0"/>
                                      </a:rPr>
                                      <m:t>2</m:t>
                                    </m:r>
                                  </m:sub>
                                </m:sSub>
                              </m:e>
                            </m:mr>
                            <m:mr>
                              <m:e>
                                <m:sSub>
                                  <m:sSubPr>
                                    <m:ctrlPr>
                                      <a:rPr lang="pt-BR" sz="2000" b="0" i="1" smtClean="0">
                                        <a:solidFill>
                                          <a:srgbClr val="7030A0"/>
                                        </a:solidFill>
                                        <a:latin typeface="Cambria Math" panose="02040503050406030204" pitchFamily="18" charset="0"/>
                                      </a:rPr>
                                    </m:ctrlPr>
                                  </m:sSubPr>
                                  <m:e>
                                    <m:r>
                                      <m:rPr>
                                        <m:sty m:val="p"/>
                                      </m:rPr>
                                      <a:rPr lang="pt-BR" sz="2000" b="0" i="0" smtClean="0">
                                        <a:solidFill>
                                          <a:srgbClr val="7030A0"/>
                                        </a:solidFill>
                                        <a:latin typeface="Cambria Math" panose="02040503050406030204" pitchFamily="18" charset="0"/>
                                      </a:rPr>
                                      <m:t>v</m:t>
                                    </m:r>
                                  </m:e>
                                  <m:sub>
                                    <m:r>
                                      <a:rPr lang="pt-BR" sz="2000" b="0" i="0" smtClean="0">
                                        <a:solidFill>
                                          <a:srgbClr val="7030A0"/>
                                        </a:solidFill>
                                        <a:latin typeface="Cambria Math" panose="02040503050406030204" pitchFamily="18" charset="0"/>
                                      </a:rPr>
                                      <m:t>2</m:t>
                                    </m:r>
                                  </m:sub>
                                </m:sSub>
                              </m:e>
                            </m:mr>
                            <m:mr>
                              <m:e>
                                <m:sSub>
                                  <m:sSubPr>
                                    <m:ctrlPr>
                                      <a:rPr lang="pt-BR" sz="2000" b="0" i="1" smtClean="0">
                                        <a:solidFill>
                                          <a:srgbClr val="7030A0"/>
                                        </a:solidFill>
                                        <a:latin typeface="Cambria Math" panose="02040503050406030204" pitchFamily="18" charset="0"/>
                                      </a:rPr>
                                    </m:ctrlPr>
                                  </m:sSubPr>
                                  <m:e>
                                    <m:r>
                                      <m:rPr>
                                        <m:sty m:val="p"/>
                                      </m:rPr>
                                      <a:rPr lang="pt-BR" sz="2000" b="0" i="0" smtClean="0">
                                        <a:solidFill>
                                          <a:srgbClr val="7030A0"/>
                                        </a:solidFill>
                                        <a:latin typeface="Cambria Math" panose="02040503050406030204" pitchFamily="18" charset="0"/>
                                      </a:rPr>
                                      <m:t>u</m:t>
                                    </m:r>
                                  </m:e>
                                  <m:sub>
                                    <m:r>
                                      <a:rPr lang="pt-BR" sz="2000" b="0" i="0" smtClean="0">
                                        <a:solidFill>
                                          <a:srgbClr val="7030A0"/>
                                        </a:solidFill>
                                        <a:latin typeface="Cambria Math" panose="02040503050406030204" pitchFamily="18" charset="0"/>
                                      </a:rPr>
                                      <m:t>3</m:t>
                                    </m:r>
                                  </m:sub>
                                </m:sSub>
                              </m:e>
                            </m:mr>
                            <m:mr>
                              <m:e>
                                <m:sSub>
                                  <m:sSubPr>
                                    <m:ctrlPr>
                                      <a:rPr lang="pt-BR" sz="2000" b="0" i="1" smtClean="0">
                                        <a:solidFill>
                                          <a:srgbClr val="7030A0"/>
                                        </a:solidFill>
                                        <a:latin typeface="Cambria Math" panose="02040503050406030204" pitchFamily="18" charset="0"/>
                                      </a:rPr>
                                    </m:ctrlPr>
                                  </m:sSubPr>
                                  <m:e>
                                    <m:r>
                                      <m:rPr>
                                        <m:sty m:val="p"/>
                                      </m:rPr>
                                      <a:rPr lang="pt-BR" sz="2000" b="0" i="0" smtClean="0">
                                        <a:solidFill>
                                          <a:srgbClr val="7030A0"/>
                                        </a:solidFill>
                                        <a:latin typeface="Cambria Math" panose="02040503050406030204" pitchFamily="18" charset="0"/>
                                      </a:rPr>
                                      <m:t>v</m:t>
                                    </m:r>
                                  </m:e>
                                  <m:sub>
                                    <m:r>
                                      <a:rPr lang="pt-BR" sz="2000" b="0" i="0" smtClean="0">
                                        <a:solidFill>
                                          <a:srgbClr val="7030A0"/>
                                        </a:solidFill>
                                        <a:latin typeface="Cambria Math" panose="02040503050406030204" pitchFamily="18" charset="0"/>
                                      </a:rPr>
                                      <m:t>3</m:t>
                                    </m:r>
                                  </m:sub>
                                </m:sSub>
                              </m:e>
                            </m:mr>
                            <m:mr>
                              <m:e>
                                <m:sSub>
                                  <m:sSubPr>
                                    <m:ctrlPr>
                                      <a:rPr lang="pt-BR" sz="2000" b="0" i="1" smtClean="0">
                                        <a:solidFill>
                                          <a:srgbClr val="7030A0"/>
                                        </a:solidFill>
                                        <a:latin typeface="Cambria Math" panose="02040503050406030204" pitchFamily="18" charset="0"/>
                                      </a:rPr>
                                    </m:ctrlPr>
                                  </m:sSubPr>
                                  <m:e>
                                    <m:r>
                                      <m:rPr>
                                        <m:sty m:val="p"/>
                                      </m:rPr>
                                      <a:rPr lang="pt-BR" sz="2000" b="0" i="0" smtClean="0">
                                        <a:solidFill>
                                          <a:srgbClr val="7030A0"/>
                                        </a:solidFill>
                                        <a:latin typeface="Cambria Math" panose="02040503050406030204" pitchFamily="18" charset="0"/>
                                      </a:rPr>
                                      <m:t>u</m:t>
                                    </m:r>
                                  </m:e>
                                  <m:sub>
                                    <m:r>
                                      <a:rPr lang="pt-BR" sz="2000" b="0" i="0" smtClean="0">
                                        <a:solidFill>
                                          <a:srgbClr val="7030A0"/>
                                        </a:solidFill>
                                        <a:latin typeface="Cambria Math" panose="02040503050406030204" pitchFamily="18" charset="0"/>
                                      </a:rPr>
                                      <m:t>4</m:t>
                                    </m:r>
                                  </m:sub>
                                </m:sSub>
                              </m:e>
                            </m:mr>
                            <m:mr>
                              <m:e>
                                <m:sSub>
                                  <m:sSubPr>
                                    <m:ctrlPr>
                                      <a:rPr lang="pt-BR" sz="2000" b="0" i="1" smtClean="0">
                                        <a:solidFill>
                                          <a:srgbClr val="7030A0"/>
                                        </a:solidFill>
                                        <a:latin typeface="Cambria Math" panose="02040503050406030204" pitchFamily="18" charset="0"/>
                                      </a:rPr>
                                    </m:ctrlPr>
                                  </m:sSubPr>
                                  <m:e>
                                    <m:r>
                                      <m:rPr>
                                        <m:sty m:val="p"/>
                                      </m:rPr>
                                      <a:rPr lang="pt-BR" sz="2000" b="0" i="0" smtClean="0">
                                        <a:solidFill>
                                          <a:srgbClr val="7030A0"/>
                                        </a:solidFill>
                                        <a:latin typeface="Cambria Math" panose="02040503050406030204" pitchFamily="18" charset="0"/>
                                      </a:rPr>
                                      <m:t>v</m:t>
                                    </m:r>
                                  </m:e>
                                  <m:sub>
                                    <m:r>
                                      <a:rPr lang="pt-BR" sz="2000" b="0" i="0" smtClean="0">
                                        <a:solidFill>
                                          <a:srgbClr val="7030A0"/>
                                        </a:solidFill>
                                        <a:latin typeface="Cambria Math" panose="02040503050406030204" pitchFamily="18" charset="0"/>
                                      </a:rPr>
                                      <m:t>4</m:t>
                                    </m:r>
                                  </m:sub>
                                </m:sSub>
                              </m:e>
                            </m:mr>
                          </m:m>
                        </m:e>
                      </m:d>
                    </m:oMath>
                  </m:oMathPara>
                </a14:m>
                <a:endParaRPr lang="pt-BR" sz="2000" dirty="0">
                  <a:solidFill>
                    <a:schemeClr val="tx1"/>
                  </a:solidFill>
                  <a:latin typeface="Arial Narrow" pitchFamily="34" charset="0"/>
                </a:endParaRPr>
              </a:p>
            </p:txBody>
          </p:sp>
        </mc:Choice>
        <mc:Fallback>
          <p:sp>
            <p:nvSpPr>
              <p:cNvPr id="33" name="CaixaDeTexto 32"/>
              <p:cNvSpPr txBox="1">
                <a:spLocks noRot="1" noChangeAspect="1" noMove="1" noResize="1" noEditPoints="1" noAdjustHandles="1" noChangeArrowheads="1" noChangeShapeType="1" noTextEdit="1"/>
              </p:cNvSpPr>
              <p:nvPr/>
            </p:nvSpPr>
            <p:spPr>
              <a:xfrm>
                <a:off x="4189987" y="1261996"/>
                <a:ext cx="1584176" cy="2434000"/>
              </a:xfrm>
              <a:prstGeom prst="rect">
                <a:avLst/>
              </a:prstGeom>
              <a:blipFill rotWithShape="0">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aixaDeTexto 33"/>
              <p:cNvSpPr txBox="1"/>
              <p:nvPr/>
            </p:nvSpPr>
            <p:spPr>
              <a:xfrm>
                <a:off x="6425122" y="1105004"/>
                <a:ext cx="2588707" cy="595869"/>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pt-BR" sz="1600" b="0" i="1" smtClean="0">
                              <a:solidFill>
                                <a:schemeClr val="tx1"/>
                              </a:solidFill>
                              <a:latin typeface="Cambria Math" panose="02040503050406030204" pitchFamily="18" charset="0"/>
                              <a:ea typeface="Cambria Math" panose="02040503050406030204" pitchFamily="18" charset="0"/>
                            </a:rPr>
                          </m:ctrlPr>
                        </m:sSupPr>
                        <m:e>
                          <m:r>
                            <a:rPr lang="pt-BR" sz="1600" b="1" i="1" smtClean="0">
                              <a:solidFill>
                                <a:schemeClr val="tx1"/>
                              </a:solidFill>
                              <a:latin typeface="Cambria Math" panose="02040503050406030204" pitchFamily="18" charset="0"/>
                              <a:ea typeface="Cambria Math" panose="02040503050406030204" pitchFamily="18" charset="0"/>
                            </a:rPr>
                            <m:t>𝑲</m:t>
                          </m:r>
                        </m:e>
                        <m:sup>
                          <m:r>
                            <a:rPr lang="pt-BR" sz="1600" b="0" i="1" smtClean="0">
                              <a:solidFill>
                                <a:schemeClr val="tx1"/>
                              </a:solidFill>
                              <a:latin typeface="Cambria Math" panose="02040503050406030204" pitchFamily="18" charset="0"/>
                              <a:ea typeface="Cambria Math" panose="02040503050406030204" pitchFamily="18" charset="0"/>
                            </a:rPr>
                            <m:t>(</m:t>
                          </m:r>
                          <m:r>
                            <a:rPr lang="pt-BR" sz="1600" b="0" i="1" smtClean="0">
                              <a:solidFill>
                                <a:schemeClr val="tx1"/>
                              </a:solidFill>
                              <a:latin typeface="Cambria Math" panose="02040503050406030204" pitchFamily="18" charset="0"/>
                              <a:ea typeface="Cambria Math" panose="02040503050406030204" pitchFamily="18" charset="0"/>
                            </a:rPr>
                            <m:t>𝑒</m:t>
                          </m:r>
                          <m:r>
                            <a:rPr lang="pt-BR" sz="1600" b="0" i="1" smtClean="0">
                              <a:solidFill>
                                <a:schemeClr val="tx1"/>
                              </a:solidFill>
                              <a:latin typeface="Cambria Math" panose="02040503050406030204" pitchFamily="18" charset="0"/>
                              <a:ea typeface="Cambria Math" panose="02040503050406030204" pitchFamily="18" charset="0"/>
                            </a:rPr>
                            <m:t>)</m:t>
                          </m:r>
                        </m:sup>
                      </m:sSup>
                      <m:r>
                        <a:rPr lang="pt-BR" sz="1600" b="0" i="1" smtClean="0">
                          <a:solidFill>
                            <a:schemeClr val="tx1"/>
                          </a:solidFill>
                          <a:latin typeface="Cambria Math" panose="02040503050406030204" pitchFamily="18" charset="0"/>
                          <a:ea typeface="Cambria Math" panose="02040503050406030204" pitchFamily="18" charset="0"/>
                        </a:rPr>
                        <m:t>=</m:t>
                      </m:r>
                      <m:nary>
                        <m:naryPr>
                          <m:subHide m:val="on"/>
                          <m:supHide m:val="on"/>
                          <m:ctrlPr>
                            <a:rPr lang="pt-BR" sz="1600" b="0" i="1" smtClean="0">
                              <a:solidFill>
                                <a:schemeClr val="tx1"/>
                              </a:solidFill>
                              <a:latin typeface="Cambria Math" panose="02040503050406030204" pitchFamily="18" charset="0"/>
                              <a:ea typeface="Cambria Math" panose="02040503050406030204" pitchFamily="18" charset="0"/>
                            </a:rPr>
                          </m:ctrlPr>
                        </m:naryPr>
                        <m:sub/>
                        <m:sup/>
                        <m:e>
                          <m:nary>
                            <m:naryPr>
                              <m:supHide m:val="on"/>
                              <m:ctrlPr>
                                <a:rPr lang="pt-BR" sz="1600" i="1">
                                  <a:solidFill>
                                    <a:schemeClr val="tx1"/>
                                  </a:solidFill>
                                  <a:latin typeface="Cambria Math" panose="02040503050406030204" pitchFamily="18" charset="0"/>
                                  <a:ea typeface="Cambria Math" panose="02040503050406030204" pitchFamily="18" charset="0"/>
                                </a:rPr>
                              </m:ctrlPr>
                            </m:naryPr>
                            <m:sub>
                              <m:sSup>
                                <m:sSupPr>
                                  <m:ctrlPr>
                                    <a:rPr lang="pt-BR" sz="1600" i="1">
                                      <a:solidFill>
                                        <a:schemeClr val="tx1"/>
                                      </a:solidFill>
                                      <a:latin typeface="Cambria Math" panose="02040503050406030204" pitchFamily="18" charset="0"/>
                                      <a:ea typeface="Cambria Math" panose="02040503050406030204" pitchFamily="18" charset="0"/>
                                    </a:rPr>
                                  </m:ctrlPr>
                                </m:sSupPr>
                                <m:e>
                                  <m:r>
                                    <a:rPr lang="pt-BR" sz="1600" i="1">
                                      <a:solidFill>
                                        <a:schemeClr val="tx1"/>
                                      </a:solidFill>
                                      <a:latin typeface="Cambria Math" panose="02040503050406030204" pitchFamily="18" charset="0"/>
                                      <a:ea typeface="Cambria Math" panose="02040503050406030204" pitchFamily="18" charset="0"/>
                                    </a:rPr>
                                    <m:t>𝐴</m:t>
                                  </m:r>
                                </m:e>
                                <m:sup>
                                  <m:r>
                                    <a:rPr lang="pt-BR" sz="1600" i="1">
                                      <a:solidFill>
                                        <a:schemeClr val="tx1"/>
                                      </a:solidFill>
                                      <a:latin typeface="Cambria Math" panose="02040503050406030204" pitchFamily="18" charset="0"/>
                                      <a:ea typeface="Cambria Math" panose="02040503050406030204" pitchFamily="18" charset="0"/>
                                    </a:rPr>
                                    <m:t>(</m:t>
                                  </m:r>
                                  <m:r>
                                    <a:rPr lang="pt-BR" sz="1600" i="1">
                                      <a:solidFill>
                                        <a:schemeClr val="tx1"/>
                                      </a:solidFill>
                                      <a:latin typeface="Cambria Math" panose="02040503050406030204" pitchFamily="18" charset="0"/>
                                      <a:ea typeface="Cambria Math" panose="02040503050406030204" pitchFamily="18" charset="0"/>
                                    </a:rPr>
                                    <m:t>𝑒</m:t>
                                  </m:r>
                                  <m:r>
                                    <a:rPr lang="pt-BR" sz="1600" i="1">
                                      <a:solidFill>
                                        <a:schemeClr val="tx1"/>
                                      </a:solidFill>
                                      <a:latin typeface="Cambria Math" panose="02040503050406030204" pitchFamily="18" charset="0"/>
                                      <a:ea typeface="Cambria Math" panose="02040503050406030204" pitchFamily="18" charset="0"/>
                                    </a:rPr>
                                    <m:t>)</m:t>
                                  </m:r>
                                </m:sup>
                              </m:sSup>
                            </m:sub>
                            <m:sup/>
                            <m:e>
                              <m:sSup>
                                <m:sSupPr>
                                  <m:ctrlPr>
                                    <a:rPr lang="pt-BR" sz="1600" i="1">
                                      <a:solidFill>
                                        <a:schemeClr val="tx1"/>
                                      </a:solidFill>
                                      <a:latin typeface="Cambria Math" panose="02040503050406030204" pitchFamily="18" charset="0"/>
                                      <a:ea typeface="Cambria Math" panose="02040503050406030204" pitchFamily="18" charset="0"/>
                                    </a:rPr>
                                  </m:ctrlPr>
                                </m:sSupPr>
                                <m:e>
                                  <m:r>
                                    <a:rPr lang="pt-BR" sz="1600" b="1" i="1" smtClean="0">
                                      <a:solidFill>
                                        <a:srgbClr val="FF0000"/>
                                      </a:solidFill>
                                      <a:latin typeface="Cambria Math" panose="02040503050406030204" pitchFamily="18" charset="0"/>
                                      <a:ea typeface="Cambria Math" panose="02040503050406030204" pitchFamily="18" charset="0"/>
                                    </a:rPr>
                                    <m:t>𝑩</m:t>
                                  </m:r>
                                </m:e>
                                <m:sup>
                                  <m:r>
                                    <a:rPr lang="pt-BR" sz="1600" i="1">
                                      <a:solidFill>
                                        <a:schemeClr val="tx1"/>
                                      </a:solidFill>
                                      <a:latin typeface="Cambria Math" panose="02040503050406030204" pitchFamily="18" charset="0"/>
                                      <a:ea typeface="Cambria Math" panose="02040503050406030204" pitchFamily="18" charset="0"/>
                                    </a:rPr>
                                    <m:t>𝑇</m:t>
                                  </m:r>
                                </m:sup>
                              </m:sSup>
                              <m:r>
                                <a:rPr lang="pt-BR" sz="1600" b="1" i="1" smtClean="0">
                                  <a:solidFill>
                                    <a:srgbClr val="00B050"/>
                                  </a:solidFill>
                                  <a:latin typeface="Cambria Math" panose="02040503050406030204" pitchFamily="18" charset="0"/>
                                  <a:ea typeface="Cambria Math" panose="02040503050406030204" pitchFamily="18" charset="0"/>
                                </a:rPr>
                                <m:t>𝑫</m:t>
                              </m:r>
                              <m:r>
                                <a:rPr lang="pt-BR" sz="1600" b="1" i="1" smtClean="0">
                                  <a:solidFill>
                                    <a:srgbClr val="FF0000"/>
                                  </a:solidFill>
                                  <a:latin typeface="Cambria Math" panose="02040503050406030204" pitchFamily="18" charset="0"/>
                                  <a:ea typeface="Cambria Math" panose="02040503050406030204" pitchFamily="18" charset="0"/>
                                </a:rPr>
                                <m:t>𝑩</m:t>
                              </m:r>
                              <m:r>
                                <a:rPr lang="pt-BR" sz="1600" b="0" i="1" smtClean="0">
                                  <a:solidFill>
                                    <a:schemeClr val="tx1"/>
                                  </a:solidFill>
                                  <a:latin typeface="Cambria Math" panose="02040503050406030204" pitchFamily="18" charset="0"/>
                                  <a:ea typeface="Cambria Math" panose="02040503050406030204" pitchFamily="18" charset="0"/>
                                </a:rPr>
                                <m:t>𝑡</m:t>
                              </m:r>
                              <m:r>
                                <a:rPr lang="pt-BR" sz="1600" i="1">
                                  <a:solidFill>
                                    <a:schemeClr val="tx1"/>
                                  </a:solidFill>
                                  <a:latin typeface="Cambria Math" panose="02040503050406030204" pitchFamily="18" charset="0"/>
                                  <a:ea typeface="Cambria Math" panose="02040503050406030204" pitchFamily="18" charset="0"/>
                                </a:rPr>
                                <m:t>𝑑𝐴</m:t>
                              </m:r>
                            </m:e>
                          </m:nary>
                        </m:e>
                      </m:nary>
                    </m:oMath>
                  </m:oMathPara>
                </a14:m>
                <a:endParaRPr lang="pt-BR" sz="1600" dirty="0">
                  <a:solidFill>
                    <a:schemeClr val="tx1"/>
                  </a:solidFill>
                  <a:latin typeface="Arial Narrow" pitchFamily="34" charset="0"/>
                </a:endParaRPr>
              </a:p>
            </p:txBody>
          </p:sp>
        </mc:Choice>
        <mc:Fallback xmlns="">
          <p:sp>
            <p:nvSpPr>
              <p:cNvPr id="34" name="CaixaDeTexto 33"/>
              <p:cNvSpPr txBox="1">
                <a:spLocks noRot="1" noChangeAspect="1" noMove="1" noResize="1" noEditPoints="1" noAdjustHandles="1" noChangeArrowheads="1" noChangeShapeType="1" noTextEdit="1"/>
              </p:cNvSpPr>
              <p:nvPr/>
            </p:nvSpPr>
            <p:spPr>
              <a:xfrm>
                <a:off x="6425122" y="1105004"/>
                <a:ext cx="2588707" cy="595869"/>
              </a:xfrm>
              <a:prstGeom prst="rect">
                <a:avLst/>
              </a:prstGeom>
              <a:blipFill rotWithShape="0">
                <a:blip r:embed="rId10"/>
                <a:stretch>
                  <a:fillRect t="-167347" b="-240816"/>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aixaDeTexto 15"/>
              <p:cNvSpPr txBox="1"/>
              <p:nvPr/>
            </p:nvSpPr>
            <p:spPr>
              <a:xfrm>
                <a:off x="216744" y="5416803"/>
                <a:ext cx="6084168" cy="369332"/>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𝑁</m:t>
                          </m:r>
                        </m:e>
                        <m:sub>
                          <m:r>
                            <a:rPr lang="pt-BR" b="0" i="1" smtClean="0">
                              <a:solidFill>
                                <a:srgbClr val="0070C0"/>
                              </a:solidFill>
                              <a:latin typeface="Cambria Math" panose="02040503050406030204" pitchFamily="18" charset="0"/>
                            </a:rPr>
                            <m:t>1</m:t>
                          </m:r>
                        </m:sub>
                      </m:sSub>
                      <m:d>
                        <m:dPr>
                          <m:ctrlPr>
                            <a:rPr lang="pt-BR" b="0" i="1" smtClean="0">
                              <a:solidFill>
                                <a:schemeClr val="bg1">
                                  <a:lumMod val="65000"/>
                                </a:schemeClr>
                              </a:solidFill>
                              <a:latin typeface="Cambria Math" panose="02040503050406030204" pitchFamily="18" charset="0"/>
                            </a:rPr>
                          </m:ctrlPr>
                        </m:dPr>
                        <m:e>
                          <m:r>
                            <a:rPr lang="pt-BR" b="0" i="1" smtClean="0">
                              <a:solidFill>
                                <a:schemeClr val="bg1">
                                  <a:lumMod val="65000"/>
                                </a:schemeClr>
                              </a:solidFill>
                              <a:latin typeface="Cambria Math" panose="02040503050406030204" pitchFamily="18" charset="0"/>
                            </a:rPr>
                            <m:t>𝜉</m:t>
                          </m:r>
                          <m:r>
                            <a:rPr lang="pt-BR" b="0" i="1" smtClean="0">
                              <a:solidFill>
                                <a:schemeClr val="bg1">
                                  <a:lumMod val="65000"/>
                                </a:schemeClr>
                              </a:solidFill>
                              <a:latin typeface="Cambria Math" panose="02040503050406030204" pitchFamily="18" charset="0"/>
                            </a:rPr>
                            <m:t>,</m:t>
                          </m:r>
                          <m:r>
                            <a:rPr lang="pt-BR" b="0" i="1" smtClean="0">
                              <a:solidFill>
                                <a:schemeClr val="bg1">
                                  <a:lumMod val="65000"/>
                                </a:schemeClr>
                              </a:solidFill>
                              <a:latin typeface="Cambria Math" panose="02040503050406030204" pitchFamily="18" charset="0"/>
                            </a:rPr>
                            <m:t>𝜂</m:t>
                          </m:r>
                        </m:e>
                      </m:d>
                      <m:r>
                        <a:rPr lang="pt-BR" b="0" i="1" smtClean="0">
                          <a:solidFill>
                            <a:schemeClr val="tx1"/>
                          </a:solidFill>
                          <a:latin typeface="Cambria Math" panose="02040503050406030204" pitchFamily="18" charset="0"/>
                        </a:rPr>
                        <m:t>=</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𝑎</m:t>
                          </m:r>
                        </m:e>
                        <m:sub>
                          <m:r>
                            <a:rPr lang="pt-BR" b="0" i="1" smtClean="0">
                              <a:solidFill>
                                <a:schemeClr val="tx1"/>
                              </a:solidFill>
                              <a:latin typeface="Cambria Math" panose="02040503050406030204" pitchFamily="18" charset="0"/>
                            </a:rPr>
                            <m:t>0</m:t>
                          </m:r>
                        </m:sub>
                      </m:sSub>
                      <m:r>
                        <a:rPr lang="pt-BR" b="0" i="1" smtClean="0">
                          <a:solidFill>
                            <a:schemeClr val="tx1"/>
                          </a:solidFill>
                          <a:latin typeface="Cambria Math" panose="02040503050406030204" pitchFamily="18" charset="0"/>
                        </a:rPr>
                        <m:t>+</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𝑎</m:t>
                          </m:r>
                        </m:e>
                        <m:sub>
                          <m:r>
                            <a:rPr lang="pt-BR" b="0" i="1" smtClean="0">
                              <a:solidFill>
                                <a:schemeClr val="tx1"/>
                              </a:solidFill>
                              <a:latin typeface="Cambria Math" panose="02040503050406030204" pitchFamily="18" charset="0"/>
                            </a:rPr>
                            <m:t>1</m:t>
                          </m:r>
                        </m:sub>
                      </m:sSub>
                      <m:r>
                        <a:rPr lang="pt-BR" i="1" smtClean="0">
                          <a:solidFill>
                            <a:schemeClr val="bg1">
                              <a:lumMod val="65000"/>
                            </a:schemeClr>
                          </a:solidFill>
                          <a:latin typeface="Cambria Math" panose="02040503050406030204" pitchFamily="18" charset="0"/>
                        </a:rPr>
                        <m:t>𝜉</m:t>
                      </m:r>
                      <m:r>
                        <a:rPr lang="pt-BR" i="1">
                          <a:solidFill>
                            <a:schemeClr val="tx1"/>
                          </a:solidFill>
                          <a:latin typeface="Cambria Math" panose="02040503050406030204" pitchFamily="18" charset="0"/>
                        </a:rPr>
                        <m:t>+</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𝑎</m:t>
                          </m:r>
                        </m:e>
                        <m:sub>
                          <m:r>
                            <a:rPr lang="pt-BR" b="0" i="1" smtClean="0">
                              <a:solidFill>
                                <a:schemeClr val="tx1"/>
                              </a:solidFill>
                              <a:latin typeface="Cambria Math" panose="02040503050406030204" pitchFamily="18" charset="0"/>
                            </a:rPr>
                            <m:t>2</m:t>
                          </m:r>
                        </m:sub>
                      </m:sSub>
                      <m:r>
                        <a:rPr lang="pt-BR" i="1" smtClean="0">
                          <a:solidFill>
                            <a:schemeClr val="bg1">
                              <a:lumMod val="65000"/>
                            </a:schemeClr>
                          </a:solidFill>
                          <a:latin typeface="Cambria Math" panose="02040503050406030204" pitchFamily="18" charset="0"/>
                        </a:rPr>
                        <m:t>𝜂</m:t>
                      </m:r>
                      <m:r>
                        <a:rPr lang="pt-BR" i="1">
                          <a:solidFill>
                            <a:schemeClr val="tx1"/>
                          </a:solidFill>
                          <a:latin typeface="Cambria Math" panose="02040503050406030204" pitchFamily="18" charset="0"/>
                        </a:rPr>
                        <m:t>+</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𝑎</m:t>
                          </m:r>
                        </m:e>
                        <m:sub>
                          <m:r>
                            <a:rPr lang="pt-BR" b="0" i="1" smtClean="0">
                              <a:solidFill>
                                <a:schemeClr val="tx1"/>
                              </a:solidFill>
                              <a:latin typeface="Cambria Math" panose="02040503050406030204" pitchFamily="18" charset="0"/>
                            </a:rPr>
                            <m:t>3</m:t>
                          </m:r>
                        </m:sub>
                      </m:sSub>
                      <m:r>
                        <a:rPr lang="pt-BR" i="1" smtClean="0">
                          <a:solidFill>
                            <a:schemeClr val="bg1">
                              <a:lumMod val="65000"/>
                            </a:schemeClr>
                          </a:solidFill>
                          <a:latin typeface="Cambria Math" panose="02040503050406030204" pitchFamily="18" charset="0"/>
                        </a:rPr>
                        <m:t>𝜉𝜂</m:t>
                      </m:r>
                      <m:r>
                        <a:rPr lang="pt-BR" i="1">
                          <a:solidFill>
                            <a:schemeClr val="tx1"/>
                          </a:solidFill>
                          <a:latin typeface="Cambria Math" panose="02040503050406030204" pitchFamily="18" charset="0"/>
                        </a:rPr>
                        <m:t>+</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𝑎</m:t>
                          </m:r>
                        </m:e>
                        <m:sub>
                          <m:r>
                            <a:rPr lang="pt-BR" b="0" i="1" smtClean="0">
                              <a:solidFill>
                                <a:schemeClr val="tx1"/>
                              </a:solidFill>
                              <a:latin typeface="Cambria Math" panose="02040503050406030204" pitchFamily="18" charset="0"/>
                            </a:rPr>
                            <m:t>4</m:t>
                          </m:r>
                        </m:sub>
                      </m:sSub>
                      <m:sSup>
                        <m:sSupPr>
                          <m:ctrlPr>
                            <a:rPr lang="pt-BR" b="0" i="1" smtClean="0">
                              <a:solidFill>
                                <a:schemeClr val="bg1">
                                  <a:lumMod val="65000"/>
                                </a:schemeClr>
                              </a:solidFill>
                              <a:latin typeface="Cambria Math" panose="02040503050406030204" pitchFamily="18" charset="0"/>
                            </a:rPr>
                          </m:ctrlPr>
                        </m:sSupPr>
                        <m:e>
                          <m:r>
                            <a:rPr lang="pt-BR" i="1">
                              <a:solidFill>
                                <a:schemeClr val="bg1">
                                  <a:lumMod val="65000"/>
                                </a:schemeClr>
                              </a:solidFill>
                              <a:latin typeface="Cambria Math" panose="02040503050406030204" pitchFamily="18" charset="0"/>
                            </a:rPr>
                            <m:t>𝜉</m:t>
                          </m:r>
                        </m:e>
                        <m:sup>
                          <m:r>
                            <a:rPr lang="pt-BR" b="0" i="1" smtClean="0">
                              <a:solidFill>
                                <a:schemeClr val="bg1">
                                  <a:lumMod val="65000"/>
                                </a:schemeClr>
                              </a:solidFill>
                              <a:latin typeface="Cambria Math" panose="02040503050406030204" pitchFamily="18" charset="0"/>
                            </a:rPr>
                            <m:t>2</m:t>
                          </m:r>
                        </m:sup>
                      </m:sSup>
                      <m:r>
                        <a:rPr lang="pt-BR" b="0" i="1" smtClean="0">
                          <a:solidFill>
                            <a:schemeClr val="tx1"/>
                          </a:solidFill>
                          <a:latin typeface="Cambria Math" panose="02040503050406030204" pitchFamily="18" charset="0"/>
                        </a:rPr>
                        <m:t>+</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𝑎</m:t>
                          </m:r>
                        </m:e>
                        <m:sub>
                          <m:r>
                            <a:rPr lang="pt-BR" b="0" i="1" smtClean="0">
                              <a:solidFill>
                                <a:schemeClr val="tx1"/>
                              </a:solidFill>
                              <a:latin typeface="Cambria Math" panose="02040503050406030204" pitchFamily="18" charset="0"/>
                            </a:rPr>
                            <m:t>5</m:t>
                          </m:r>
                        </m:sub>
                      </m:sSub>
                      <m:sSup>
                        <m:sSupPr>
                          <m:ctrlPr>
                            <a:rPr lang="pt-BR" b="0" i="1" smtClean="0">
                              <a:solidFill>
                                <a:schemeClr val="bg1">
                                  <a:lumMod val="65000"/>
                                </a:schemeClr>
                              </a:solidFill>
                              <a:latin typeface="Cambria Math" panose="02040503050406030204" pitchFamily="18" charset="0"/>
                            </a:rPr>
                          </m:ctrlPr>
                        </m:sSupPr>
                        <m:e>
                          <m:r>
                            <a:rPr lang="pt-BR" i="1">
                              <a:solidFill>
                                <a:schemeClr val="bg1">
                                  <a:lumMod val="65000"/>
                                </a:schemeClr>
                              </a:solidFill>
                              <a:latin typeface="Cambria Math" panose="02040503050406030204" pitchFamily="18" charset="0"/>
                            </a:rPr>
                            <m:t>𝜂</m:t>
                          </m:r>
                        </m:e>
                        <m:sup>
                          <m:r>
                            <a:rPr lang="pt-BR" b="0" i="1" smtClean="0">
                              <a:solidFill>
                                <a:schemeClr val="bg1">
                                  <a:lumMod val="65000"/>
                                </a:schemeClr>
                              </a:solidFill>
                              <a:latin typeface="Cambria Math" panose="02040503050406030204" pitchFamily="18" charset="0"/>
                            </a:rPr>
                            <m:t>2</m:t>
                          </m:r>
                        </m:sup>
                      </m:sSup>
                      <m:r>
                        <a:rPr lang="pt-BR" b="0" i="1" smtClean="0">
                          <a:solidFill>
                            <a:schemeClr val="tx1"/>
                          </a:solidFill>
                          <a:latin typeface="Cambria Math" panose="02040503050406030204" pitchFamily="18" charset="0"/>
                        </a:rPr>
                        <m:t>+…</m:t>
                      </m:r>
                    </m:oMath>
                  </m:oMathPara>
                </a14:m>
                <a:endParaRPr lang="pt-BR" sz="2000" dirty="0">
                  <a:solidFill>
                    <a:schemeClr val="tx1"/>
                  </a:solidFill>
                  <a:latin typeface="Arial Narrow" pitchFamily="34" charset="0"/>
                </a:endParaRPr>
              </a:p>
            </p:txBody>
          </p:sp>
        </mc:Choice>
        <mc:Fallback xmlns="">
          <p:sp>
            <p:nvSpPr>
              <p:cNvPr id="16" name="CaixaDeTexto 15"/>
              <p:cNvSpPr txBox="1">
                <a:spLocks noRot="1" noChangeAspect="1" noMove="1" noResize="1" noEditPoints="1" noAdjustHandles="1" noChangeArrowheads="1" noChangeShapeType="1" noTextEdit="1"/>
              </p:cNvSpPr>
              <p:nvPr/>
            </p:nvSpPr>
            <p:spPr>
              <a:xfrm>
                <a:off x="216744" y="5416803"/>
                <a:ext cx="6084168" cy="369332"/>
              </a:xfrm>
              <a:prstGeom prst="rect">
                <a:avLst/>
              </a:prstGeom>
              <a:blipFill rotWithShape="0">
                <a:blip r:embed="rId11"/>
                <a:stretch>
                  <a:fillRect b="-16667"/>
                </a:stretch>
              </a:blipFill>
              <a:ln>
                <a:noFill/>
              </a:ln>
              <a:effectLst/>
            </p:spPr>
            <p:txBody>
              <a:bodyPr/>
              <a:lstStyle/>
              <a:p>
                <a:r>
                  <a:rPr lang="en-US">
                    <a:noFill/>
                  </a:rPr>
                  <a:t> </a:t>
                </a:r>
              </a:p>
            </p:txBody>
          </p:sp>
        </mc:Fallback>
      </mc:AlternateContent>
      <p:cxnSp>
        <p:nvCxnSpPr>
          <p:cNvPr id="17" name="Conector angulado 16"/>
          <p:cNvCxnSpPr>
            <a:stCxn id="20" idx="4"/>
            <a:endCxn id="21" idx="0"/>
          </p:cNvCxnSpPr>
          <p:nvPr/>
        </p:nvCxnSpPr>
        <p:spPr>
          <a:xfrm rot="5400000">
            <a:off x="737674" y="4771955"/>
            <a:ext cx="675823" cy="704058"/>
          </a:xfrm>
          <a:prstGeom prst="bentConnector3">
            <a:avLst>
              <a:gd name="adj1" fmla="val 50000"/>
            </a:avLst>
          </a:prstGeom>
          <a:ln>
            <a:tailEnd type="arrow"/>
          </a:ln>
          <a:effectLst/>
        </p:spPr>
        <p:style>
          <a:lnRef idx="2">
            <a:schemeClr val="dk1"/>
          </a:lnRef>
          <a:fillRef idx="0">
            <a:schemeClr val="dk1"/>
          </a:fillRef>
          <a:effectRef idx="1">
            <a:schemeClr val="dk1"/>
          </a:effectRef>
          <a:fontRef idx="minor">
            <a:schemeClr val="tx1"/>
          </a:fontRef>
        </p:style>
      </p:cxnSp>
      <p:sp>
        <p:nvSpPr>
          <p:cNvPr id="20" name="Elipse 19"/>
          <p:cNvSpPr/>
          <p:nvPr/>
        </p:nvSpPr>
        <p:spPr>
          <a:xfrm>
            <a:off x="1387624" y="4706094"/>
            <a:ext cx="79979" cy="799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ipse 20"/>
          <p:cNvSpPr/>
          <p:nvPr/>
        </p:nvSpPr>
        <p:spPr>
          <a:xfrm>
            <a:off x="683566" y="5461896"/>
            <a:ext cx="79979" cy="799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198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mwrf.com/site-files/mwrf.com/files/uploads/2012/07/ANSYS%20logo_shadow%20lef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a:solidFill>
                  <a:schemeClr val="tx2">
                    <a:lumMod val="75000"/>
                  </a:schemeClr>
                </a:solidFill>
                <a:latin typeface="BankGothic Lt BT" pitchFamily="34" charset="0"/>
              </a:rPr>
              <a:t>Método dos Elementos Finitos</a:t>
            </a:r>
          </a:p>
        </p:txBody>
      </p:sp>
      <mc:AlternateContent xmlns:mc="http://schemas.openxmlformats.org/markup-compatibility/2006">
        <mc:Choice xmlns:a14="http://schemas.microsoft.com/office/drawing/2010/main" Requires="a14">
          <p:sp>
            <p:nvSpPr>
              <p:cNvPr id="73" name="CaixaDeTexto 72"/>
              <p:cNvSpPr txBox="1"/>
              <p:nvPr/>
            </p:nvSpPr>
            <p:spPr>
              <a:xfrm>
                <a:off x="6713761" y="3114948"/>
                <a:ext cx="2011434" cy="40011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1" i="1" smtClean="0">
                          <a:solidFill>
                            <a:schemeClr val="tx1"/>
                          </a:solidFill>
                          <a:latin typeface="Cambria Math" panose="02040503050406030204" pitchFamily="18" charset="0"/>
                        </a:rPr>
                        <m:t>𝑭</m:t>
                      </m:r>
                      <m:r>
                        <a:rPr lang="pt-BR" sz="2000" b="0" i="1" smtClean="0">
                          <a:solidFill>
                            <a:schemeClr val="tx1"/>
                          </a:solidFill>
                          <a:latin typeface="Cambria Math" panose="02040503050406030204" pitchFamily="18" charset="0"/>
                        </a:rPr>
                        <m:t>=</m:t>
                      </m:r>
                      <m:r>
                        <a:rPr lang="pt-BR" sz="2000" b="1" i="1" smtClean="0">
                          <a:solidFill>
                            <a:schemeClr val="tx1"/>
                          </a:solidFill>
                          <a:latin typeface="Cambria Math" panose="02040503050406030204" pitchFamily="18" charset="0"/>
                        </a:rPr>
                        <m:t>𝑲</m:t>
                      </m:r>
                      <m:r>
                        <a:rPr lang="pt-BR" sz="2000" b="0" i="1" smtClean="0">
                          <a:solidFill>
                            <a:schemeClr val="tx1"/>
                          </a:solidFill>
                          <a:latin typeface="Cambria Math" panose="02040503050406030204" pitchFamily="18" charset="0"/>
                        </a:rPr>
                        <m:t>∙</m:t>
                      </m:r>
                      <m:r>
                        <a:rPr lang="pt-BR" sz="2000" b="1" i="1" smtClean="0">
                          <a:solidFill>
                            <a:srgbClr val="7030A0"/>
                          </a:solidFill>
                          <a:latin typeface="Cambria Math" panose="02040503050406030204" pitchFamily="18" charset="0"/>
                        </a:rPr>
                        <m:t>𝑼</m:t>
                      </m:r>
                    </m:oMath>
                  </m:oMathPara>
                </a14:m>
                <a:endParaRPr lang="pt-BR" sz="2000" b="1" dirty="0">
                  <a:solidFill>
                    <a:srgbClr val="7030A0"/>
                  </a:solidFill>
                  <a:latin typeface="Arial Narrow" pitchFamily="34" charset="0"/>
                </a:endParaRPr>
              </a:p>
            </p:txBody>
          </p:sp>
        </mc:Choice>
        <mc:Fallback>
          <p:sp>
            <p:nvSpPr>
              <p:cNvPr id="73" name="CaixaDeTexto 72"/>
              <p:cNvSpPr txBox="1">
                <a:spLocks noRot="1" noChangeAspect="1" noMove="1" noResize="1" noEditPoints="1" noAdjustHandles="1" noChangeArrowheads="1" noChangeShapeType="1" noTextEdit="1"/>
              </p:cNvSpPr>
              <p:nvPr/>
            </p:nvSpPr>
            <p:spPr>
              <a:xfrm>
                <a:off x="6713761" y="3114948"/>
                <a:ext cx="2011434" cy="400110"/>
              </a:xfrm>
              <a:prstGeom prst="rect">
                <a:avLst/>
              </a:prstGeom>
              <a:blipFill rotWithShape="0">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7" name="CaixaDeTexto 76"/>
              <p:cNvSpPr txBox="1"/>
              <p:nvPr/>
            </p:nvSpPr>
            <p:spPr>
              <a:xfrm>
                <a:off x="6713760" y="4617465"/>
                <a:ext cx="2011433" cy="707886"/>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1" i="1" smtClean="0">
                          <a:solidFill>
                            <a:schemeClr val="tx1"/>
                          </a:solidFill>
                          <a:latin typeface="Cambria Math" panose="02040503050406030204" pitchFamily="18" charset="0"/>
                        </a:rPr>
                        <m:t>𝜺</m:t>
                      </m:r>
                      <m:r>
                        <a:rPr lang="pt-BR" sz="2000" b="0" i="1" smtClean="0">
                          <a:solidFill>
                            <a:schemeClr val="tx1"/>
                          </a:solidFill>
                          <a:latin typeface="Cambria Math" panose="02040503050406030204" pitchFamily="18" charset="0"/>
                        </a:rPr>
                        <m:t>=</m:t>
                      </m:r>
                      <m:r>
                        <a:rPr lang="pt-BR" sz="2000" b="1" i="1" smtClean="0">
                          <a:solidFill>
                            <a:srgbClr val="FF0000"/>
                          </a:solidFill>
                          <a:latin typeface="Cambria Math" panose="02040503050406030204" pitchFamily="18" charset="0"/>
                        </a:rPr>
                        <m:t>𝑩</m:t>
                      </m:r>
                      <m:r>
                        <a:rPr lang="pt-BR" sz="2000" b="0" i="1" smtClean="0">
                          <a:solidFill>
                            <a:schemeClr val="tx1"/>
                          </a:solidFill>
                          <a:latin typeface="Cambria Math" panose="02040503050406030204" pitchFamily="18" charset="0"/>
                        </a:rPr>
                        <m:t>∙</m:t>
                      </m:r>
                      <m:r>
                        <a:rPr lang="pt-BR" sz="2000" b="1" i="1" smtClean="0">
                          <a:solidFill>
                            <a:srgbClr val="7030A0"/>
                          </a:solidFill>
                          <a:latin typeface="Cambria Math" panose="02040503050406030204" pitchFamily="18" charset="0"/>
                        </a:rPr>
                        <m:t>𝑼</m:t>
                      </m:r>
                    </m:oMath>
                    <m:oMath xmlns:m="http://schemas.openxmlformats.org/officeDocument/2006/math">
                      <m:r>
                        <a:rPr lang="pt-BR" sz="2000" b="1" i="1" smtClean="0">
                          <a:solidFill>
                            <a:schemeClr val="tx1"/>
                          </a:solidFill>
                          <a:latin typeface="Cambria Math" panose="02040503050406030204" pitchFamily="18" charset="0"/>
                        </a:rPr>
                        <m:t>𝝈</m:t>
                      </m:r>
                      <m:r>
                        <a:rPr lang="pt-BR" sz="2000" b="0" i="1" smtClean="0">
                          <a:solidFill>
                            <a:schemeClr val="tx1"/>
                          </a:solidFill>
                          <a:latin typeface="Cambria Math" panose="02040503050406030204" pitchFamily="18" charset="0"/>
                        </a:rPr>
                        <m:t>=</m:t>
                      </m:r>
                      <m:r>
                        <a:rPr lang="pt-BR" sz="2000" b="1" i="1" smtClean="0">
                          <a:solidFill>
                            <a:srgbClr val="00B050"/>
                          </a:solidFill>
                          <a:latin typeface="Cambria Math" panose="02040503050406030204" pitchFamily="18" charset="0"/>
                        </a:rPr>
                        <m:t>𝑫</m:t>
                      </m:r>
                      <m:r>
                        <a:rPr lang="pt-BR" sz="2000" b="0" i="1" smtClean="0">
                          <a:solidFill>
                            <a:schemeClr val="tx1"/>
                          </a:solidFill>
                          <a:latin typeface="Cambria Math" panose="02040503050406030204" pitchFamily="18" charset="0"/>
                        </a:rPr>
                        <m:t>∙</m:t>
                      </m:r>
                      <m:r>
                        <a:rPr lang="pt-BR" sz="2000" b="1" i="1" smtClean="0">
                          <a:solidFill>
                            <a:srgbClr val="FF0000"/>
                          </a:solidFill>
                          <a:latin typeface="Cambria Math" panose="02040503050406030204" pitchFamily="18" charset="0"/>
                        </a:rPr>
                        <m:t>𝑩</m:t>
                      </m:r>
                      <m:r>
                        <a:rPr lang="pt-BR" sz="2000" b="0" i="1" smtClean="0">
                          <a:solidFill>
                            <a:schemeClr val="tx1"/>
                          </a:solidFill>
                          <a:latin typeface="Cambria Math" panose="02040503050406030204" pitchFamily="18" charset="0"/>
                        </a:rPr>
                        <m:t>∙</m:t>
                      </m:r>
                      <m:r>
                        <a:rPr lang="pt-BR" sz="2000" b="1" i="1" smtClean="0">
                          <a:solidFill>
                            <a:srgbClr val="7030A0"/>
                          </a:solidFill>
                          <a:latin typeface="Cambria Math" panose="02040503050406030204" pitchFamily="18" charset="0"/>
                        </a:rPr>
                        <m:t>𝑼</m:t>
                      </m:r>
                    </m:oMath>
                  </m:oMathPara>
                </a14:m>
                <a:endParaRPr lang="pt-BR" sz="2000" dirty="0">
                  <a:solidFill>
                    <a:srgbClr val="7030A0"/>
                  </a:solidFill>
                  <a:latin typeface="Arial Narrow" pitchFamily="34" charset="0"/>
                </a:endParaRPr>
              </a:p>
            </p:txBody>
          </p:sp>
        </mc:Choice>
        <mc:Fallback>
          <p:sp>
            <p:nvSpPr>
              <p:cNvPr id="77" name="CaixaDeTexto 76"/>
              <p:cNvSpPr txBox="1">
                <a:spLocks noRot="1" noChangeAspect="1" noMove="1" noResize="1" noEditPoints="1" noAdjustHandles="1" noChangeArrowheads="1" noChangeShapeType="1" noTextEdit="1"/>
              </p:cNvSpPr>
              <p:nvPr/>
            </p:nvSpPr>
            <p:spPr>
              <a:xfrm>
                <a:off x="6713760" y="4617465"/>
                <a:ext cx="2011433" cy="707886"/>
              </a:xfrm>
              <a:prstGeom prst="rect">
                <a:avLst/>
              </a:prstGeom>
              <a:blipFill rotWithShape="0">
                <a:blip r:embed="rId5"/>
                <a:stretch>
                  <a:fillRect/>
                </a:stretch>
              </a:blipFill>
              <a:ln>
                <a:noFill/>
              </a:ln>
              <a:effectLst/>
            </p:spPr>
            <p:txBody>
              <a:bodyPr/>
              <a:lstStyle/>
              <a:p>
                <a:r>
                  <a:rPr lang="en-US">
                    <a:noFill/>
                  </a:rPr>
                  <a:t> </a:t>
                </a:r>
              </a:p>
            </p:txBody>
          </p:sp>
        </mc:Fallback>
      </mc:AlternateContent>
      <p:sp>
        <p:nvSpPr>
          <p:cNvPr id="57" name="CaixaDeTexto 56"/>
          <p:cNvSpPr txBox="1"/>
          <p:nvPr/>
        </p:nvSpPr>
        <p:spPr>
          <a:xfrm>
            <a:off x="6713761" y="1838387"/>
            <a:ext cx="201143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Matriz de rigidez (</a:t>
            </a:r>
            <a:r>
              <a:rPr lang="pt-BR" b="1" dirty="0" smtClean="0">
                <a:solidFill>
                  <a:schemeClr val="tx2">
                    <a:lumMod val="75000"/>
                  </a:schemeClr>
                </a:solidFill>
                <a:latin typeface="Arial Narrow" pitchFamily="34" charset="0"/>
              </a:rPr>
              <a:t>K</a:t>
            </a:r>
            <a:r>
              <a:rPr lang="pt-BR" dirty="0" smtClean="0">
                <a:solidFill>
                  <a:schemeClr val="tx2">
                    <a:lumMod val="75000"/>
                  </a:schemeClr>
                </a:solidFill>
                <a:latin typeface="Arial Narrow" pitchFamily="34" charset="0"/>
              </a:rPr>
              <a:t>)</a:t>
            </a:r>
            <a:endParaRPr lang="pt-BR" b="1" dirty="0">
              <a:solidFill>
                <a:schemeClr val="tx2">
                  <a:lumMod val="75000"/>
                </a:schemeClr>
              </a:solidFill>
              <a:latin typeface="Arial Narrow" pitchFamily="34" charset="0"/>
            </a:endParaRPr>
          </a:p>
        </p:txBody>
      </p:sp>
      <p:sp>
        <p:nvSpPr>
          <p:cNvPr id="58" name="CaixaDeTexto 57"/>
          <p:cNvSpPr txBox="1"/>
          <p:nvPr/>
        </p:nvSpPr>
        <p:spPr>
          <a:xfrm>
            <a:off x="6713761" y="3637288"/>
            <a:ext cx="201143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Solução nodal (</a:t>
            </a:r>
            <a:r>
              <a:rPr lang="pt-BR" b="1" dirty="0" smtClean="0">
                <a:solidFill>
                  <a:schemeClr val="tx2">
                    <a:lumMod val="75000"/>
                  </a:schemeClr>
                </a:solidFill>
                <a:latin typeface="Arial Narrow" pitchFamily="34" charset="0"/>
              </a:rPr>
              <a:t>U</a:t>
            </a:r>
            <a:r>
              <a:rPr lang="pt-BR" dirty="0" smtClean="0">
                <a:solidFill>
                  <a:schemeClr val="tx2">
                    <a:lumMod val="75000"/>
                  </a:schemeClr>
                </a:solidFill>
                <a:latin typeface="Arial Narrow" pitchFamily="34" charset="0"/>
              </a:rPr>
              <a:t>)</a:t>
            </a:r>
            <a:endParaRPr lang="pt-BR" b="1" dirty="0">
              <a:solidFill>
                <a:schemeClr val="tx2">
                  <a:lumMod val="75000"/>
                </a:schemeClr>
              </a:solidFill>
              <a:latin typeface="Arial Narrow" pitchFamily="34" charset="0"/>
            </a:endParaRPr>
          </a:p>
        </p:txBody>
      </p:sp>
      <mc:AlternateContent xmlns:mc="http://schemas.openxmlformats.org/markup-compatibility/2006" xmlns:a14="http://schemas.microsoft.com/office/drawing/2010/main">
        <mc:Choice Requires="a14">
          <p:sp>
            <p:nvSpPr>
              <p:cNvPr id="59" name="CaixaDeTexto 58"/>
              <p:cNvSpPr txBox="1"/>
              <p:nvPr/>
            </p:nvSpPr>
            <p:spPr>
              <a:xfrm>
                <a:off x="6713760" y="5462970"/>
                <a:ext cx="2011433"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Tensões (</a:t>
                </a:r>
                <a14:m>
                  <m:oMath xmlns:m="http://schemas.openxmlformats.org/officeDocument/2006/math">
                    <m:r>
                      <a:rPr lang="pt-BR" b="1" i="1" smtClean="0">
                        <a:solidFill>
                          <a:schemeClr val="tx2">
                            <a:lumMod val="75000"/>
                          </a:schemeClr>
                        </a:solidFill>
                        <a:latin typeface="Cambria Math" panose="02040503050406030204" pitchFamily="18" charset="0"/>
                      </a:rPr>
                      <m:t>𝝈</m:t>
                    </m:r>
                  </m:oMath>
                </a14:m>
                <a:r>
                  <a:rPr lang="pt-BR" dirty="0" smtClean="0">
                    <a:solidFill>
                      <a:schemeClr val="tx2">
                        <a:lumMod val="75000"/>
                      </a:schemeClr>
                    </a:solidFill>
                    <a:latin typeface="Arial Narrow" pitchFamily="34" charset="0"/>
                  </a:rPr>
                  <a:t>) &amp; Deformações (</a:t>
                </a:r>
                <a14:m>
                  <m:oMath xmlns:m="http://schemas.openxmlformats.org/officeDocument/2006/math">
                    <m:r>
                      <a:rPr lang="pt-BR" b="1" i="1" smtClean="0">
                        <a:solidFill>
                          <a:schemeClr val="tx2">
                            <a:lumMod val="75000"/>
                          </a:schemeClr>
                        </a:solidFill>
                        <a:latin typeface="Cambria Math" panose="02040503050406030204" pitchFamily="18" charset="0"/>
                      </a:rPr>
                      <m:t>𝜺</m:t>
                    </m:r>
                  </m:oMath>
                </a14:m>
                <a:r>
                  <a:rPr lang="pt-BR" dirty="0" smtClean="0">
                    <a:solidFill>
                      <a:schemeClr val="tx2">
                        <a:lumMod val="75000"/>
                      </a:schemeClr>
                    </a:solidFill>
                    <a:latin typeface="Arial Narrow" pitchFamily="34" charset="0"/>
                  </a:rPr>
                  <a:t>)</a:t>
                </a:r>
                <a:endParaRPr lang="pt-BR" b="1" dirty="0">
                  <a:solidFill>
                    <a:schemeClr val="tx2">
                      <a:lumMod val="75000"/>
                    </a:schemeClr>
                  </a:solidFill>
                  <a:latin typeface="Arial Narrow" pitchFamily="34" charset="0"/>
                </a:endParaRPr>
              </a:p>
            </p:txBody>
          </p:sp>
        </mc:Choice>
        <mc:Fallback xmlns="">
          <p:sp>
            <p:nvSpPr>
              <p:cNvPr id="59" name="CaixaDeTexto 58"/>
              <p:cNvSpPr txBox="1">
                <a:spLocks noRot="1" noChangeAspect="1" noMove="1" noResize="1" noEditPoints="1" noAdjustHandles="1" noChangeArrowheads="1" noChangeShapeType="1" noTextEdit="1"/>
              </p:cNvSpPr>
              <p:nvPr/>
            </p:nvSpPr>
            <p:spPr>
              <a:xfrm>
                <a:off x="6713760" y="5462970"/>
                <a:ext cx="2011433" cy="646331"/>
              </a:xfrm>
              <a:prstGeom prst="rect">
                <a:avLst/>
              </a:prstGeom>
              <a:blipFill rotWithShape="0">
                <a:blip r:embed="rId6"/>
                <a:stretch>
                  <a:fillRect/>
                </a:stretch>
              </a:blipFill>
            </p:spPr>
            <p:txBody>
              <a:bodyPr/>
              <a:lstStyle/>
              <a:p>
                <a:r>
                  <a:rPr lang="en-US">
                    <a:noFill/>
                  </a:rPr>
                  <a:t> </a:t>
                </a:r>
              </a:p>
            </p:txBody>
          </p:sp>
        </mc:Fallback>
      </mc:AlternateContent>
      <p:cxnSp>
        <p:nvCxnSpPr>
          <p:cNvPr id="76" name="Conector angulado 75"/>
          <p:cNvCxnSpPr>
            <a:stCxn id="57" idx="3"/>
            <a:endCxn id="58" idx="3"/>
          </p:cNvCxnSpPr>
          <p:nvPr/>
        </p:nvCxnSpPr>
        <p:spPr>
          <a:xfrm>
            <a:off x="8725194" y="2023053"/>
            <a:ext cx="12700" cy="1798901"/>
          </a:xfrm>
          <a:prstGeom prst="bentConnector3">
            <a:avLst>
              <a:gd name="adj1" fmla="val 2348575"/>
            </a:avLst>
          </a:prstGeom>
          <a:ln>
            <a:tailEnd type="arrow"/>
          </a:ln>
          <a:effectLst/>
        </p:spPr>
        <p:style>
          <a:lnRef idx="2">
            <a:schemeClr val="dk1"/>
          </a:lnRef>
          <a:fillRef idx="0">
            <a:schemeClr val="dk1"/>
          </a:fillRef>
          <a:effectRef idx="1">
            <a:schemeClr val="dk1"/>
          </a:effectRef>
          <a:fontRef idx="minor">
            <a:schemeClr val="tx1"/>
          </a:fontRef>
        </p:style>
      </p:cxnSp>
      <p:cxnSp>
        <p:nvCxnSpPr>
          <p:cNvPr id="78" name="Conector angulado 77"/>
          <p:cNvCxnSpPr>
            <a:stCxn id="58" idx="1"/>
            <a:endCxn id="59" idx="1"/>
          </p:cNvCxnSpPr>
          <p:nvPr/>
        </p:nvCxnSpPr>
        <p:spPr>
          <a:xfrm rot="10800000" flipV="1">
            <a:off x="6713761" y="3821954"/>
            <a:ext cx="1" cy="1964182"/>
          </a:xfrm>
          <a:prstGeom prst="bentConnector3">
            <a:avLst>
              <a:gd name="adj1" fmla="val 22860100000"/>
            </a:avLst>
          </a:prstGeom>
          <a:ln>
            <a:tailEnd type="arrow"/>
          </a:ln>
          <a:effectLst/>
        </p:spPr>
        <p:style>
          <a:lnRef idx="2">
            <a:schemeClr val="dk1"/>
          </a:lnRef>
          <a:fillRef idx="0">
            <a:schemeClr val="dk1"/>
          </a:fillRef>
          <a:effectRef idx="1">
            <a:schemeClr val="dk1"/>
          </a:effectRef>
          <a:fontRef idx="minor">
            <a:schemeClr val="tx1"/>
          </a:fontRef>
        </p:style>
      </p:cxnSp>
      <p:pic>
        <p:nvPicPr>
          <p:cNvPr id="23" name="Imagem 22"/>
          <p:cNvPicPr>
            <a:picLocks noChangeAspect="1"/>
          </p:cNvPicPr>
          <p:nvPr/>
        </p:nvPicPr>
        <p:blipFill>
          <a:blip r:embed="rId7"/>
          <a:stretch>
            <a:fillRect/>
          </a:stretch>
        </p:blipFill>
        <p:spPr>
          <a:xfrm>
            <a:off x="858593" y="958334"/>
            <a:ext cx="3232967" cy="3221502"/>
          </a:xfrm>
          <a:prstGeom prst="rect">
            <a:avLst/>
          </a:prstGeom>
        </p:spPr>
      </p:pic>
      <mc:AlternateContent xmlns:mc="http://schemas.openxmlformats.org/markup-compatibility/2006" xmlns:a14="http://schemas.microsoft.com/office/drawing/2010/main">
        <mc:Choice Requires="a14">
          <p:sp>
            <p:nvSpPr>
              <p:cNvPr id="28" name="CaixaDeTexto 27"/>
              <p:cNvSpPr txBox="1"/>
              <p:nvPr/>
            </p:nvSpPr>
            <p:spPr>
              <a:xfrm>
                <a:off x="4245800" y="1454248"/>
                <a:ext cx="2160240" cy="553357"/>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600" b="0" i="1" smtClean="0">
                              <a:solidFill>
                                <a:srgbClr val="0070C0"/>
                              </a:solidFill>
                              <a:latin typeface="Cambria Math" panose="02040503050406030204" pitchFamily="18" charset="0"/>
                              <a:ea typeface="Cambria Math" panose="02040503050406030204" pitchFamily="18" charset="0"/>
                            </a:rPr>
                          </m:ctrlPr>
                        </m:sSubPr>
                        <m:e>
                          <m:r>
                            <a:rPr lang="pt-BR" sz="1600" i="1" smtClean="0">
                              <a:solidFill>
                                <a:srgbClr val="0070C0"/>
                              </a:solidFill>
                              <a:latin typeface="Cambria Math" panose="02040503050406030204" pitchFamily="18" charset="0"/>
                              <a:ea typeface="Cambria Math" panose="02040503050406030204" pitchFamily="18" charset="0"/>
                            </a:rPr>
                            <m:t>𝑁</m:t>
                          </m:r>
                        </m:e>
                        <m:sub>
                          <m:r>
                            <a:rPr lang="pt-BR" sz="1600" b="0" i="1" smtClean="0">
                              <a:solidFill>
                                <a:srgbClr val="0070C0"/>
                              </a:solidFill>
                              <a:latin typeface="Cambria Math" panose="02040503050406030204" pitchFamily="18" charset="0"/>
                              <a:ea typeface="Cambria Math" panose="02040503050406030204" pitchFamily="18" charset="0"/>
                            </a:rPr>
                            <m:t>1</m:t>
                          </m:r>
                        </m:sub>
                      </m:sSub>
                      <m:r>
                        <a:rPr lang="pt-BR" sz="1600" b="0" i="1" smtClean="0">
                          <a:solidFill>
                            <a:schemeClr val="tx1"/>
                          </a:solidFill>
                          <a:latin typeface="Cambria Math" panose="02040503050406030204" pitchFamily="18" charset="0"/>
                          <a:ea typeface="Cambria Math" panose="02040503050406030204" pitchFamily="18" charset="0"/>
                        </a:rPr>
                        <m:t>=</m:t>
                      </m:r>
                      <m:f>
                        <m:fPr>
                          <m:ctrlPr>
                            <a:rPr lang="pt-BR" sz="1600" b="0" i="1" smtClean="0">
                              <a:solidFill>
                                <a:schemeClr val="tx1"/>
                              </a:solidFill>
                              <a:latin typeface="Cambria Math" panose="02040503050406030204" pitchFamily="18" charset="0"/>
                              <a:ea typeface="Cambria Math" panose="02040503050406030204" pitchFamily="18" charset="0"/>
                            </a:rPr>
                          </m:ctrlPr>
                        </m:fPr>
                        <m:num>
                          <m:r>
                            <a:rPr lang="pt-BR" sz="1600" b="0" i="1" smtClean="0">
                              <a:solidFill>
                                <a:schemeClr val="tx1"/>
                              </a:solidFill>
                              <a:latin typeface="Cambria Math" panose="02040503050406030204" pitchFamily="18" charset="0"/>
                              <a:ea typeface="Cambria Math" panose="02040503050406030204" pitchFamily="18" charset="0"/>
                            </a:rPr>
                            <m:t>1</m:t>
                          </m:r>
                        </m:num>
                        <m:den>
                          <m:r>
                            <a:rPr lang="pt-BR" sz="1600" b="0" i="1" smtClean="0">
                              <a:solidFill>
                                <a:schemeClr val="tx1"/>
                              </a:solidFill>
                              <a:latin typeface="Cambria Math" panose="02040503050406030204" pitchFamily="18" charset="0"/>
                              <a:ea typeface="Cambria Math" panose="02040503050406030204" pitchFamily="18" charset="0"/>
                            </a:rPr>
                            <m:t>4</m:t>
                          </m:r>
                        </m:den>
                      </m:f>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𝜉</m:t>
                      </m:r>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𝜂</m:t>
                      </m:r>
                      <m:r>
                        <a:rPr lang="pt-BR" sz="1600" b="0" i="1" smtClean="0">
                          <a:solidFill>
                            <a:schemeClr val="tx1"/>
                          </a:solidFill>
                          <a:latin typeface="Cambria Math" panose="02040503050406030204" pitchFamily="18" charset="0"/>
                          <a:ea typeface="Cambria Math" panose="02040503050406030204" pitchFamily="18" charset="0"/>
                        </a:rPr>
                        <m:t>)</m:t>
                      </m:r>
                    </m:oMath>
                  </m:oMathPara>
                </a14:m>
                <a:endParaRPr lang="pt-BR" sz="1600" dirty="0">
                  <a:solidFill>
                    <a:schemeClr val="tx1"/>
                  </a:solidFill>
                  <a:latin typeface="Arial Narrow" pitchFamily="34" charset="0"/>
                </a:endParaRPr>
              </a:p>
            </p:txBody>
          </p:sp>
        </mc:Choice>
        <mc:Fallback xmlns="">
          <p:sp>
            <p:nvSpPr>
              <p:cNvPr id="28" name="CaixaDeTexto 27"/>
              <p:cNvSpPr txBox="1">
                <a:spLocks noRot="1" noChangeAspect="1" noMove="1" noResize="1" noEditPoints="1" noAdjustHandles="1" noChangeArrowheads="1" noChangeShapeType="1" noTextEdit="1"/>
              </p:cNvSpPr>
              <p:nvPr/>
            </p:nvSpPr>
            <p:spPr>
              <a:xfrm>
                <a:off x="4245800" y="1454248"/>
                <a:ext cx="2160240" cy="553357"/>
              </a:xfrm>
              <a:prstGeom prst="rect">
                <a:avLst/>
              </a:prstGeom>
              <a:blipFill rotWithShape="0">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CaixaDeTexto 29"/>
              <p:cNvSpPr txBox="1"/>
              <p:nvPr/>
            </p:nvSpPr>
            <p:spPr>
              <a:xfrm>
                <a:off x="4248911" y="1970691"/>
                <a:ext cx="2160240" cy="553357"/>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600" b="0" i="1" smtClean="0">
                              <a:solidFill>
                                <a:srgbClr val="0070C0"/>
                              </a:solidFill>
                              <a:latin typeface="Cambria Math" panose="02040503050406030204" pitchFamily="18" charset="0"/>
                              <a:ea typeface="Cambria Math" panose="02040503050406030204" pitchFamily="18" charset="0"/>
                            </a:rPr>
                          </m:ctrlPr>
                        </m:sSubPr>
                        <m:e>
                          <m:r>
                            <a:rPr lang="pt-BR" sz="1600" i="1" smtClean="0">
                              <a:solidFill>
                                <a:srgbClr val="0070C0"/>
                              </a:solidFill>
                              <a:latin typeface="Cambria Math" panose="02040503050406030204" pitchFamily="18" charset="0"/>
                              <a:ea typeface="Cambria Math" panose="02040503050406030204" pitchFamily="18" charset="0"/>
                            </a:rPr>
                            <m:t>𝑁</m:t>
                          </m:r>
                        </m:e>
                        <m:sub>
                          <m:r>
                            <a:rPr lang="pt-BR" sz="1600" b="0" i="1" smtClean="0">
                              <a:solidFill>
                                <a:srgbClr val="0070C0"/>
                              </a:solidFill>
                              <a:latin typeface="Cambria Math" panose="02040503050406030204" pitchFamily="18" charset="0"/>
                              <a:ea typeface="Cambria Math" panose="02040503050406030204" pitchFamily="18" charset="0"/>
                            </a:rPr>
                            <m:t>2</m:t>
                          </m:r>
                        </m:sub>
                      </m:sSub>
                      <m:r>
                        <a:rPr lang="pt-BR" sz="1600" b="0" i="1" smtClean="0">
                          <a:solidFill>
                            <a:schemeClr val="tx1"/>
                          </a:solidFill>
                          <a:latin typeface="Cambria Math" panose="02040503050406030204" pitchFamily="18" charset="0"/>
                          <a:ea typeface="Cambria Math" panose="02040503050406030204" pitchFamily="18" charset="0"/>
                        </a:rPr>
                        <m:t>=</m:t>
                      </m:r>
                      <m:f>
                        <m:fPr>
                          <m:ctrlPr>
                            <a:rPr lang="pt-BR" sz="1600" b="0" i="1" smtClean="0">
                              <a:solidFill>
                                <a:schemeClr val="tx1"/>
                              </a:solidFill>
                              <a:latin typeface="Cambria Math" panose="02040503050406030204" pitchFamily="18" charset="0"/>
                              <a:ea typeface="Cambria Math" panose="02040503050406030204" pitchFamily="18" charset="0"/>
                            </a:rPr>
                          </m:ctrlPr>
                        </m:fPr>
                        <m:num>
                          <m:r>
                            <a:rPr lang="pt-BR" sz="1600" b="0" i="1" smtClean="0">
                              <a:solidFill>
                                <a:schemeClr val="tx1"/>
                              </a:solidFill>
                              <a:latin typeface="Cambria Math" panose="02040503050406030204" pitchFamily="18" charset="0"/>
                              <a:ea typeface="Cambria Math" panose="02040503050406030204" pitchFamily="18" charset="0"/>
                            </a:rPr>
                            <m:t>1</m:t>
                          </m:r>
                        </m:num>
                        <m:den>
                          <m:r>
                            <a:rPr lang="pt-BR" sz="1600" b="0" i="1" smtClean="0">
                              <a:solidFill>
                                <a:schemeClr val="tx1"/>
                              </a:solidFill>
                              <a:latin typeface="Cambria Math" panose="02040503050406030204" pitchFamily="18" charset="0"/>
                              <a:ea typeface="Cambria Math" panose="02040503050406030204" pitchFamily="18" charset="0"/>
                            </a:rPr>
                            <m:t>4</m:t>
                          </m:r>
                        </m:den>
                      </m:f>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𝜉</m:t>
                      </m:r>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𝜂</m:t>
                      </m:r>
                      <m:r>
                        <a:rPr lang="pt-BR" sz="1600" b="0" i="1" smtClean="0">
                          <a:solidFill>
                            <a:schemeClr val="tx1"/>
                          </a:solidFill>
                          <a:latin typeface="Cambria Math" panose="02040503050406030204" pitchFamily="18" charset="0"/>
                          <a:ea typeface="Cambria Math" panose="02040503050406030204" pitchFamily="18" charset="0"/>
                        </a:rPr>
                        <m:t>)</m:t>
                      </m:r>
                    </m:oMath>
                  </m:oMathPara>
                </a14:m>
                <a:endParaRPr lang="pt-BR" sz="1600" dirty="0">
                  <a:solidFill>
                    <a:schemeClr val="tx1"/>
                  </a:solidFill>
                  <a:latin typeface="Arial Narrow" pitchFamily="34" charset="0"/>
                </a:endParaRPr>
              </a:p>
            </p:txBody>
          </p:sp>
        </mc:Choice>
        <mc:Fallback xmlns="">
          <p:sp>
            <p:nvSpPr>
              <p:cNvPr id="30" name="CaixaDeTexto 29"/>
              <p:cNvSpPr txBox="1">
                <a:spLocks noRot="1" noChangeAspect="1" noMove="1" noResize="1" noEditPoints="1" noAdjustHandles="1" noChangeArrowheads="1" noChangeShapeType="1" noTextEdit="1"/>
              </p:cNvSpPr>
              <p:nvPr/>
            </p:nvSpPr>
            <p:spPr>
              <a:xfrm>
                <a:off x="4248911" y="1970691"/>
                <a:ext cx="2160240" cy="553357"/>
              </a:xfrm>
              <a:prstGeom prst="rect">
                <a:avLst/>
              </a:prstGeom>
              <a:blipFill rotWithShape="0">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aixaDeTexto 30"/>
              <p:cNvSpPr txBox="1"/>
              <p:nvPr/>
            </p:nvSpPr>
            <p:spPr>
              <a:xfrm>
                <a:off x="4248130" y="2487134"/>
                <a:ext cx="2160240" cy="553357"/>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600" b="0" i="1" smtClean="0">
                              <a:solidFill>
                                <a:srgbClr val="0070C0"/>
                              </a:solidFill>
                              <a:latin typeface="Cambria Math" panose="02040503050406030204" pitchFamily="18" charset="0"/>
                              <a:ea typeface="Cambria Math" panose="02040503050406030204" pitchFamily="18" charset="0"/>
                            </a:rPr>
                          </m:ctrlPr>
                        </m:sSubPr>
                        <m:e>
                          <m:r>
                            <a:rPr lang="pt-BR" sz="1600" i="1" smtClean="0">
                              <a:solidFill>
                                <a:srgbClr val="0070C0"/>
                              </a:solidFill>
                              <a:latin typeface="Cambria Math" panose="02040503050406030204" pitchFamily="18" charset="0"/>
                              <a:ea typeface="Cambria Math" panose="02040503050406030204" pitchFamily="18" charset="0"/>
                            </a:rPr>
                            <m:t>𝑁</m:t>
                          </m:r>
                        </m:e>
                        <m:sub>
                          <m:r>
                            <a:rPr lang="pt-BR" sz="1600" b="0" i="1" smtClean="0">
                              <a:solidFill>
                                <a:srgbClr val="0070C0"/>
                              </a:solidFill>
                              <a:latin typeface="Cambria Math" panose="02040503050406030204" pitchFamily="18" charset="0"/>
                              <a:ea typeface="Cambria Math" panose="02040503050406030204" pitchFamily="18" charset="0"/>
                            </a:rPr>
                            <m:t>3</m:t>
                          </m:r>
                        </m:sub>
                      </m:sSub>
                      <m:r>
                        <a:rPr lang="pt-BR" sz="1600" b="0" i="1" smtClean="0">
                          <a:solidFill>
                            <a:schemeClr val="tx1"/>
                          </a:solidFill>
                          <a:latin typeface="Cambria Math" panose="02040503050406030204" pitchFamily="18" charset="0"/>
                          <a:ea typeface="Cambria Math" panose="02040503050406030204" pitchFamily="18" charset="0"/>
                        </a:rPr>
                        <m:t>=</m:t>
                      </m:r>
                      <m:f>
                        <m:fPr>
                          <m:ctrlPr>
                            <a:rPr lang="pt-BR" sz="1600" b="0" i="1" smtClean="0">
                              <a:solidFill>
                                <a:schemeClr val="tx1"/>
                              </a:solidFill>
                              <a:latin typeface="Cambria Math" panose="02040503050406030204" pitchFamily="18" charset="0"/>
                              <a:ea typeface="Cambria Math" panose="02040503050406030204" pitchFamily="18" charset="0"/>
                            </a:rPr>
                          </m:ctrlPr>
                        </m:fPr>
                        <m:num>
                          <m:r>
                            <a:rPr lang="pt-BR" sz="1600" b="0" i="1" smtClean="0">
                              <a:solidFill>
                                <a:schemeClr val="tx1"/>
                              </a:solidFill>
                              <a:latin typeface="Cambria Math" panose="02040503050406030204" pitchFamily="18" charset="0"/>
                              <a:ea typeface="Cambria Math" panose="02040503050406030204" pitchFamily="18" charset="0"/>
                            </a:rPr>
                            <m:t>1</m:t>
                          </m:r>
                        </m:num>
                        <m:den>
                          <m:r>
                            <a:rPr lang="pt-BR" sz="1600" b="0" i="1" smtClean="0">
                              <a:solidFill>
                                <a:schemeClr val="tx1"/>
                              </a:solidFill>
                              <a:latin typeface="Cambria Math" panose="02040503050406030204" pitchFamily="18" charset="0"/>
                              <a:ea typeface="Cambria Math" panose="02040503050406030204" pitchFamily="18" charset="0"/>
                            </a:rPr>
                            <m:t>4</m:t>
                          </m:r>
                        </m:den>
                      </m:f>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𝜉</m:t>
                      </m:r>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𝜂</m:t>
                      </m:r>
                      <m:r>
                        <a:rPr lang="pt-BR" sz="1600" b="0" i="1" smtClean="0">
                          <a:solidFill>
                            <a:schemeClr val="tx1"/>
                          </a:solidFill>
                          <a:latin typeface="Cambria Math" panose="02040503050406030204" pitchFamily="18" charset="0"/>
                          <a:ea typeface="Cambria Math" panose="02040503050406030204" pitchFamily="18" charset="0"/>
                        </a:rPr>
                        <m:t>)</m:t>
                      </m:r>
                    </m:oMath>
                  </m:oMathPara>
                </a14:m>
                <a:endParaRPr lang="pt-BR" sz="1600" dirty="0">
                  <a:solidFill>
                    <a:schemeClr val="tx1"/>
                  </a:solidFill>
                  <a:latin typeface="Arial Narrow" pitchFamily="34" charset="0"/>
                </a:endParaRPr>
              </a:p>
            </p:txBody>
          </p:sp>
        </mc:Choice>
        <mc:Fallback xmlns="">
          <p:sp>
            <p:nvSpPr>
              <p:cNvPr id="31" name="CaixaDeTexto 30"/>
              <p:cNvSpPr txBox="1">
                <a:spLocks noRot="1" noChangeAspect="1" noMove="1" noResize="1" noEditPoints="1" noAdjustHandles="1" noChangeArrowheads="1" noChangeShapeType="1" noTextEdit="1"/>
              </p:cNvSpPr>
              <p:nvPr/>
            </p:nvSpPr>
            <p:spPr>
              <a:xfrm>
                <a:off x="4248130" y="2487134"/>
                <a:ext cx="2160240" cy="553357"/>
              </a:xfrm>
              <a:prstGeom prst="rect">
                <a:avLst/>
              </a:prstGeom>
              <a:blipFill rotWithShape="0">
                <a:blip r:embed="rId10"/>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aixaDeTexto 31"/>
              <p:cNvSpPr txBox="1"/>
              <p:nvPr/>
            </p:nvSpPr>
            <p:spPr>
              <a:xfrm>
                <a:off x="4245800" y="3003577"/>
                <a:ext cx="2160240" cy="553357"/>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600" b="0" i="1" smtClean="0">
                              <a:solidFill>
                                <a:srgbClr val="0070C0"/>
                              </a:solidFill>
                              <a:latin typeface="Cambria Math" panose="02040503050406030204" pitchFamily="18" charset="0"/>
                              <a:ea typeface="Cambria Math" panose="02040503050406030204" pitchFamily="18" charset="0"/>
                            </a:rPr>
                          </m:ctrlPr>
                        </m:sSubPr>
                        <m:e>
                          <m:r>
                            <a:rPr lang="pt-BR" sz="1600" i="1" smtClean="0">
                              <a:solidFill>
                                <a:srgbClr val="0070C0"/>
                              </a:solidFill>
                              <a:latin typeface="Cambria Math" panose="02040503050406030204" pitchFamily="18" charset="0"/>
                              <a:ea typeface="Cambria Math" panose="02040503050406030204" pitchFamily="18" charset="0"/>
                            </a:rPr>
                            <m:t>𝑁</m:t>
                          </m:r>
                        </m:e>
                        <m:sub>
                          <m:r>
                            <a:rPr lang="pt-BR" sz="1600" b="0" i="1" smtClean="0">
                              <a:solidFill>
                                <a:srgbClr val="0070C0"/>
                              </a:solidFill>
                              <a:latin typeface="Cambria Math" panose="02040503050406030204" pitchFamily="18" charset="0"/>
                              <a:ea typeface="Cambria Math" panose="02040503050406030204" pitchFamily="18" charset="0"/>
                            </a:rPr>
                            <m:t>4</m:t>
                          </m:r>
                        </m:sub>
                      </m:sSub>
                      <m:r>
                        <a:rPr lang="pt-BR" sz="1600" b="0" i="1" smtClean="0">
                          <a:solidFill>
                            <a:schemeClr val="tx1"/>
                          </a:solidFill>
                          <a:latin typeface="Cambria Math" panose="02040503050406030204" pitchFamily="18" charset="0"/>
                          <a:ea typeface="Cambria Math" panose="02040503050406030204" pitchFamily="18" charset="0"/>
                        </a:rPr>
                        <m:t>=</m:t>
                      </m:r>
                      <m:f>
                        <m:fPr>
                          <m:ctrlPr>
                            <a:rPr lang="pt-BR" sz="1600" b="0" i="1" smtClean="0">
                              <a:solidFill>
                                <a:schemeClr val="tx1"/>
                              </a:solidFill>
                              <a:latin typeface="Cambria Math" panose="02040503050406030204" pitchFamily="18" charset="0"/>
                              <a:ea typeface="Cambria Math" panose="02040503050406030204" pitchFamily="18" charset="0"/>
                            </a:rPr>
                          </m:ctrlPr>
                        </m:fPr>
                        <m:num>
                          <m:r>
                            <a:rPr lang="pt-BR" sz="1600" b="0" i="1" smtClean="0">
                              <a:solidFill>
                                <a:schemeClr val="tx1"/>
                              </a:solidFill>
                              <a:latin typeface="Cambria Math" panose="02040503050406030204" pitchFamily="18" charset="0"/>
                              <a:ea typeface="Cambria Math" panose="02040503050406030204" pitchFamily="18" charset="0"/>
                            </a:rPr>
                            <m:t>1</m:t>
                          </m:r>
                        </m:num>
                        <m:den>
                          <m:r>
                            <a:rPr lang="pt-BR" sz="1600" b="0" i="1" smtClean="0">
                              <a:solidFill>
                                <a:schemeClr val="tx1"/>
                              </a:solidFill>
                              <a:latin typeface="Cambria Math" panose="02040503050406030204" pitchFamily="18" charset="0"/>
                              <a:ea typeface="Cambria Math" panose="02040503050406030204" pitchFamily="18" charset="0"/>
                            </a:rPr>
                            <m:t>4</m:t>
                          </m:r>
                        </m:den>
                      </m:f>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𝜉</m:t>
                      </m:r>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𝜂</m:t>
                      </m:r>
                      <m:r>
                        <a:rPr lang="pt-BR" sz="1600" b="0" i="1" smtClean="0">
                          <a:solidFill>
                            <a:schemeClr val="tx1"/>
                          </a:solidFill>
                          <a:latin typeface="Cambria Math" panose="02040503050406030204" pitchFamily="18" charset="0"/>
                          <a:ea typeface="Cambria Math" panose="02040503050406030204" pitchFamily="18" charset="0"/>
                        </a:rPr>
                        <m:t>)</m:t>
                      </m:r>
                    </m:oMath>
                  </m:oMathPara>
                </a14:m>
                <a:endParaRPr lang="pt-BR" sz="1600" dirty="0">
                  <a:solidFill>
                    <a:schemeClr val="tx1"/>
                  </a:solidFill>
                  <a:latin typeface="Arial Narrow" pitchFamily="34" charset="0"/>
                </a:endParaRPr>
              </a:p>
            </p:txBody>
          </p:sp>
        </mc:Choice>
        <mc:Fallback xmlns="">
          <p:sp>
            <p:nvSpPr>
              <p:cNvPr id="32" name="CaixaDeTexto 31"/>
              <p:cNvSpPr txBox="1">
                <a:spLocks noRot="1" noChangeAspect="1" noMove="1" noResize="1" noEditPoints="1" noAdjustHandles="1" noChangeArrowheads="1" noChangeShapeType="1" noTextEdit="1"/>
              </p:cNvSpPr>
              <p:nvPr/>
            </p:nvSpPr>
            <p:spPr>
              <a:xfrm>
                <a:off x="4245800" y="3003577"/>
                <a:ext cx="2160240" cy="553357"/>
              </a:xfrm>
              <a:prstGeom prst="rect">
                <a:avLst/>
              </a:prstGeom>
              <a:blipFill rotWithShape="0">
                <a:blip r:embed="rId11"/>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CaixaDeTexto 32"/>
              <p:cNvSpPr txBox="1"/>
              <p:nvPr/>
            </p:nvSpPr>
            <p:spPr>
              <a:xfrm>
                <a:off x="251520" y="5310083"/>
                <a:ext cx="1373672" cy="40011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1" i="1" smtClean="0">
                          <a:solidFill>
                            <a:srgbClr val="FF0000"/>
                          </a:solidFill>
                          <a:latin typeface="Cambria Math" panose="02040503050406030204" pitchFamily="18" charset="0"/>
                          <a:ea typeface="Cambria Math" panose="02040503050406030204" pitchFamily="18" charset="0"/>
                        </a:rPr>
                        <m:t>𝑩</m:t>
                      </m:r>
                      <m:r>
                        <a:rPr lang="pt-BR" sz="2000" b="0" i="1" smtClean="0">
                          <a:solidFill>
                            <a:schemeClr val="tx1"/>
                          </a:solidFill>
                          <a:latin typeface="Cambria Math" panose="02040503050406030204" pitchFamily="18" charset="0"/>
                          <a:ea typeface="Cambria Math" panose="02040503050406030204" pitchFamily="18" charset="0"/>
                        </a:rPr>
                        <m:t>=</m:t>
                      </m:r>
                      <m:r>
                        <a:rPr lang="pt-BR" sz="2000" b="1" i="1" smtClean="0">
                          <a:solidFill>
                            <a:schemeClr val="tx1"/>
                          </a:solidFill>
                          <a:latin typeface="Cambria Math" panose="02040503050406030204" pitchFamily="18" charset="0"/>
                          <a:ea typeface="Cambria Math" panose="02040503050406030204" pitchFamily="18" charset="0"/>
                        </a:rPr>
                        <m:t>𝑳</m:t>
                      </m:r>
                      <m:r>
                        <a:rPr lang="pt-BR" sz="2000" b="1" i="1" smtClean="0">
                          <a:solidFill>
                            <a:schemeClr val="tx1"/>
                          </a:solidFill>
                          <a:latin typeface="Cambria Math" panose="02040503050406030204" pitchFamily="18" charset="0"/>
                          <a:ea typeface="Cambria Math" panose="02040503050406030204" pitchFamily="18" charset="0"/>
                        </a:rPr>
                        <m:t>∙</m:t>
                      </m:r>
                      <m:r>
                        <a:rPr lang="pt-BR" sz="2000" b="1" i="1" smtClean="0">
                          <a:solidFill>
                            <a:srgbClr val="0070C0"/>
                          </a:solidFill>
                          <a:latin typeface="Cambria Math" panose="02040503050406030204" pitchFamily="18" charset="0"/>
                          <a:ea typeface="Cambria Math" panose="02040503050406030204" pitchFamily="18" charset="0"/>
                        </a:rPr>
                        <m:t>𝑵</m:t>
                      </m:r>
                    </m:oMath>
                  </m:oMathPara>
                </a14:m>
                <a:endParaRPr lang="pt-BR" sz="2000" b="1" dirty="0">
                  <a:solidFill>
                    <a:srgbClr val="0070C0"/>
                  </a:solidFill>
                  <a:latin typeface="Arial Narrow" pitchFamily="34" charset="0"/>
                </a:endParaRPr>
              </a:p>
            </p:txBody>
          </p:sp>
        </mc:Choice>
        <mc:Fallback xmlns="">
          <p:sp>
            <p:nvSpPr>
              <p:cNvPr id="33" name="CaixaDeTexto 32"/>
              <p:cNvSpPr txBox="1">
                <a:spLocks noRot="1" noChangeAspect="1" noMove="1" noResize="1" noEditPoints="1" noAdjustHandles="1" noChangeArrowheads="1" noChangeShapeType="1" noTextEdit="1"/>
              </p:cNvSpPr>
              <p:nvPr/>
            </p:nvSpPr>
            <p:spPr>
              <a:xfrm>
                <a:off x="251520" y="5310083"/>
                <a:ext cx="1373672" cy="400110"/>
              </a:xfrm>
              <a:prstGeom prst="rect">
                <a:avLst/>
              </a:prstGeom>
              <a:blipFill rotWithShape="0">
                <a:blip r:embed="rId12"/>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aixaDeTexto 33"/>
              <p:cNvSpPr txBox="1"/>
              <p:nvPr/>
            </p:nvSpPr>
            <p:spPr>
              <a:xfrm>
                <a:off x="1907704" y="4283398"/>
                <a:ext cx="2016224" cy="87492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600" b="1" i="1" smtClean="0">
                          <a:solidFill>
                            <a:schemeClr val="bg1">
                              <a:lumMod val="50000"/>
                            </a:schemeClr>
                          </a:solidFill>
                          <a:latin typeface="Cambria Math" panose="02040503050406030204" pitchFamily="18" charset="0"/>
                          <a:ea typeface="Cambria Math" panose="02040503050406030204" pitchFamily="18" charset="0"/>
                        </a:rPr>
                        <m:t>𝑳</m:t>
                      </m:r>
                      <m:r>
                        <a:rPr lang="pt-BR" sz="1600" b="0" i="1" smtClean="0">
                          <a:solidFill>
                            <a:schemeClr val="bg1">
                              <a:lumMod val="50000"/>
                            </a:schemeClr>
                          </a:solidFill>
                          <a:latin typeface="Cambria Math" panose="02040503050406030204" pitchFamily="18" charset="0"/>
                          <a:ea typeface="Cambria Math" panose="02040503050406030204" pitchFamily="18" charset="0"/>
                        </a:rPr>
                        <m:t>=</m:t>
                      </m:r>
                      <m:d>
                        <m:dPr>
                          <m:begChr m:val="["/>
                          <m:endChr m:val="]"/>
                          <m:ctrlPr>
                            <a:rPr lang="pt-BR" sz="1600" b="0" i="1" smtClean="0">
                              <a:solidFill>
                                <a:schemeClr val="bg1">
                                  <a:lumMod val="50000"/>
                                </a:schemeClr>
                              </a:solidFill>
                              <a:latin typeface="Cambria Math" panose="02040503050406030204" pitchFamily="18" charset="0"/>
                              <a:ea typeface="Cambria Math" panose="02040503050406030204" pitchFamily="18" charset="0"/>
                            </a:rPr>
                          </m:ctrlPr>
                        </m:dPr>
                        <m:e>
                          <m:m>
                            <m:mPr>
                              <m:mcs>
                                <m:mc>
                                  <m:mcPr>
                                    <m:count m:val="2"/>
                                    <m:mcJc m:val="center"/>
                                  </m:mcPr>
                                </m:mc>
                              </m:mcs>
                              <m:ctrlPr>
                                <a:rPr lang="pt-BR" sz="1600" b="0" i="1" smtClean="0">
                                  <a:solidFill>
                                    <a:schemeClr val="bg1">
                                      <a:lumMod val="50000"/>
                                    </a:schemeClr>
                                  </a:solidFill>
                                  <a:latin typeface="Cambria Math" panose="02040503050406030204" pitchFamily="18" charset="0"/>
                                  <a:ea typeface="Cambria Math" panose="02040503050406030204" pitchFamily="18" charset="0"/>
                                </a:rPr>
                              </m:ctrlPr>
                            </m:mPr>
                            <m:mr>
                              <m:e>
                                <m:r>
                                  <a:rPr lang="pt-BR" sz="1600" b="0" i="1" smtClean="0">
                                    <a:solidFill>
                                      <a:schemeClr val="bg1">
                                        <a:lumMod val="50000"/>
                                      </a:schemeClr>
                                    </a:solidFill>
                                    <a:latin typeface="Cambria Math" panose="02040503050406030204" pitchFamily="18" charset="0"/>
                                    <a:ea typeface="Cambria Math" panose="02040503050406030204" pitchFamily="18" charset="0"/>
                                  </a:rPr>
                                  <m:t>𝜕</m:t>
                                </m:r>
                                <m:r>
                                  <a:rPr lang="pt-BR" sz="1600" b="0" i="1" smtClean="0">
                                    <a:solidFill>
                                      <a:schemeClr val="bg1">
                                        <a:lumMod val="50000"/>
                                      </a:schemeClr>
                                    </a:solidFill>
                                    <a:latin typeface="Cambria Math" panose="02040503050406030204" pitchFamily="18" charset="0"/>
                                    <a:ea typeface="Cambria Math" panose="02040503050406030204" pitchFamily="18" charset="0"/>
                                  </a:rPr>
                                  <m:t>/</m:t>
                                </m:r>
                                <m:r>
                                  <a:rPr lang="pt-BR" sz="1600" b="0" i="1" smtClean="0">
                                    <a:solidFill>
                                      <a:schemeClr val="bg1">
                                        <a:lumMod val="50000"/>
                                      </a:schemeClr>
                                    </a:solidFill>
                                    <a:latin typeface="Cambria Math" panose="02040503050406030204" pitchFamily="18" charset="0"/>
                                    <a:ea typeface="Cambria Math" panose="02040503050406030204" pitchFamily="18" charset="0"/>
                                  </a:rPr>
                                  <m:t>𝜕𝜉</m:t>
                                </m:r>
                              </m:e>
                              <m:e>
                                <m:r>
                                  <a:rPr lang="pt-BR" sz="1600" b="0" i="1" smtClean="0">
                                    <a:solidFill>
                                      <a:schemeClr val="bg1">
                                        <a:lumMod val="50000"/>
                                      </a:schemeClr>
                                    </a:solidFill>
                                    <a:latin typeface="Cambria Math" panose="02040503050406030204" pitchFamily="18" charset="0"/>
                                    <a:ea typeface="Cambria Math" panose="02040503050406030204" pitchFamily="18" charset="0"/>
                                  </a:rPr>
                                  <m:t>0</m:t>
                                </m:r>
                              </m:e>
                            </m:mr>
                            <m:mr>
                              <m:e>
                                <m:r>
                                  <a:rPr lang="pt-BR" sz="1600" b="0" i="1" smtClean="0">
                                    <a:solidFill>
                                      <a:schemeClr val="bg1">
                                        <a:lumMod val="50000"/>
                                      </a:schemeClr>
                                    </a:solidFill>
                                    <a:latin typeface="Cambria Math" panose="02040503050406030204" pitchFamily="18" charset="0"/>
                                    <a:ea typeface="Cambria Math" panose="02040503050406030204" pitchFamily="18" charset="0"/>
                                  </a:rPr>
                                  <m:t>0</m:t>
                                </m:r>
                              </m:e>
                              <m:e>
                                <m:r>
                                  <a:rPr lang="pt-BR" sz="1600" b="0" i="1" smtClean="0">
                                    <a:solidFill>
                                      <a:schemeClr val="bg1">
                                        <a:lumMod val="50000"/>
                                      </a:schemeClr>
                                    </a:solidFill>
                                    <a:latin typeface="Cambria Math" panose="02040503050406030204" pitchFamily="18" charset="0"/>
                                    <a:ea typeface="Cambria Math" panose="02040503050406030204" pitchFamily="18" charset="0"/>
                                  </a:rPr>
                                  <m:t>𝜕</m:t>
                                </m:r>
                                <m:r>
                                  <a:rPr lang="pt-BR" sz="1600" b="0" i="1" smtClean="0">
                                    <a:solidFill>
                                      <a:schemeClr val="bg1">
                                        <a:lumMod val="50000"/>
                                      </a:schemeClr>
                                    </a:solidFill>
                                    <a:latin typeface="Cambria Math" panose="02040503050406030204" pitchFamily="18" charset="0"/>
                                    <a:ea typeface="Cambria Math" panose="02040503050406030204" pitchFamily="18" charset="0"/>
                                  </a:rPr>
                                  <m:t>/</m:t>
                                </m:r>
                                <m:r>
                                  <a:rPr lang="pt-BR" sz="1600" b="0" i="1" smtClean="0">
                                    <a:solidFill>
                                      <a:schemeClr val="bg1">
                                        <a:lumMod val="50000"/>
                                      </a:schemeClr>
                                    </a:solidFill>
                                    <a:latin typeface="Cambria Math" panose="02040503050406030204" pitchFamily="18" charset="0"/>
                                    <a:ea typeface="Cambria Math" panose="02040503050406030204" pitchFamily="18" charset="0"/>
                                  </a:rPr>
                                  <m:t>𝜕𝜂</m:t>
                                </m:r>
                              </m:e>
                            </m:mr>
                            <m:mr>
                              <m:e>
                                <m:r>
                                  <a:rPr lang="pt-BR" sz="1600" b="0" i="1" smtClean="0">
                                    <a:solidFill>
                                      <a:schemeClr val="bg1">
                                        <a:lumMod val="50000"/>
                                      </a:schemeClr>
                                    </a:solidFill>
                                    <a:latin typeface="Cambria Math" panose="02040503050406030204" pitchFamily="18" charset="0"/>
                                    <a:ea typeface="Cambria Math" panose="02040503050406030204" pitchFamily="18" charset="0"/>
                                  </a:rPr>
                                  <m:t>𝜕</m:t>
                                </m:r>
                                <m:r>
                                  <a:rPr lang="pt-BR" sz="1600" b="0" i="1" smtClean="0">
                                    <a:solidFill>
                                      <a:schemeClr val="bg1">
                                        <a:lumMod val="50000"/>
                                      </a:schemeClr>
                                    </a:solidFill>
                                    <a:latin typeface="Cambria Math" panose="02040503050406030204" pitchFamily="18" charset="0"/>
                                    <a:ea typeface="Cambria Math" panose="02040503050406030204" pitchFamily="18" charset="0"/>
                                  </a:rPr>
                                  <m:t>/</m:t>
                                </m:r>
                                <m:r>
                                  <a:rPr lang="pt-BR" sz="1600" b="0" i="1" smtClean="0">
                                    <a:solidFill>
                                      <a:schemeClr val="bg1">
                                        <a:lumMod val="50000"/>
                                      </a:schemeClr>
                                    </a:solidFill>
                                    <a:latin typeface="Cambria Math" panose="02040503050406030204" pitchFamily="18" charset="0"/>
                                    <a:ea typeface="Cambria Math" panose="02040503050406030204" pitchFamily="18" charset="0"/>
                                  </a:rPr>
                                  <m:t>𝜕𝜂</m:t>
                                </m:r>
                              </m:e>
                              <m:e>
                                <m:r>
                                  <a:rPr lang="pt-BR" sz="1600" b="0" i="1" smtClean="0">
                                    <a:solidFill>
                                      <a:schemeClr val="bg1">
                                        <a:lumMod val="50000"/>
                                      </a:schemeClr>
                                    </a:solidFill>
                                    <a:latin typeface="Cambria Math" panose="02040503050406030204" pitchFamily="18" charset="0"/>
                                    <a:ea typeface="Cambria Math" panose="02040503050406030204" pitchFamily="18" charset="0"/>
                                  </a:rPr>
                                  <m:t>𝜕</m:t>
                                </m:r>
                                <m:r>
                                  <a:rPr lang="pt-BR" sz="1600" b="0" i="1" smtClean="0">
                                    <a:solidFill>
                                      <a:schemeClr val="bg1">
                                        <a:lumMod val="50000"/>
                                      </a:schemeClr>
                                    </a:solidFill>
                                    <a:latin typeface="Cambria Math" panose="02040503050406030204" pitchFamily="18" charset="0"/>
                                    <a:ea typeface="Cambria Math" panose="02040503050406030204" pitchFamily="18" charset="0"/>
                                  </a:rPr>
                                  <m:t>/</m:t>
                                </m:r>
                                <m:r>
                                  <a:rPr lang="pt-BR" sz="1600" b="0" i="1" smtClean="0">
                                    <a:solidFill>
                                      <a:schemeClr val="bg1">
                                        <a:lumMod val="50000"/>
                                      </a:schemeClr>
                                    </a:solidFill>
                                    <a:latin typeface="Cambria Math" panose="02040503050406030204" pitchFamily="18" charset="0"/>
                                    <a:ea typeface="Cambria Math" panose="02040503050406030204" pitchFamily="18" charset="0"/>
                                  </a:rPr>
                                  <m:t>𝜕𝜉</m:t>
                                </m:r>
                              </m:e>
                            </m:mr>
                          </m:m>
                        </m:e>
                      </m:d>
                    </m:oMath>
                  </m:oMathPara>
                </a14:m>
                <a:endParaRPr lang="pt-BR" sz="1600" dirty="0">
                  <a:solidFill>
                    <a:schemeClr val="bg1">
                      <a:lumMod val="50000"/>
                    </a:schemeClr>
                  </a:solidFill>
                  <a:latin typeface="Arial Narrow" pitchFamily="34" charset="0"/>
                </a:endParaRPr>
              </a:p>
            </p:txBody>
          </p:sp>
        </mc:Choice>
        <mc:Fallback xmlns="">
          <p:sp>
            <p:nvSpPr>
              <p:cNvPr id="34" name="CaixaDeTexto 33"/>
              <p:cNvSpPr txBox="1">
                <a:spLocks noRot="1" noChangeAspect="1" noMove="1" noResize="1" noEditPoints="1" noAdjustHandles="1" noChangeArrowheads="1" noChangeShapeType="1" noTextEdit="1"/>
              </p:cNvSpPr>
              <p:nvPr/>
            </p:nvSpPr>
            <p:spPr>
              <a:xfrm>
                <a:off x="1907704" y="4283398"/>
                <a:ext cx="2016224" cy="874920"/>
              </a:xfrm>
              <a:prstGeom prst="rect">
                <a:avLst/>
              </a:prstGeom>
              <a:blipFill rotWithShape="0">
                <a:blip r:embed="rId13"/>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aixaDeTexto 34"/>
              <p:cNvSpPr txBox="1"/>
              <p:nvPr/>
            </p:nvSpPr>
            <p:spPr>
              <a:xfrm>
                <a:off x="1907704" y="5821561"/>
                <a:ext cx="3744416" cy="575479"/>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600" b="1" i="1" smtClean="0">
                          <a:solidFill>
                            <a:srgbClr val="0070C0"/>
                          </a:solidFill>
                          <a:latin typeface="Cambria Math" panose="02040503050406030204" pitchFamily="18" charset="0"/>
                          <a:ea typeface="Cambria Math" panose="02040503050406030204" pitchFamily="18" charset="0"/>
                        </a:rPr>
                        <m:t>𝑵</m:t>
                      </m:r>
                      <m:r>
                        <a:rPr lang="pt-BR" sz="1600" b="0" i="1" smtClean="0">
                          <a:solidFill>
                            <a:schemeClr val="tx1"/>
                          </a:solidFill>
                          <a:latin typeface="Cambria Math" panose="02040503050406030204" pitchFamily="18" charset="0"/>
                          <a:ea typeface="Cambria Math" panose="02040503050406030204" pitchFamily="18" charset="0"/>
                        </a:rPr>
                        <m:t>=</m:t>
                      </m:r>
                      <m:d>
                        <m:dPr>
                          <m:begChr m:val="["/>
                          <m:endChr m:val="]"/>
                          <m:ctrlPr>
                            <a:rPr lang="pt-BR" sz="1600" b="0" i="1" smtClean="0">
                              <a:solidFill>
                                <a:schemeClr val="tx1"/>
                              </a:solidFill>
                              <a:latin typeface="Cambria Math" panose="02040503050406030204" pitchFamily="18" charset="0"/>
                              <a:ea typeface="Cambria Math" panose="02040503050406030204" pitchFamily="18" charset="0"/>
                            </a:rPr>
                          </m:ctrlPr>
                        </m:dPr>
                        <m:e>
                          <m:m>
                            <m:mPr>
                              <m:mcs>
                                <m:mc>
                                  <m:mcPr>
                                    <m:count m:val="3"/>
                                    <m:mcJc m:val="center"/>
                                  </m:mcPr>
                                </m:mc>
                              </m:mcs>
                              <m:ctrlPr>
                                <a:rPr lang="pt-BR" sz="1600" b="0" i="1" smtClean="0">
                                  <a:solidFill>
                                    <a:schemeClr val="tx1"/>
                                  </a:solidFill>
                                  <a:latin typeface="Cambria Math" panose="02040503050406030204" pitchFamily="18" charset="0"/>
                                  <a:ea typeface="Cambria Math" panose="02040503050406030204" pitchFamily="18" charset="0"/>
                                </a:rPr>
                              </m:ctrlPr>
                            </m:mPr>
                            <m:mr>
                              <m:e>
                                <m:m>
                                  <m:mPr>
                                    <m:mcs>
                                      <m:mc>
                                        <m:mcPr>
                                          <m:count m:val="2"/>
                                          <m:mcJc m:val="center"/>
                                        </m:mcPr>
                                      </m:mc>
                                    </m:mcs>
                                    <m:ctrlPr>
                                      <a:rPr lang="pt-BR" sz="1600" b="0" i="1" smtClean="0">
                                        <a:solidFill>
                                          <a:schemeClr val="tx1"/>
                                        </a:solidFill>
                                        <a:latin typeface="Cambria Math" panose="02040503050406030204" pitchFamily="18" charset="0"/>
                                        <a:ea typeface="Cambria Math" panose="02040503050406030204" pitchFamily="18" charset="0"/>
                                      </a:rPr>
                                    </m:ctrlPr>
                                  </m:mPr>
                                  <m:mr>
                                    <m:e>
                                      <m:sSub>
                                        <m:sSubPr>
                                          <m:ctrlPr>
                                            <a:rPr lang="pt-BR" sz="1600" b="0" i="1" smtClean="0">
                                              <a:solidFill>
                                                <a:schemeClr val="tx1"/>
                                              </a:solidFill>
                                              <a:latin typeface="Cambria Math" panose="02040503050406030204" pitchFamily="18" charset="0"/>
                                              <a:ea typeface="Cambria Math" panose="02040503050406030204" pitchFamily="18" charset="0"/>
                                            </a:rPr>
                                          </m:ctrlPr>
                                        </m:sSubPr>
                                        <m:e>
                                          <m:r>
                                            <m:rPr>
                                              <m:brk m:alnAt="7"/>
                                            </m:rPr>
                                            <a:rPr lang="pt-BR" sz="1600" b="0" i="1" smtClean="0">
                                              <a:solidFill>
                                                <a:srgbClr val="0070C0"/>
                                              </a:solidFill>
                                              <a:latin typeface="Cambria Math" panose="02040503050406030204" pitchFamily="18" charset="0"/>
                                              <a:ea typeface="Cambria Math" panose="02040503050406030204" pitchFamily="18" charset="0"/>
                                            </a:rPr>
                                            <m:t>𝑁</m:t>
                                          </m:r>
                                        </m:e>
                                        <m:sub>
                                          <m:r>
                                            <m:rPr>
                                              <m:brk m:alnAt="7"/>
                                            </m:rPr>
                                            <a:rPr lang="pt-BR" sz="1600" b="0" i="1" smtClean="0">
                                              <a:solidFill>
                                                <a:schemeClr val="tx1"/>
                                              </a:solidFill>
                                              <a:latin typeface="Cambria Math" panose="02040503050406030204" pitchFamily="18" charset="0"/>
                                              <a:ea typeface="Cambria Math" panose="02040503050406030204" pitchFamily="18" charset="0"/>
                                            </a:rPr>
                                            <m:t>1</m:t>
                                          </m:r>
                                        </m:sub>
                                      </m:sSub>
                                    </m:e>
                                    <m:e>
                                      <m:r>
                                        <a:rPr lang="pt-BR" sz="1600" b="0" i="1" smtClean="0">
                                          <a:solidFill>
                                            <a:schemeClr val="tx1"/>
                                          </a:solidFill>
                                          <a:latin typeface="Cambria Math" panose="02040503050406030204" pitchFamily="18" charset="0"/>
                                          <a:ea typeface="Cambria Math" panose="02040503050406030204" pitchFamily="18" charset="0"/>
                                        </a:rPr>
                                        <m:t>0</m:t>
                                      </m:r>
                                    </m:e>
                                  </m:mr>
                                </m:m>
                              </m:e>
                              <m:e>
                                <m:sSub>
                                  <m:sSubPr>
                                    <m:ctrlPr>
                                      <a:rPr lang="pt-BR" sz="1600" b="0" i="1" smtClean="0">
                                        <a:solidFill>
                                          <a:srgbClr val="0070C0"/>
                                        </a:solidFill>
                                        <a:latin typeface="Cambria Math" panose="02040503050406030204" pitchFamily="18" charset="0"/>
                                        <a:ea typeface="Cambria Math" panose="02040503050406030204" pitchFamily="18" charset="0"/>
                                      </a:rPr>
                                    </m:ctrlPr>
                                  </m:sSubPr>
                                  <m:e>
                                    <m:r>
                                      <a:rPr lang="pt-BR" sz="1600" b="0" i="1" smtClean="0">
                                        <a:solidFill>
                                          <a:srgbClr val="0070C0"/>
                                        </a:solidFill>
                                        <a:latin typeface="Cambria Math" panose="02040503050406030204" pitchFamily="18" charset="0"/>
                                        <a:ea typeface="Cambria Math" panose="02040503050406030204" pitchFamily="18" charset="0"/>
                                      </a:rPr>
                                      <m:t>𝑁</m:t>
                                    </m:r>
                                  </m:e>
                                  <m:sub>
                                    <m:r>
                                      <a:rPr lang="pt-BR" sz="1600" b="0" i="1" smtClean="0">
                                        <a:solidFill>
                                          <a:srgbClr val="0070C0"/>
                                        </a:solidFill>
                                        <a:latin typeface="Cambria Math" panose="02040503050406030204" pitchFamily="18" charset="0"/>
                                        <a:ea typeface="Cambria Math" panose="02040503050406030204" pitchFamily="18" charset="0"/>
                                      </a:rPr>
                                      <m:t>2</m:t>
                                    </m:r>
                                  </m:sub>
                                </m:sSub>
                              </m:e>
                              <m:e>
                                <m:m>
                                  <m:mPr>
                                    <m:mcs>
                                      <m:mc>
                                        <m:mcPr>
                                          <m:count m:val="3"/>
                                          <m:mcJc m:val="center"/>
                                        </m:mcPr>
                                      </m:mc>
                                    </m:mcs>
                                    <m:ctrlPr>
                                      <a:rPr lang="pt-BR" sz="1600" b="0" i="1" smtClean="0">
                                        <a:solidFill>
                                          <a:schemeClr val="tx1"/>
                                        </a:solidFill>
                                        <a:latin typeface="Cambria Math" panose="02040503050406030204" pitchFamily="18" charset="0"/>
                                        <a:ea typeface="Cambria Math" panose="02040503050406030204" pitchFamily="18" charset="0"/>
                                      </a:rPr>
                                    </m:ctrlPr>
                                  </m:mPr>
                                  <m:mr>
                                    <m:e>
                                      <m:r>
                                        <m:rPr>
                                          <m:brk m:alnAt="7"/>
                                        </m:rPr>
                                        <a:rPr lang="pt-BR" sz="1600" b="0" i="1" smtClean="0">
                                          <a:solidFill>
                                            <a:schemeClr val="tx1"/>
                                          </a:solidFill>
                                          <a:latin typeface="Cambria Math" panose="02040503050406030204" pitchFamily="18" charset="0"/>
                                          <a:ea typeface="Cambria Math" panose="02040503050406030204" pitchFamily="18" charset="0"/>
                                        </a:rPr>
                                        <m:t>0</m:t>
                                      </m:r>
                                    </m:e>
                                    <m:e>
                                      <m:sSub>
                                        <m:sSubPr>
                                          <m:ctrlPr>
                                            <a:rPr lang="pt-BR" sz="1600" b="0" i="1" smtClean="0">
                                              <a:solidFill>
                                                <a:srgbClr val="0070C0"/>
                                              </a:solidFill>
                                              <a:latin typeface="Cambria Math" panose="02040503050406030204" pitchFamily="18" charset="0"/>
                                              <a:ea typeface="Cambria Math" panose="02040503050406030204" pitchFamily="18" charset="0"/>
                                            </a:rPr>
                                          </m:ctrlPr>
                                        </m:sSubPr>
                                        <m:e>
                                          <m:r>
                                            <a:rPr lang="pt-BR" sz="1600" b="0" i="1" smtClean="0">
                                              <a:solidFill>
                                                <a:srgbClr val="0070C0"/>
                                              </a:solidFill>
                                              <a:latin typeface="Cambria Math" panose="02040503050406030204" pitchFamily="18" charset="0"/>
                                              <a:ea typeface="Cambria Math" panose="02040503050406030204" pitchFamily="18" charset="0"/>
                                            </a:rPr>
                                            <m:t>𝑁</m:t>
                                          </m:r>
                                        </m:e>
                                        <m:sub>
                                          <m:r>
                                            <a:rPr lang="pt-BR" sz="1600" b="0" i="1" smtClean="0">
                                              <a:solidFill>
                                                <a:srgbClr val="0070C0"/>
                                              </a:solidFill>
                                              <a:latin typeface="Cambria Math" panose="02040503050406030204" pitchFamily="18" charset="0"/>
                                              <a:ea typeface="Cambria Math" panose="02040503050406030204" pitchFamily="18" charset="0"/>
                                            </a:rPr>
                                            <m:t>3</m:t>
                                          </m:r>
                                        </m:sub>
                                      </m:sSub>
                                    </m:e>
                                    <m:e>
                                      <m:m>
                                        <m:mPr>
                                          <m:mcs>
                                            <m:mc>
                                              <m:mcPr>
                                                <m:count m:val="3"/>
                                                <m:mcJc m:val="center"/>
                                              </m:mcPr>
                                            </m:mc>
                                          </m:mcs>
                                          <m:ctrlPr>
                                            <a:rPr lang="pt-BR" sz="1600" b="0" i="1" smtClean="0">
                                              <a:solidFill>
                                                <a:schemeClr val="tx1"/>
                                              </a:solidFill>
                                              <a:latin typeface="Cambria Math" panose="02040503050406030204" pitchFamily="18" charset="0"/>
                                              <a:ea typeface="Cambria Math" panose="02040503050406030204" pitchFamily="18" charset="0"/>
                                            </a:rPr>
                                          </m:ctrlPr>
                                        </m:mPr>
                                        <m:mr>
                                          <m:e>
                                            <m:r>
                                              <m:rPr>
                                                <m:brk m:alnAt="7"/>
                                              </m:rPr>
                                              <a:rPr lang="pt-BR" sz="1600" b="0" i="1" smtClean="0">
                                                <a:solidFill>
                                                  <a:schemeClr val="tx1"/>
                                                </a:solidFill>
                                                <a:latin typeface="Cambria Math" panose="02040503050406030204" pitchFamily="18" charset="0"/>
                                                <a:ea typeface="Cambria Math" panose="02040503050406030204" pitchFamily="18" charset="0"/>
                                              </a:rPr>
                                              <m:t>0</m:t>
                                            </m:r>
                                          </m:e>
                                          <m:e>
                                            <m:sSub>
                                              <m:sSubPr>
                                                <m:ctrlPr>
                                                  <a:rPr lang="pt-BR" sz="1600" b="0" i="1" smtClean="0">
                                                    <a:solidFill>
                                                      <a:srgbClr val="0070C0"/>
                                                    </a:solidFill>
                                                    <a:latin typeface="Cambria Math" panose="02040503050406030204" pitchFamily="18" charset="0"/>
                                                    <a:ea typeface="Cambria Math" panose="02040503050406030204" pitchFamily="18" charset="0"/>
                                                  </a:rPr>
                                                </m:ctrlPr>
                                              </m:sSubPr>
                                              <m:e>
                                                <m:r>
                                                  <a:rPr lang="pt-BR" sz="1600" b="0" i="1" smtClean="0">
                                                    <a:solidFill>
                                                      <a:srgbClr val="0070C0"/>
                                                    </a:solidFill>
                                                    <a:latin typeface="Cambria Math" panose="02040503050406030204" pitchFamily="18" charset="0"/>
                                                    <a:ea typeface="Cambria Math" panose="02040503050406030204" pitchFamily="18" charset="0"/>
                                                  </a:rPr>
                                                  <m:t>𝑁</m:t>
                                                </m:r>
                                              </m:e>
                                              <m:sub>
                                                <m:r>
                                                  <a:rPr lang="pt-BR" sz="1600" b="0" i="1" smtClean="0">
                                                    <a:solidFill>
                                                      <a:srgbClr val="0070C0"/>
                                                    </a:solidFill>
                                                    <a:latin typeface="Cambria Math" panose="02040503050406030204" pitchFamily="18" charset="0"/>
                                                    <a:ea typeface="Cambria Math" panose="02040503050406030204" pitchFamily="18" charset="0"/>
                                                  </a:rPr>
                                                  <m:t>4</m:t>
                                                </m:r>
                                              </m:sub>
                                            </m:sSub>
                                          </m:e>
                                          <m:e>
                                            <m:r>
                                              <a:rPr lang="pt-BR" sz="1600" b="0" i="1" smtClean="0">
                                                <a:solidFill>
                                                  <a:schemeClr val="tx1"/>
                                                </a:solidFill>
                                                <a:latin typeface="Cambria Math" panose="02040503050406030204" pitchFamily="18" charset="0"/>
                                                <a:ea typeface="Cambria Math" panose="02040503050406030204" pitchFamily="18" charset="0"/>
                                              </a:rPr>
                                              <m:t>0</m:t>
                                            </m:r>
                                          </m:e>
                                        </m:mr>
                                      </m:m>
                                    </m:e>
                                  </m:mr>
                                </m:m>
                              </m:e>
                            </m:mr>
                            <m:mr>
                              <m:e>
                                <m:m>
                                  <m:mPr>
                                    <m:mcs>
                                      <m:mc>
                                        <m:mcPr>
                                          <m:count m:val="2"/>
                                          <m:mcJc m:val="center"/>
                                        </m:mcPr>
                                      </m:mc>
                                    </m:mcs>
                                    <m:ctrlPr>
                                      <a:rPr lang="pt-BR" sz="1600" b="0" i="1" smtClean="0">
                                        <a:solidFill>
                                          <a:schemeClr val="tx1"/>
                                        </a:solidFill>
                                        <a:latin typeface="Cambria Math" panose="02040503050406030204" pitchFamily="18" charset="0"/>
                                        <a:ea typeface="Cambria Math" panose="02040503050406030204" pitchFamily="18" charset="0"/>
                                      </a:rPr>
                                    </m:ctrlPr>
                                  </m:mPr>
                                  <m:mr>
                                    <m:e>
                                      <m:r>
                                        <m:rPr>
                                          <m:brk m:alnAt="7"/>
                                        </m:rPr>
                                        <a:rPr lang="pt-BR" sz="1600" b="0" i="1" smtClean="0">
                                          <a:solidFill>
                                            <a:schemeClr val="tx1"/>
                                          </a:solidFill>
                                          <a:latin typeface="Cambria Math" panose="02040503050406030204" pitchFamily="18" charset="0"/>
                                          <a:ea typeface="Cambria Math" panose="02040503050406030204" pitchFamily="18" charset="0"/>
                                        </a:rPr>
                                        <m:t>0</m:t>
                                      </m:r>
                                    </m:e>
                                    <m:e>
                                      <m:sSub>
                                        <m:sSubPr>
                                          <m:ctrlPr>
                                            <a:rPr lang="pt-BR" sz="1600" b="0" i="1" smtClean="0">
                                              <a:solidFill>
                                                <a:srgbClr val="0070C0"/>
                                              </a:solidFill>
                                              <a:latin typeface="Cambria Math" panose="02040503050406030204" pitchFamily="18" charset="0"/>
                                              <a:ea typeface="Cambria Math" panose="02040503050406030204" pitchFamily="18" charset="0"/>
                                            </a:rPr>
                                          </m:ctrlPr>
                                        </m:sSubPr>
                                        <m:e>
                                          <m:r>
                                            <a:rPr lang="pt-BR" sz="1600" b="0" i="1" smtClean="0">
                                              <a:solidFill>
                                                <a:srgbClr val="0070C0"/>
                                              </a:solidFill>
                                              <a:latin typeface="Cambria Math" panose="02040503050406030204" pitchFamily="18" charset="0"/>
                                              <a:ea typeface="Cambria Math" panose="02040503050406030204" pitchFamily="18" charset="0"/>
                                            </a:rPr>
                                            <m:t>𝑁</m:t>
                                          </m:r>
                                        </m:e>
                                        <m:sub>
                                          <m:r>
                                            <a:rPr lang="pt-BR" sz="1600" b="0" i="1" smtClean="0">
                                              <a:solidFill>
                                                <a:srgbClr val="0070C0"/>
                                              </a:solidFill>
                                              <a:latin typeface="Cambria Math" panose="02040503050406030204" pitchFamily="18" charset="0"/>
                                              <a:ea typeface="Cambria Math" panose="02040503050406030204" pitchFamily="18" charset="0"/>
                                            </a:rPr>
                                            <m:t>1</m:t>
                                          </m:r>
                                        </m:sub>
                                      </m:sSub>
                                    </m:e>
                                  </m:mr>
                                </m:m>
                              </m:e>
                              <m:e>
                                <m:r>
                                  <a:rPr lang="pt-BR" sz="1600" b="0" i="1" smtClean="0">
                                    <a:solidFill>
                                      <a:schemeClr val="tx1"/>
                                    </a:solidFill>
                                    <a:latin typeface="Cambria Math" panose="02040503050406030204" pitchFamily="18" charset="0"/>
                                    <a:ea typeface="Cambria Math" panose="02040503050406030204" pitchFamily="18" charset="0"/>
                                  </a:rPr>
                                  <m:t>0</m:t>
                                </m:r>
                              </m:e>
                              <m:e>
                                <m:m>
                                  <m:mPr>
                                    <m:mcs>
                                      <m:mc>
                                        <m:mcPr>
                                          <m:count m:val="3"/>
                                          <m:mcJc m:val="center"/>
                                        </m:mcPr>
                                      </m:mc>
                                    </m:mcs>
                                    <m:ctrlPr>
                                      <a:rPr lang="pt-BR" sz="1600" b="0" i="1" smtClean="0">
                                        <a:solidFill>
                                          <a:schemeClr val="tx1"/>
                                        </a:solidFill>
                                        <a:latin typeface="Cambria Math" panose="02040503050406030204" pitchFamily="18" charset="0"/>
                                        <a:ea typeface="Cambria Math" panose="02040503050406030204" pitchFamily="18" charset="0"/>
                                      </a:rPr>
                                    </m:ctrlPr>
                                  </m:mPr>
                                  <m:mr>
                                    <m:e>
                                      <m:sSub>
                                        <m:sSubPr>
                                          <m:ctrlPr>
                                            <a:rPr lang="pt-BR" sz="1600" b="0" i="1" smtClean="0">
                                              <a:solidFill>
                                                <a:srgbClr val="0070C0"/>
                                              </a:solidFill>
                                              <a:latin typeface="Cambria Math" panose="02040503050406030204" pitchFamily="18" charset="0"/>
                                              <a:ea typeface="Cambria Math" panose="02040503050406030204" pitchFamily="18" charset="0"/>
                                            </a:rPr>
                                          </m:ctrlPr>
                                        </m:sSubPr>
                                        <m:e>
                                          <m:r>
                                            <m:rPr>
                                              <m:brk m:alnAt="7"/>
                                            </m:rPr>
                                            <a:rPr lang="pt-BR" sz="1600" b="0" i="1" smtClean="0">
                                              <a:solidFill>
                                                <a:srgbClr val="0070C0"/>
                                              </a:solidFill>
                                              <a:latin typeface="Cambria Math" panose="02040503050406030204" pitchFamily="18" charset="0"/>
                                              <a:ea typeface="Cambria Math" panose="02040503050406030204" pitchFamily="18" charset="0"/>
                                            </a:rPr>
                                            <m:t>𝑁</m:t>
                                          </m:r>
                                        </m:e>
                                        <m:sub>
                                          <m:r>
                                            <m:rPr>
                                              <m:brk m:alnAt="7"/>
                                            </m:rPr>
                                            <a:rPr lang="pt-BR" sz="1600" b="0" i="1" smtClean="0">
                                              <a:solidFill>
                                                <a:srgbClr val="0070C0"/>
                                              </a:solidFill>
                                              <a:latin typeface="Cambria Math" panose="02040503050406030204" pitchFamily="18" charset="0"/>
                                              <a:ea typeface="Cambria Math" panose="02040503050406030204" pitchFamily="18" charset="0"/>
                                            </a:rPr>
                                            <m:t>2</m:t>
                                          </m:r>
                                        </m:sub>
                                      </m:sSub>
                                    </m:e>
                                    <m:e>
                                      <m:r>
                                        <a:rPr lang="pt-BR" sz="1600" b="0" i="1" smtClean="0">
                                          <a:solidFill>
                                            <a:schemeClr val="tx1"/>
                                          </a:solidFill>
                                          <a:latin typeface="Cambria Math" panose="02040503050406030204" pitchFamily="18" charset="0"/>
                                          <a:ea typeface="Cambria Math" panose="02040503050406030204" pitchFamily="18" charset="0"/>
                                        </a:rPr>
                                        <m:t>0</m:t>
                                      </m:r>
                                    </m:e>
                                    <m:e>
                                      <m:m>
                                        <m:mPr>
                                          <m:mcs>
                                            <m:mc>
                                              <m:mcPr>
                                                <m:count m:val="3"/>
                                                <m:mcJc m:val="center"/>
                                              </m:mcPr>
                                            </m:mc>
                                          </m:mcs>
                                          <m:ctrlPr>
                                            <a:rPr lang="pt-BR" sz="1600" b="0" i="1" smtClean="0">
                                              <a:solidFill>
                                                <a:schemeClr val="tx1"/>
                                              </a:solidFill>
                                              <a:latin typeface="Cambria Math" panose="02040503050406030204" pitchFamily="18" charset="0"/>
                                              <a:ea typeface="Cambria Math" panose="02040503050406030204" pitchFamily="18" charset="0"/>
                                            </a:rPr>
                                          </m:ctrlPr>
                                        </m:mPr>
                                        <m:mr>
                                          <m:e>
                                            <m:sSub>
                                              <m:sSubPr>
                                                <m:ctrlPr>
                                                  <a:rPr lang="pt-BR" sz="1600" b="0" i="1" smtClean="0">
                                                    <a:solidFill>
                                                      <a:srgbClr val="0070C0"/>
                                                    </a:solidFill>
                                                    <a:latin typeface="Cambria Math" panose="02040503050406030204" pitchFamily="18" charset="0"/>
                                                    <a:ea typeface="Cambria Math" panose="02040503050406030204" pitchFamily="18" charset="0"/>
                                                  </a:rPr>
                                                </m:ctrlPr>
                                              </m:sSubPr>
                                              <m:e>
                                                <m:r>
                                                  <m:rPr>
                                                    <m:brk m:alnAt="7"/>
                                                  </m:rPr>
                                                  <a:rPr lang="pt-BR" sz="1600" b="0" i="1" smtClean="0">
                                                    <a:solidFill>
                                                      <a:srgbClr val="0070C0"/>
                                                    </a:solidFill>
                                                    <a:latin typeface="Cambria Math" panose="02040503050406030204" pitchFamily="18" charset="0"/>
                                                    <a:ea typeface="Cambria Math" panose="02040503050406030204" pitchFamily="18" charset="0"/>
                                                  </a:rPr>
                                                  <m:t>𝑁</m:t>
                                                </m:r>
                                              </m:e>
                                              <m:sub>
                                                <m:r>
                                                  <m:rPr>
                                                    <m:brk m:alnAt="7"/>
                                                  </m:rPr>
                                                  <a:rPr lang="pt-BR" sz="1600" b="0" i="1" smtClean="0">
                                                    <a:solidFill>
                                                      <a:srgbClr val="0070C0"/>
                                                    </a:solidFill>
                                                    <a:latin typeface="Cambria Math" panose="02040503050406030204" pitchFamily="18" charset="0"/>
                                                    <a:ea typeface="Cambria Math" panose="02040503050406030204" pitchFamily="18" charset="0"/>
                                                  </a:rPr>
                                                  <m:t>3</m:t>
                                                </m:r>
                                              </m:sub>
                                            </m:sSub>
                                          </m:e>
                                          <m:e>
                                            <m:r>
                                              <a:rPr lang="pt-BR" sz="1600" b="0" i="1" smtClean="0">
                                                <a:solidFill>
                                                  <a:schemeClr val="tx1"/>
                                                </a:solidFill>
                                                <a:latin typeface="Cambria Math" panose="02040503050406030204" pitchFamily="18" charset="0"/>
                                                <a:ea typeface="Cambria Math" panose="02040503050406030204" pitchFamily="18" charset="0"/>
                                              </a:rPr>
                                              <m:t>0</m:t>
                                            </m:r>
                                          </m:e>
                                          <m:e>
                                            <m:sSub>
                                              <m:sSubPr>
                                                <m:ctrlPr>
                                                  <a:rPr lang="pt-BR" sz="1600" b="0" i="1" smtClean="0">
                                                    <a:solidFill>
                                                      <a:srgbClr val="0070C0"/>
                                                    </a:solidFill>
                                                    <a:latin typeface="Cambria Math" panose="02040503050406030204" pitchFamily="18" charset="0"/>
                                                    <a:ea typeface="Cambria Math" panose="02040503050406030204" pitchFamily="18" charset="0"/>
                                                  </a:rPr>
                                                </m:ctrlPr>
                                              </m:sSubPr>
                                              <m:e>
                                                <m:r>
                                                  <a:rPr lang="pt-BR" sz="1600" b="0" i="1" smtClean="0">
                                                    <a:solidFill>
                                                      <a:srgbClr val="0070C0"/>
                                                    </a:solidFill>
                                                    <a:latin typeface="Cambria Math" panose="02040503050406030204" pitchFamily="18" charset="0"/>
                                                    <a:ea typeface="Cambria Math" panose="02040503050406030204" pitchFamily="18" charset="0"/>
                                                  </a:rPr>
                                                  <m:t>𝑁</m:t>
                                                </m:r>
                                              </m:e>
                                              <m:sub>
                                                <m:r>
                                                  <a:rPr lang="pt-BR" sz="1600" b="0" i="1" smtClean="0">
                                                    <a:solidFill>
                                                      <a:srgbClr val="0070C0"/>
                                                    </a:solidFill>
                                                    <a:latin typeface="Cambria Math" panose="02040503050406030204" pitchFamily="18" charset="0"/>
                                                    <a:ea typeface="Cambria Math" panose="02040503050406030204" pitchFamily="18" charset="0"/>
                                                  </a:rPr>
                                                  <m:t>4</m:t>
                                                </m:r>
                                              </m:sub>
                                            </m:sSub>
                                          </m:e>
                                        </m:mr>
                                      </m:m>
                                    </m:e>
                                  </m:mr>
                                </m:m>
                              </m:e>
                            </m:mr>
                          </m:m>
                        </m:e>
                      </m:d>
                    </m:oMath>
                  </m:oMathPara>
                </a14:m>
                <a:endParaRPr lang="pt-BR" sz="1600" dirty="0">
                  <a:solidFill>
                    <a:schemeClr val="tx1"/>
                  </a:solidFill>
                  <a:latin typeface="Arial Narrow" pitchFamily="34" charset="0"/>
                </a:endParaRPr>
              </a:p>
            </p:txBody>
          </p:sp>
        </mc:Choice>
        <mc:Fallback xmlns="">
          <p:sp>
            <p:nvSpPr>
              <p:cNvPr id="35" name="CaixaDeTexto 34"/>
              <p:cNvSpPr txBox="1">
                <a:spLocks noRot="1" noChangeAspect="1" noMove="1" noResize="1" noEditPoints="1" noAdjustHandles="1" noChangeArrowheads="1" noChangeShapeType="1" noTextEdit="1"/>
              </p:cNvSpPr>
              <p:nvPr/>
            </p:nvSpPr>
            <p:spPr>
              <a:xfrm>
                <a:off x="1907704" y="5821561"/>
                <a:ext cx="3744416" cy="575479"/>
              </a:xfrm>
              <a:prstGeom prst="rect">
                <a:avLst/>
              </a:prstGeom>
              <a:blipFill rotWithShape="0">
                <a:blip r:embed="rId14"/>
                <a:stretch>
                  <a:fillRect/>
                </a:stretch>
              </a:blipFill>
              <a:ln>
                <a:noFill/>
              </a:ln>
              <a:effectLst/>
            </p:spPr>
            <p:txBody>
              <a:bodyPr/>
              <a:lstStyle/>
              <a:p>
                <a:r>
                  <a:rPr lang="en-US">
                    <a:noFill/>
                  </a:rPr>
                  <a:t> </a:t>
                </a:r>
              </a:p>
            </p:txBody>
          </p:sp>
        </mc:Fallback>
      </mc:AlternateContent>
      <p:sp>
        <p:nvSpPr>
          <p:cNvPr id="36" name="CaixaDeTexto 35"/>
          <p:cNvSpPr txBox="1"/>
          <p:nvPr/>
        </p:nvSpPr>
        <p:spPr>
          <a:xfrm>
            <a:off x="1907704" y="6429101"/>
            <a:ext cx="1512168" cy="30777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pt-BR" sz="1400" i="1" dirty="0" smtClean="0">
                <a:solidFill>
                  <a:srgbClr val="0070C0"/>
                </a:solidFill>
                <a:latin typeface="Arial Narrow" pitchFamily="34" charset="0"/>
              </a:rPr>
              <a:t>funções de forma</a:t>
            </a:r>
            <a:endParaRPr lang="pt-BR" sz="1400" i="1" dirty="0">
              <a:solidFill>
                <a:srgbClr val="0070C0"/>
              </a:solidFill>
              <a:latin typeface="Arial Narrow" pitchFamily="34" charset="0"/>
            </a:endParaRPr>
          </a:p>
        </p:txBody>
      </p:sp>
      <p:sp>
        <p:nvSpPr>
          <p:cNvPr id="37" name="CaixaDeTexto 36"/>
          <p:cNvSpPr txBox="1"/>
          <p:nvPr/>
        </p:nvSpPr>
        <p:spPr>
          <a:xfrm>
            <a:off x="1887813" y="5150738"/>
            <a:ext cx="1512168" cy="30777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pt-BR" sz="1400" i="1" dirty="0" smtClean="0">
                <a:solidFill>
                  <a:schemeClr val="bg1">
                    <a:lumMod val="75000"/>
                  </a:schemeClr>
                </a:solidFill>
                <a:latin typeface="Arial Narrow" pitchFamily="34" charset="0"/>
              </a:rPr>
              <a:t>operador diferencial</a:t>
            </a:r>
            <a:endParaRPr lang="pt-BR" sz="1400" i="1" dirty="0">
              <a:solidFill>
                <a:schemeClr val="bg1">
                  <a:lumMod val="75000"/>
                </a:schemeClr>
              </a:solidFill>
              <a:latin typeface="Arial Narrow" pitchFamily="34" charset="0"/>
            </a:endParaRPr>
          </a:p>
        </p:txBody>
      </p:sp>
      <p:sp>
        <p:nvSpPr>
          <p:cNvPr id="38" name="Chave esquerda 37"/>
          <p:cNvSpPr/>
          <p:nvPr/>
        </p:nvSpPr>
        <p:spPr>
          <a:xfrm>
            <a:off x="1619671" y="4283398"/>
            <a:ext cx="288032" cy="2453480"/>
          </a:xfrm>
          <a:prstGeom prst="leftBrace">
            <a:avLst>
              <a:gd name="adj1" fmla="val 124075"/>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9" name="CaixaDeTexto 38"/>
              <p:cNvSpPr txBox="1"/>
              <p:nvPr/>
            </p:nvSpPr>
            <p:spPr>
              <a:xfrm>
                <a:off x="6425122" y="1105004"/>
                <a:ext cx="2588707" cy="595869"/>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pt-BR" sz="1600" b="0" i="1" smtClean="0">
                              <a:solidFill>
                                <a:schemeClr val="tx1"/>
                              </a:solidFill>
                              <a:latin typeface="Cambria Math" panose="02040503050406030204" pitchFamily="18" charset="0"/>
                              <a:ea typeface="Cambria Math" panose="02040503050406030204" pitchFamily="18" charset="0"/>
                            </a:rPr>
                          </m:ctrlPr>
                        </m:sSupPr>
                        <m:e>
                          <m:r>
                            <a:rPr lang="pt-BR" sz="1600" b="1" i="1" smtClean="0">
                              <a:solidFill>
                                <a:schemeClr val="tx1"/>
                              </a:solidFill>
                              <a:latin typeface="Cambria Math" panose="02040503050406030204" pitchFamily="18" charset="0"/>
                              <a:ea typeface="Cambria Math" panose="02040503050406030204" pitchFamily="18" charset="0"/>
                            </a:rPr>
                            <m:t>𝑲</m:t>
                          </m:r>
                        </m:e>
                        <m:sup>
                          <m:r>
                            <a:rPr lang="pt-BR" sz="1600" b="0" i="1" smtClean="0">
                              <a:solidFill>
                                <a:schemeClr val="tx1"/>
                              </a:solidFill>
                              <a:latin typeface="Cambria Math" panose="02040503050406030204" pitchFamily="18" charset="0"/>
                              <a:ea typeface="Cambria Math" panose="02040503050406030204" pitchFamily="18" charset="0"/>
                            </a:rPr>
                            <m:t>(</m:t>
                          </m:r>
                          <m:r>
                            <a:rPr lang="pt-BR" sz="1600" b="0" i="1" smtClean="0">
                              <a:solidFill>
                                <a:schemeClr val="tx1"/>
                              </a:solidFill>
                              <a:latin typeface="Cambria Math" panose="02040503050406030204" pitchFamily="18" charset="0"/>
                              <a:ea typeface="Cambria Math" panose="02040503050406030204" pitchFamily="18" charset="0"/>
                            </a:rPr>
                            <m:t>𝑒</m:t>
                          </m:r>
                          <m:r>
                            <a:rPr lang="pt-BR" sz="1600" b="0" i="1" smtClean="0">
                              <a:solidFill>
                                <a:schemeClr val="tx1"/>
                              </a:solidFill>
                              <a:latin typeface="Cambria Math" panose="02040503050406030204" pitchFamily="18" charset="0"/>
                              <a:ea typeface="Cambria Math" panose="02040503050406030204" pitchFamily="18" charset="0"/>
                            </a:rPr>
                            <m:t>)</m:t>
                          </m:r>
                        </m:sup>
                      </m:sSup>
                      <m:r>
                        <a:rPr lang="pt-BR" sz="1600" b="0" i="1" smtClean="0">
                          <a:solidFill>
                            <a:schemeClr val="tx1"/>
                          </a:solidFill>
                          <a:latin typeface="Cambria Math" panose="02040503050406030204" pitchFamily="18" charset="0"/>
                          <a:ea typeface="Cambria Math" panose="02040503050406030204" pitchFamily="18" charset="0"/>
                        </a:rPr>
                        <m:t>=</m:t>
                      </m:r>
                      <m:nary>
                        <m:naryPr>
                          <m:subHide m:val="on"/>
                          <m:supHide m:val="on"/>
                          <m:ctrlPr>
                            <a:rPr lang="pt-BR" sz="1600" b="0" i="1" smtClean="0">
                              <a:solidFill>
                                <a:schemeClr val="tx1"/>
                              </a:solidFill>
                              <a:latin typeface="Cambria Math" panose="02040503050406030204" pitchFamily="18" charset="0"/>
                              <a:ea typeface="Cambria Math" panose="02040503050406030204" pitchFamily="18" charset="0"/>
                            </a:rPr>
                          </m:ctrlPr>
                        </m:naryPr>
                        <m:sub/>
                        <m:sup/>
                        <m:e>
                          <m:nary>
                            <m:naryPr>
                              <m:supHide m:val="on"/>
                              <m:ctrlPr>
                                <a:rPr lang="pt-BR" sz="1600" i="1">
                                  <a:solidFill>
                                    <a:schemeClr val="tx1"/>
                                  </a:solidFill>
                                  <a:latin typeface="Cambria Math" panose="02040503050406030204" pitchFamily="18" charset="0"/>
                                  <a:ea typeface="Cambria Math" panose="02040503050406030204" pitchFamily="18" charset="0"/>
                                </a:rPr>
                              </m:ctrlPr>
                            </m:naryPr>
                            <m:sub>
                              <m:sSup>
                                <m:sSupPr>
                                  <m:ctrlPr>
                                    <a:rPr lang="pt-BR" sz="1600" i="1">
                                      <a:solidFill>
                                        <a:schemeClr val="tx1"/>
                                      </a:solidFill>
                                      <a:latin typeface="Cambria Math" panose="02040503050406030204" pitchFamily="18" charset="0"/>
                                      <a:ea typeface="Cambria Math" panose="02040503050406030204" pitchFamily="18" charset="0"/>
                                    </a:rPr>
                                  </m:ctrlPr>
                                </m:sSupPr>
                                <m:e>
                                  <m:r>
                                    <a:rPr lang="pt-BR" sz="1600" i="1">
                                      <a:solidFill>
                                        <a:schemeClr val="tx1"/>
                                      </a:solidFill>
                                      <a:latin typeface="Cambria Math" panose="02040503050406030204" pitchFamily="18" charset="0"/>
                                      <a:ea typeface="Cambria Math" panose="02040503050406030204" pitchFamily="18" charset="0"/>
                                    </a:rPr>
                                    <m:t>𝐴</m:t>
                                  </m:r>
                                </m:e>
                                <m:sup>
                                  <m:r>
                                    <a:rPr lang="pt-BR" sz="1600" i="1">
                                      <a:solidFill>
                                        <a:schemeClr val="tx1"/>
                                      </a:solidFill>
                                      <a:latin typeface="Cambria Math" panose="02040503050406030204" pitchFamily="18" charset="0"/>
                                      <a:ea typeface="Cambria Math" panose="02040503050406030204" pitchFamily="18" charset="0"/>
                                    </a:rPr>
                                    <m:t>(</m:t>
                                  </m:r>
                                  <m:r>
                                    <a:rPr lang="pt-BR" sz="1600" i="1">
                                      <a:solidFill>
                                        <a:schemeClr val="tx1"/>
                                      </a:solidFill>
                                      <a:latin typeface="Cambria Math" panose="02040503050406030204" pitchFamily="18" charset="0"/>
                                      <a:ea typeface="Cambria Math" panose="02040503050406030204" pitchFamily="18" charset="0"/>
                                    </a:rPr>
                                    <m:t>𝑒</m:t>
                                  </m:r>
                                  <m:r>
                                    <a:rPr lang="pt-BR" sz="1600" i="1">
                                      <a:solidFill>
                                        <a:schemeClr val="tx1"/>
                                      </a:solidFill>
                                      <a:latin typeface="Cambria Math" panose="02040503050406030204" pitchFamily="18" charset="0"/>
                                      <a:ea typeface="Cambria Math" panose="02040503050406030204" pitchFamily="18" charset="0"/>
                                    </a:rPr>
                                    <m:t>)</m:t>
                                  </m:r>
                                </m:sup>
                              </m:sSup>
                            </m:sub>
                            <m:sup/>
                            <m:e>
                              <m:sSup>
                                <m:sSupPr>
                                  <m:ctrlPr>
                                    <a:rPr lang="pt-BR" sz="1600" i="1">
                                      <a:solidFill>
                                        <a:schemeClr val="tx1"/>
                                      </a:solidFill>
                                      <a:latin typeface="Cambria Math" panose="02040503050406030204" pitchFamily="18" charset="0"/>
                                      <a:ea typeface="Cambria Math" panose="02040503050406030204" pitchFamily="18" charset="0"/>
                                    </a:rPr>
                                  </m:ctrlPr>
                                </m:sSupPr>
                                <m:e>
                                  <m:r>
                                    <a:rPr lang="pt-BR" sz="1600" b="1" i="1" smtClean="0">
                                      <a:solidFill>
                                        <a:srgbClr val="FF0000"/>
                                      </a:solidFill>
                                      <a:latin typeface="Cambria Math" panose="02040503050406030204" pitchFamily="18" charset="0"/>
                                      <a:ea typeface="Cambria Math" panose="02040503050406030204" pitchFamily="18" charset="0"/>
                                    </a:rPr>
                                    <m:t>𝑩</m:t>
                                  </m:r>
                                </m:e>
                                <m:sup>
                                  <m:r>
                                    <a:rPr lang="pt-BR" sz="1600" i="1">
                                      <a:solidFill>
                                        <a:schemeClr val="tx1"/>
                                      </a:solidFill>
                                      <a:latin typeface="Cambria Math" panose="02040503050406030204" pitchFamily="18" charset="0"/>
                                      <a:ea typeface="Cambria Math" panose="02040503050406030204" pitchFamily="18" charset="0"/>
                                    </a:rPr>
                                    <m:t>𝑇</m:t>
                                  </m:r>
                                </m:sup>
                              </m:sSup>
                              <m:r>
                                <a:rPr lang="pt-BR" sz="1600" b="1" i="1" smtClean="0">
                                  <a:solidFill>
                                    <a:srgbClr val="00B050"/>
                                  </a:solidFill>
                                  <a:latin typeface="Cambria Math" panose="02040503050406030204" pitchFamily="18" charset="0"/>
                                  <a:ea typeface="Cambria Math" panose="02040503050406030204" pitchFamily="18" charset="0"/>
                                </a:rPr>
                                <m:t>𝑫</m:t>
                              </m:r>
                              <m:r>
                                <a:rPr lang="pt-BR" sz="1600" b="1" i="1" smtClean="0">
                                  <a:solidFill>
                                    <a:srgbClr val="FF0000"/>
                                  </a:solidFill>
                                  <a:latin typeface="Cambria Math" panose="02040503050406030204" pitchFamily="18" charset="0"/>
                                  <a:ea typeface="Cambria Math" panose="02040503050406030204" pitchFamily="18" charset="0"/>
                                </a:rPr>
                                <m:t>𝑩</m:t>
                              </m:r>
                              <m:r>
                                <a:rPr lang="pt-BR" sz="1600" b="0" i="1" smtClean="0">
                                  <a:solidFill>
                                    <a:schemeClr val="tx1"/>
                                  </a:solidFill>
                                  <a:latin typeface="Cambria Math" panose="02040503050406030204" pitchFamily="18" charset="0"/>
                                  <a:ea typeface="Cambria Math" panose="02040503050406030204" pitchFamily="18" charset="0"/>
                                </a:rPr>
                                <m:t>𝑡</m:t>
                              </m:r>
                              <m:r>
                                <a:rPr lang="pt-BR" sz="1600" i="1">
                                  <a:solidFill>
                                    <a:schemeClr val="tx1"/>
                                  </a:solidFill>
                                  <a:latin typeface="Cambria Math" panose="02040503050406030204" pitchFamily="18" charset="0"/>
                                  <a:ea typeface="Cambria Math" panose="02040503050406030204" pitchFamily="18" charset="0"/>
                                </a:rPr>
                                <m:t>𝑑𝐴</m:t>
                              </m:r>
                            </m:e>
                          </m:nary>
                        </m:e>
                      </m:nary>
                    </m:oMath>
                  </m:oMathPara>
                </a14:m>
                <a:endParaRPr lang="pt-BR" sz="1600" dirty="0">
                  <a:solidFill>
                    <a:schemeClr val="tx1"/>
                  </a:solidFill>
                  <a:latin typeface="Arial Narrow" pitchFamily="34" charset="0"/>
                </a:endParaRPr>
              </a:p>
            </p:txBody>
          </p:sp>
        </mc:Choice>
        <mc:Fallback xmlns="">
          <p:sp>
            <p:nvSpPr>
              <p:cNvPr id="39" name="CaixaDeTexto 38"/>
              <p:cNvSpPr txBox="1">
                <a:spLocks noRot="1" noChangeAspect="1" noMove="1" noResize="1" noEditPoints="1" noAdjustHandles="1" noChangeArrowheads="1" noChangeShapeType="1" noTextEdit="1"/>
              </p:cNvSpPr>
              <p:nvPr/>
            </p:nvSpPr>
            <p:spPr>
              <a:xfrm>
                <a:off x="6425122" y="1105004"/>
                <a:ext cx="2588707" cy="595869"/>
              </a:xfrm>
              <a:prstGeom prst="rect">
                <a:avLst/>
              </a:prstGeom>
              <a:blipFill rotWithShape="0">
                <a:blip r:embed="rId15"/>
                <a:stretch>
                  <a:fillRect t="-167347" b="-240816"/>
                </a:stretch>
              </a:blipFill>
              <a:ln>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CaixaDeTexto 23"/>
              <p:cNvSpPr txBox="1"/>
              <p:nvPr/>
            </p:nvSpPr>
            <p:spPr>
              <a:xfrm>
                <a:off x="-26" y="1261996"/>
                <a:ext cx="1331665" cy="2406556"/>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sz="2000" b="0" i="1" smtClean="0">
                              <a:solidFill>
                                <a:schemeClr val="bg1">
                                  <a:lumMod val="65000"/>
                                </a:schemeClr>
                              </a:solidFill>
                              <a:latin typeface="Cambria Math" panose="02040503050406030204" pitchFamily="18" charset="0"/>
                            </a:rPr>
                          </m:ctrlPr>
                        </m:dPr>
                        <m:e>
                          <m:m>
                            <m:mPr>
                              <m:mcs>
                                <m:mc>
                                  <m:mcPr>
                                    <m:count m:val="1"/>
                                    <m:mcJc m:val="center"/>
                                  </m:mcPr>
                                </m:mc>
                              </m:mcs>
                              <m:ctrlPr>
                                <a:rPr lang="pt-BR" sz="2000" b="0" i="1" smtClean="0">
                                  <a:solidFill>
                                    <a:srgbClr val="7030A0"/>
                                  </a:solidFill>
                                  <a:latin typeface="Cambria Math" panose="02040503050406030204" pitchFamily="18" charset="0"/>
                                </a:rPr>
                              </m:ctrlPr>
                            </m:mPr>
                            <m:mr>
                              <m:e>
                                <m:sSub>
                                  <m:sSubPr>
                                    <m:ctrlPr>
                                      <a:rPr lang="pt-BR" sz="2000" b="0" i="1" smtClean="0">
                                        <a:solidFill>
                                          <a:srgbClr val="7030A0"/>
                                        </a:solidFill>
                                        <a:latin typeface="Cambria Math" panose="02040503050406030204" pitchFamily="18" charset="0"/>
                                      </a:rPr>
                                    </m:ctrlPr>
                                  </m:sSubPr>
                                  <m:e>
                                    <m:r>
                                      <m:rPr>
                                        <m:sty m:val="p"/>
                                        <m:brk m:alnAt="7"/>
                                      </m:rPr>
                                      <a:rPr lang="pt-BR" sz="2000" b="0" i="0" smtClean="0">
                                        <a:solidFill>
                                          <a:srgbClr val="7030A0"/>
                                        </a:solidFill>
                                        <a:latin typeface="Cambria Math" panose="02040503050406030204" pitchFamily="18" charset="0"/>
                                      </a:rPr>
                                      <m:t>u</m:t>
                                    </m:r>
                                  </m:e>
                                  <m:sub>
                                    <m:r>
                                      <m:rPr>
                                        <m:brk m:alnAt="7"/>
                                      </m:rPr>
                                      <a:rPr lang="pt-BR" sz="2000" b="0" i="0" smtClean="0">
                                        <a:solidFill>
                                          <a:srgbClr val="7030A0"/>
                                        </a:solidFill>
                                        <a:latin typeface="Cambria Math" panose="02040503050406030204" pitchFamily="18" charset="0"/>
                                      </a:rPr>
                                      <m:t>1</m:t>
                                    </m:r>
                                  </m:sub>
                                </m:sSub>
                              </m:e>
                            </m:mr>
                            <m:mr>
                              <m:e>
                                <m:sSub>
                                  <m:sSubPr>
                                    <m:ctrlPr>
                                      <a:rPr lang="pt-BR" sz="2000" b="0" i="1" smtClean="0">
                                        <a:solidFill>
                                          <a:srgbClr val="7030A0"/>
                                        </a:solidFill>
                                        <a:latin typeface="Cambria Math" panose="02040503050406030204" pitchFamily="18" charset="0"/>
                                      </a:rPr>
                                    </m:ctrlPr>
                                  </m:sSubPr>
                                  <m:e>
                                    <m:r>
                                      <m:rPr>
                                        <m:sty m:val="p"/>
                                      </m:rPr>
                                      <a:rPr lang="pt-BR" sz="2000" b="0" i="0" smtClean="0">
                                        <a:solidFill>
                                          <a:srgbClr val="7030A0"/>
                                        </a:solidFill>
                                        <a:latin typeface="Cambria Math" panose="02040503050406030204" pitchFamily="18" charset="0"/>
                                      </a:rPr>
                                      <m:t>v</m:t>
                                    </m:r>
                                  </m:e>
                                  <m:sub>
                                    <m:r>
                                      <a:rPr lang="pt-BR" sz="2000" b="0" i="0" smtClean="0">
                                        <a:solidFill>
                                          <a:srgbClr val="7030A0"/>
                                        </a:solidFill>
                                        <a:latin typeface="Cambria Math" panose="02040503050406030204" pitchFamily="18" charset="0"/>
                                      </a:rPr>
                                      <m:t>1</m:t>
                                    </m:r>
                                  </m:sub>
                                </m:sSub>
                              </m:e>
                            </m:mr>
                            <m:mr>
                              <m:e>
                                <m:sSub>
                                  <m:sSubPr>
                                    <m:ctrlPr>
                                      <a:rPr lang="pt-BR" sz="2000" b="0" i="1" smtClean="0">
                                        <a:solidFill>
                                          <a:srgbClr val="7030A0"/>
                                        </a:solidFill>
                                        <a:latin typeface="Cambria Math" panose="02040503050406030204" pitchFamily="18" charset="0"/>
                                      </a:rPr>
                                    </m:ctrlPr>
                                  </m:sSubPr>
                                  <m:e>
                                    <m:r>
                                      <m:rPr>
                                        <m:sty m:val="p"/>
                                      </m:rPr>
                                      <a:rPr lang="pt-BR" sz="2000" b="0" i="0" smtClean="0">
                                        <a:solidFill>
                                          <a:srgbClr val="7030A0"/>
                                        </a:solidFill>
                                        <a:latin typeface="Cambria Math" panose="02040503050406030204" pitchFamily="18" charset="0"/>
                                      </a:rPr>
                                      <m:t>u</m:t>
                                    </m:r>
                                  </m:e>
                                  <m:sub>
                                    <m:r>
                                      <a:rPr lang="pt-BR" sz="2000" b="0" i="0" smtClean="0">
                                        <a:solidFill>
                                          <a:srgbClr val="7030A0"/>
                                        </a:solidFill>
                                        <a:latin typeface="Cambria Math" panose="02040503050406030204" pitchFamily="18" charset="0"/>
                                      </a:rPr>
                                      <m:t>2</m:t>
                                    </m:r>
                                  </m:sub>
                                </m:sSub>
                              </m:e>
                            </m:mr>
                            <m:mr>
                              <m:e>
                                <m:sSub>
                                  <m:sSubPr>
                                    <m:ctrlPr>
                                      <a:rPr lang="pt-BR" sz="2000" b="0" i="1" smtClean="0">
                                        <a:solidFill>
                                          <a:srgbClr val="7030A0"/>
                                        </a:solidFill>
                                        <a:latin typeface="Cambria Math" panose="02040503050406030204" pitchFamily="18" charset="0"/>
                                      </a:rPr>
                                    </m:ctrlPr>
                                  </m:sSubPr>
                                  <m:e>
                                    <m:r>
                                      <m:rPr>
                                        <m:sty m:val="p"/>
                                      </m:rPr>
                                      <a:rPr lang="pt-BR" sz="2000" b="0" i="0" smtClean="0">
                                        <a:solidFill>
                                          <a:srgbClr val="7030A0"/>
                                        </a:solidFill>
                                        <a:latin typeface="Cambria Math" panose="02040503050406030204" pitchFamily="18" charset="0"/>
                                      </a:rPr>
                                      <m:t>v</m:t>
                                    </m:r>
                                  </m:e>
                                  <m:sub>
                                    <m:r>
                                      <a:rPr lang="pt-BR" sz="2000" b="0" i="0" smtClean="0">
                                        <a:solidFill>
                                          <a:srgbClr val="7030A0"/>
                                        </a:solidFill>
                                        <a:latin typeface="Cambria Math" panose="02040503050406030204" pitchFamily="18" charset="0"/>
                                      </a:rPr>
                                      <m:t>2</m:t>
                                    </m:r>
                                  </m:sub>
                                </m:sSub>
                              </m:e>
                            </m:mr>
                            <m:mr>
                              <m:e>
                                <m:sSub>
                                  <m:sSubPr>
                                    <m:ctrlPr>
                                      <a:rPr lang="pt-BR" sz="2000" b="0" i="1" smtClean="0">
                                        <a:solidFill>
                                          <a:srgbClr val="7030A0"/>
                                        </a:solidFill>
                                        <a:latin typeface="Cambria Math" panose="02040503050406030204" pitchFamily="18" charset="0"/>
                                      </a:rPr>
                                    </m:ctrlPr>
                                  </m:sSubPr>
                                  <m:e>
                                    <m:r>
                                      <m:rPr>
                                        <m:sty m:val="p"/>
                                      </m:rPr>
                                      <a:rPr lang="pt-BR" sz="2000" b="0" i="0" smtClean="0">
                                        <a:solidFill>
                                          <a:srgbClr val="7030A0"/>
                                        </a:solidFill>
                                        <a:latin typeface="Cambria Math" panose="02040503050406030204" pitchFamily="18" charset="0"/>
                                      </a:rPr>
                                      <m:t>u</m:t>
                                    </m:r>
                                  </m:e>
                                  <m:sub>
                                    <m:r>
                                      <a:rPr lang="pt-BR" sz="2000" b="0" i="0" smtClean="0">
                                        <a:solidFill>
                                          <a:srgbClr val="7030A0"/>
                                        </a:solidFill>
                                        <a:latin typeface="Cambria Math" panose="02040503050406030204" pitchFamily="18" charset="0"/>
                                      </a:rPr>
                                      <m:t>3</m:t>
                                    </m:r>
                                  </m:sub>
                                </m:sSub>
                              </m:e>
                            </m:mr>
                            <m:mr>
                              <m:e>
                                <m:sSub>
                                  <m:sSubPr>
                                    <m:ctrlPr>
                                      <a:rPr lang="pt-BR" sz="2000" b="0" i="1" smtClean="0">
                                        <a:solidFill>
                                          <a:srgbClr val="7030A0"/>
                                        </a:solidFill>
                                        <a:latin typeface="Cambria Math" panose="02040503050406030204" pitchFamily="18" charset="0"/>
                                      </a:rPr>
                                    </m:ctrlPr>
                                  </m:sSubPr>
                                  <m:e>
                                    <m:r>
                                      <m:rPr>
                                        <m:sty m:val="p"/>
                                      </m:rPr>
                                      <a:rPr lang="pt-BR" sz="2000" b="0" i="0" smtClean="0">
                                        <a:solidFill>
                                          <a:srgbClr val="7030A0"/>
                                        </a:solidFill>
                                        <a:latin typeface="Cambria Math" panose="02040503050406030204" pitchFamily="18" charset="0"/>
                                      </a:rPr>
                                      <m:t>v</m:t>
                                    </m:r>
                                  </m:e>
                                  <m:sub>
                                    <m:r>
                                      <a:rPr lang="pt-BR" sz="2000" b="0" i="0" smtClean="0">
                                        <a:solidFill>
                                          <a:srgbClr val="7030A0"/>
                                        </a:solidFill>
                                        <a:latin typeface="Cambria Math" panose="02040503050406030204" pitchFamily="18" charset="0"/>
                                      </a:rPr>
                                      <m:t>3</m:t>
                                    </m:r>
                                  </m:sub>
                                </m:sSub>
                              </m:e>
                            </m:mr>
                            <m:mr>
                              <m:e>
                                <m:sSub>
                                  <m:sSubPr>
                                    <m:ctrlPr>
                                      <a:rPr lang="pt-BR" sz="2000" b="0" i="1" smtClean="0">
                                        <a:solidFill>
                                          <a:srgbClr val="7030A0"/>
                                        </a:solidFill>
                                        <a:latin typeface="Cambria Math" panose="02040503050406030204" pitchFamily="18" charset="0"/>
                                      </a:rPr>
                                    </m:ctrlPr>
                                  </m:sSubPr>
                                  <m:e>
                                    <m:r>
                                      <m:rPr>
                                        <m:sty m:val="p"/>
                                      </m:rPr>
                                      <a:rPr lang="pt-BR" sz="2000" b="0" i="0" smtClean="0">
                                        <a:solidFill>
                                          <a:srgbClr val="7030A0"/>
                                        </a:solidFill>
                                        <a:latin typeface="Cambria Math" panose="02040503050406030204" pitchFamily="18" charset="0"/>
                                      </a:rPr>
                                      <m:t>u</m:t>
                                    </m:r>
                                  </m:e>
                                  <m:sub>
                                    <m:r>
                                      <a:rPr lang="pt-BR" sz="2000" b="0" i="0" smtClean="0">
                                        <a:solidFill>
                                          <a:srgbClr val="7030A0"/>
                                        </a:solidFill>
                                        <a:latin typeface="Cambria Math" panose="02040503050406030204" pitchFamily="18" charset="0"/>
                                      </a:rPr>
                                      <m:t>4</m:t>
                                    </m:r>
                                  </m:sub>
                                </m:sSub>
                              </m:e>
                            </m:mr>
                            <m:mr>
                              <m:e>
                                <m:sSub>
                                  <m:sSubPr>
                                    <m:ctrlPr>
                                      <a:rPr lang="pt-BR" sz="2000" b="0" i="1" smtClean="0">
                                        <a:solidFill>
                                          <a:srgbClr val="7030A0"/>
                                        </a:solidFill>
                                        <a:latin typeface="Cambria Math" panose="02040503050406030204" pitchFamily="18" charset="0"/>
                                      </a:rPr>
                                    </m:ctrlPr>
                                  </m:sSubPr>
                                  <m:e>
                                    <m:r>
                                      <m:rPr>
                                        <m:sty m:val="p"/>
                                      </m:rPr>
                                      <a:rPr lang="pt-BR" sz="2000" b="0" i="0" smtClean="0">
                                        <a:solidFill>
                                          <a:srgbClr val="7030A0"/>
                                        </a:solidFill>
                                        <a:latin typeface="Cambria Math" panose="02040503050406030204" pitchFamily="18" charset="0"/>
                                      </a:rPr>
                                      <m:t>v</m:t>
                                    </m:r>
                                  </m:e>
                                  <m:sub>
                                    <m:r>
                                      <a:rPr lang="pt-BR" sz="2000" b="0" i="0" smtClean="0">
                                        <a:solidFill>
                                          <a:srgbClr val="7030A0"/>
                                        </a:solidFill>
                                        <a:latin typeface="Cambria Math" panose="02040503050406030204" pitchFamily="18" charset="0"/>
                                      </a:rPr>
                                      <m:t>4</m:t>
                                    </m:r>
                                  </m:sub>
                                </m:sSub>
                              </m:e>
                            </m:mr>
                          </m:m>
                        </m:e>
                      </m:d>
                      <m:r>
                        <a:rPr lang="pt-BR" sz="2000" b="0" i="1" smtClean="0">
                          <a:solidFill>
                            <a:schemeClr val="bg1">
                              <a:lumMod val="65000"/>
                            </a:schemeClr>
                          </a:solidFill>
                          <a:latin typeface="Cambria Math" panose="02040503050406030204" pitchFamily="18" charset="0"/>
                        </a:rPr>
                        <m:t>=</m:t>
                      </m:r>
                      <m:r>
                        <a:rPr lang="pt-BR" sz="2000" b="1" i="1" smtClean="0">
                          <a:solidFill>
                            <a:srgbClr val="7030A0"/>
                          </a:solidFill>
                          <a:latin typeface="Cambria Math" panose="02040503050406030204" pitchFamily="18" charset="0"/>
                        </a:rPr>
                        <m:t>𝑼</m:t>
                      </m:r>
                    </m:oMath>
                  </m:oMathPara>
                </a14:m>
                <a:endParaRPr lang="pt-BR" sz="2000" b="1" dirty="0">
                  <a:solidFill>
                    <a:srgbClr val="7030A0"/>
                  </a:solidFill>
                  <a:latin typeface="Arial Narrow" pitchFamily="34" charset="0"/>
                </a:endParaRPr>
              </a:p>
            </p:txBody>
          </p:sp>
        </mc:Choice>
        <mc:Fallback>
          <p:sp>
            <p:nvSpPr>
              <p:cNvPr id="24" name="CaixaDeTexto 23"/>
              <p:cNvSpPr txBox="1">
                <a:spLocks noRot="1" noChangeAspect="1" noMove="1" noResize="1" noEditPoints="1" noAdjustHandles="1" noChangeArrowheads="1" noChangeShapeType="1" noTextEdit="1"/>
              </p:cNvSpPr>
              <p:nvPr/>
            </p:nvSpPr>
            <p:spPr>
              <a:xfrm>
                <a:off x="-26" y="1261996"/>
                <a:ext cx="1331665" cy="2406556"/>
              </a:xfrm>
              <a:prstGeom prst="rect">
                <a:avLst/>
              </a:prstGeom>
              <a:blipFill rotWithShape="0">
                <a:blip r:embed="rId16"/>
                <a:stretch>
                  <a:fillRect/>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302395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1" grpId="0"/>
      <p:bldP spid="32" grpId="0"/>
      <p:bldP spid="33" grpId="0"/>
      <p:bldP spid="34" grpId="0"/>
      <p:bldP spid="35" grpId="0"/>
      <p:bldP spid="36" grpId="0"/>
      <p:bldP spid="37" grpId="0"/>
      <p:bldP spid="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stretch>
            <a:fillRect/>
          </a:stretch>
        </p:blipFill>
        <p:spPr>
          <a:xfrm>
            <a:off x="860400" y="957600"/>
            <a:ext cx="3233466" cy="3222000"/>
          </a:xfrm>
          <a:prstGeom prst="rect">
            <a:avLst/>
          </a:prstGeom>
        </p:spPr>
      </p:pic>
      <p:pic>
        <p:nvPicPr>
          <p:cNvPr id="7" name="Picture 2" descr="http://mwrf.com/site-files/mwrf.com/files/uploads/2012/07/ANSYS%20logo_shadow%20lef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a:solidFill>
                  <a:schemeClr val="tx2">
                    <a:lumMod val="75000"/>
                  </a:schemeClr>
                </a:solidFill>
                <a:latin typeface="BankGothic Lt BT" pitchFamily="34" charset="0"/>
              </a:rPr>
              <a:t>Método dos Elementos Finitos</a:t>
            </a:r>
          </a:p>
        </p:txBody>
      </p:sp>
      <mc:AlternateContent xmlns:mc="http://schemas.openxmlformats.org/markup-compatibility/2006">
        <mc:Choice xmlns:a14="http://schemas.microsoft.com/office/drawing/2010/main" Requires="a14">
          <p:sp>
            <p:nvSpPr>
              <p:cNvPr id="73" name="CaixaDeTexto 72"/>
              <p:cNvSpPr txBox="1"/>
              <p:nvPr/>
            </p:nvSpPr>
            <p:spPr>
              <a:xfrm>
                <a:off x="6713761" y="3114948"/>
                <a:ext cx="2011434" cy="40011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1" i="1" smtClean="0">
                          <a:solidFill>
                            <a:schemeClr val="tx1"/>
                          </a:solidFill>
                          <a:latin typeface="Cambria Math" panose="02040503050406030204" pitchFamily="18" charset="0"/>
                        </a:rPr>
                        <m:t>𝑭</m:t>
                      </m:r>
                      <m:r>
                        <a:rPr lang="pt-BR" sz="2000" b="0" i="1" smtClean="0">
                          <a:solidFill>
                            <a:schemeClr val="tx1"/>
                          </a:solidFill>
                          <a:latin typeface="Cambria Math" panose="02040503050406030204" pitchFamily="18" charset="0"/>
                        </a:rPr>
                        <m:t>=</m:t>
                      </m:r>
                      <m:r>
                        <a:rPr lang="pt-BR" sz="2000" b="1" i="1" smtClean="0">
                          <a:solidFill>
                            <a:schemeClr val="tx1"/>
                          </a:solidFill>
                          <a:latin typeface="Cambria Math" panose="02040503050406030204" pitchFamily="18" charset="0"/>
                        </a:rPr>
                        <m:t>𝑲</m:t>
                      </m:r>
                      <m:r>
                        <a:rPr lang="pt-BR" sz="2000" b="0" i="1" smtClean="0">
                          <a:solidFill>
                            <a:schemeClr val="tx1"/>
                          </a:solidFill>
                          <a:latin typeface="Cambria Math" panose="02040503050406030204" pitchFamily="18" charset="0"/>
                        </a:rPr>
                        <m:t>∙</m:t>
                      </m:r>
                      <m:r>
                        <a:rPr lang="pt-BR" sz="2000" b="1" i="1" smtClean="0">
                          <a:solidFill>
                            <a:srgbClr val="7030A0"/>
                          </a:solidFill>
                          <a:latin typeface="Cambria Math" panose="02040503050406030204" pitchFamily="18" charset="0"/>
                        </a:rPr>
                        <m:t>𝑼</m:t>
                      </m:r>
                    </m:oMath>
                  </m:oMathPara>
                </a14:m>
                <a:endParaRPr lang="pt-BR" sz="2000" b="1" dirty="0">
                  <a:solidFill>
                    <a:srgbClr val="7030A0"/>
                  </a:solidFill>
                  <a:latin typeface="Arial Narrow" pitchFamily="34" charset="0"/>
                </a:endParaRPr>
              </a:p>
            </p:txBody>
          </p:sp>
        </mc:Choice>
        <mc:Fallback>
          <p:sp>
            <p:nvSpPr>
              <p:cNvPr id="73" name="CaixaDeTexto 72"/>
              <p:cNvSpPr txBox="1">
                <a:spLocks noRot="1" noChangeAspect="1" noMove="1" noResize="1" noEditPoints="1" noAdjustHandles="1" noChangeArrowheads="1" noChangeShapeType="1" noTextEdit="1"/>
              </p:cNvSpPr>
              <p:nvPr/>
            </p:nvSpPr>
            <p:spPr>
              <a:xfrm>
                <a:off x="6713761" y="3114948"/>
                <a:ext cx="2011434" cy="400110"/>
              </a:xfrm>
              <a:prstGeom prst="rect">
                <a:avLst/>
              </a:prstGeom>
              <a:blipFill rotWithShape="0">
                <a:blip r:embed="rId5"/>
                <a:stretch>
                  <a:fillRect/>
                </a:stretch>
              </a:blipFill>
              <a:ln>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7" name="CaixaDeTexto 76"/>
              <p:cNvSpPr txBox="1"/>
              <p:nvPr/>
            </p:nvSpPr>
            <p:spPr>
              <a:xfrm>
                <a:off x="6713760" y="4617465"/>
                <a:ext cx="2011433" cy="707886"/>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1" i="1" smtClean="0">
                          <a:solidFill>
                            <a:schemeClr val="tx1"/>
                          </a:solidFill>
                          <a:latin typeface="Cambria Math" panose="02040503050406030204" pitchFamily="18" charset="0"/>
                        </a:rPr>
                        <m:t>𝜺</m:t>
                      </m:r>
                      <m:r>
                        <a:rPr lang="pt-BR" sz="2000" b="0" i="1" smtClean="0">
                          <a:solidFill>
                            <a:schemeClr val="tx1"/>
                          </a:solidFill>
                          <a:latin typeface="Cambria Math" panose="02040503050406030204" pitchFamily="18" charset="0"/>
                        </a:rPr>
                        <m:t>=</m:t>
                      </m:r>
                      <m:r>
                        <a:rPr lang="pt-BR" sz="2000" b="1" i="1" smtClean="0">
                          <a:solidFill>
                            <a:srgbClr val="FF0000"/>
                          </a:solidFill>
                          <a:latin typeface="Cambria Math" panose="02040503050406030204" pitchFamily="18" charset="0"/>
                        </a:rPr>
                        <m:t>𝑩</m:t>
                      </m:r>
                      <m:r>
                        <a:rPr lang="pt-BR" sz="2000" b="0" i="1" smtClean="0">
                          <a:solidFill>
                            <a:schemeClr val="tx1"/>
                          </a:solidFill>
                          <a:latin typeface="Cambria Math" panose="02040503050406030204" pitchFamily="18" charset="0"/>
                        </a:rPr>
                        <m:t>∙</m:t>
                      </m:r>
                      <m:r>
                        <a:rPr lang="pt-BR" sz="2000" b="1" i="1" smtClean="0">
                          <a:solidFill>
                            <a:srgbClr val="7030A0"/>
                          </a:solidFill>
                          <a:latin typeface="Cambria Math" panose="02040503050406030204" pitchFamily="18" charset="0"/>
                        </a:rPr>
                        <m:t>𝑼</m:t>
                      </m:r>
                    </m:oMath>
                    <m:oMath xmlns:m="http://schemas.openxmlformats.org/officeDocument/2006/math">
                      <m:r>
                        <a:rPr lang="pt-BR" sz="2000" b="1" i="1" smtClean="0">
                          <a:solidFill>
                            <a:schemeClr val="tx1"/>
                          </a:solidFill>
                          <a:latin typeface="Cambria Math" panose="02040503050406030204" pitchFamily="18" charset="0"/>
                        </a:rPr>
                        <m:t>𝝈</m:t>
                      </m:r>
                      <m:r>
                        <a:rPr lang="pt-BR" sz="2000" b="0" i="1" smtClean="0">
                          <a:solidFill>
                            <a:schemeClr val="tx1"/>
                          </a:solidFill>
                          <a:latin typeface="Cambria Math" panose="02040503050406030204" pitchFamily="18" charset="0"/>
                        </a:rPr>
                        <m:t>=</m:t>
                      </m:r>
                      <m:r>
                        <a:rPr lang="pt-BR" sz="2000" b="1" i="1" smtClean="0">
                          <a:solidFill>
                            <a:srgbClr val="00B050"/>
                          </a:solidFill>
                          <a:latin typeface="Cambria Math" panose="02040503050406030204" pitchFamily="18" charset="0"/>
                        </a:rPr>
                        <m:t>𝑫</m:t>
                      </m:r>
                      <m:r>
                        <a:rPr lang="pt-BR" sz="2000" b="0" i="1" smtClean="0">
                          <a:solidFill>
                            <a:schemeClr val="tx1"/>
                          </a:solidFill>
                          <a:latin typeface="Cambria Math" panose="02040503050406030204" pitchFamily="18" charset="0"/>
                        </a:rPr>
                        <m:t>∙</m:t>
                      </m:r>
                      <m:r>
                        <a:rPr lang="pt-BR" sz="2000" b="1" i="1" smtClean="0">
                          <a:solidFill>
                            <a:srgbClr val="FF0000"/>
                          </a:solidFill>
                          <a:latin typeface="Cambria Math" panose="02040503050406030204" pitchFamily="18" charset="0"/>
                        </a:rPr>
                        <m:t>𝑩</m:t>
                      </m:r>
                      <m:r>
                        <a:rPr lang="pt-BR" sz="2000" b="0" i="1" smtClean="0">
                          <a:solidFill>
                            <a:schemeClr val="tx1"/>
                          </a:solidFill>
                          <a:latin typeface="Cambria Math" panose="02040503050406030204" pitchFamily="18" charset="0"/>
                        </a:rPr>
                        <m:t>∙</m:t>
                      </m:r>
                      <m:r>
                        <a:rPr lang="pt-BR" sz="2000" b="1" i="1" smtClean="0">
                          <a:solidFill>
                            <a:srgbClr val="7030A0"/>
                          </a:solidFill>
                          <a:latin typeface="Cambria Math" panose="02040503050406030204" pitchFamily="18" charset="0"/>
                        </a:rPr>
                        <m:t>𝑼</m:t>
                      </m:r>
                    </m:oMath>
                  </m:oMathPara>
                </a14:m>
                <a:endParaRPr lang="pt-BR" sz="2000" dirty="0">
                  <a:solidFill>
                    <a:srgbClr val="7030A0"/>
                  </a:solidFill>
                  <a:latin typeface="Arial Narrow" pitchFamily="34" charset="0"/>
                </a:endParaRPr>
              </a:p>
            </p:txBody>
          </p:sp>
        </mc:Choice>
        <mc:Fallback>
          <p:sp>
            <p:nvSpPr>
              <p:cNvPr id="77" name="CaixaDeTexto 76"/>
              <p:cNvSpPr txBox="1">
                <a:spLocks noRot="1" noChangeAspect="1" noMove="1" noResize="1" noEditPoints="1" noAdjustHandles="1" noChangeArrowheads="1" noChangeShapeType="1" noTextEdit="1"/>
              </p:cNvSpPr>
              <p:nvPr/>
            </p:nvSpPr>
            <p:spPr>
              <a:xfrm>
                <a:off x="6713760" y="4617465"/>
                <a:ext cx="2011433" cy="707886"/>
              </a:xfrm>
              <a:prstGeom prst="rect">
                <a:avLst/>
              </a:prstGeom>
              <a:blipFill rotWithShape="0">
                <a:blip r:embed="rId6"/>
                <a:stretch>
                  <a:fillRect/>
                </a:stretch>
              </a:blipFill>
              <a:ln>
                <a:noFill/>
              </a:ln>
              <a:effectLst/>
            </p:spPr>
            <p:txBody>
              <a:bodyPr/>
              <a:lstStyle/>
              <a:p>
                <a:r>
                  <a:rPr lang="en-US">
                    <a:noFill/>
                  </a:rPr>
                  <a:t> </a:t>
                </a:r>
              </a:p>
            </p:txBody>
          </p:sp>
        </mc:Fallback>
      </mc:AlternateContent>
      <p:sp>
        <p:nvSpPr>
          <p:cNvPr id="57" name="CaixaDeTexto 56"/>
          <p:cNvSpPr txBox="1"/>
          <p:nvPr/>
        </p:nvSpPr>
        <p:spPr>
          <a:xfrm>
            <a:off x="6713761" y="1838387"/>
            <a:ext cx="201143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Matriz de rigidez (</a:t>
            </a:r>
            <a:r>
              <a:rPr lang="pt-BR" b="1" dirty="0" smtClean="0">
                <a:solidFill>
                  <a:schemeClr val="tx2">
                    <a:lumMod val="75000"/>
                  </a:schemeClr>
                </a:solidFill>
                <a:latin typeface="Arial Narrow" pitchFamily="34" charset="0"/>
              </a:rPr>
              <a:t>K</a:t>
            </a:r>
            <a:r>
              <a:rPr lang="pt-BR" dirty="0" smtClean="0">
                <a:solidFill>
                  <a:schemeClr val="tx2">
                    <a:lumMod val="75000"/>
                  </a:schemeClr>
                </a:solidFill>
                <a:latin typeface="Arial Narrow" pitchFamily="34" charset="0"/>
              </a:rPr>
              <a:t>)</a:t>
            </a:r>
            <a:endParaRPr lang="pt-BR" b="1" dirty="0">
              <a:solidFill>
                <a:schemeClr val="tx2">
                  <a:lumMod val="75000"/>
                </a:schemeClr>
              </a:solidFill>
              <a:latin typeface="Arial Narrow" pitchFamily="34" charset="0"/>
            </a:endParaRPr>
          </a:p>
        </p:txBody>
      </p:sp>
      <p:sp>
        <p:nvSpPr>
          <p:cNvPr id="58" name="CaixaDeTexto 57"/>
          <p:cNvSpPr txBox="1"/>
          <p:nvPr/>
        </p:nvSpPr>
        <p:spPr>
          <a:xfrm>
            <a:off x="6713761" y="3637288"/>
            <a:ext cx="201143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Solução nodal (</a:t>
            </a:r>
            <a:r>
              <a:rPr lang="pt-BR" b="1" dirty="0" smtClean="0">
                <a:solidFill>
                  <a:schemeClr val="tx2">
                    <a:lumMod val="75000"/>
                  </a:schemeClr>
                </a:solidFill>
                <a:latin typeface="Arial Narrow" pitchFamily="34" charset="0"/>
              </a:rPr>
              <a:t>U</a:t>
            </a:r>
            <a:r>
              <a:rPr lang="pt-BR" dirty="0" smtClean="0">
                <a:solidFill>
                  <a:schemeClr val="tx2">
                    <a:lumMod val="75000"/>
                  </a:schemeClr>
                </a:solidFill>
                <a:latin typeface="Arial Narrow" pitchFamily="34" charset="0"/>
              </a:rPr>
              <a:t>)</a:t>
            </a:r>
            <a:endParaRPr lang="pt-BR" b="1" dirty="0">
              <a:solidFill>
                <a:schemeClr val="tx2">
                  <a:lumMod val="75000"/>
                </a:schemeClr>
              </a:solidFill>
              <a:latin typeface="Arial Narrow" pitchFamily="34" charset="0"/>
            </a:endParaRPr>
          </a:p>
        </p:txBody>
      </p:sp>
      <mc:AlternateContent xmlns:mc="http://schemas.openxmlformats.org/markup-compatibility/2006" xmlns:a14="http://schemas.microsoft.com/office/drawing/2010/main">
        <mc:Choice Requires="a14">
          <p:sp>
            <p:nvSpPr>
              <p:cNvPr id="59" name="CaixaDeTexto 58"/>
              <p:cNvSpPr txBox="1"/>
              <p:nvPr/>
            </p:nvSpPr>
            <p:spPr>
              <a:xfrm>
                <a:off x="6713760" y="5462970"/>
                <a:ext cx="2011433"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Tensões (</a:t>
                </a:r>
                <a14:m>
                  <m:oMath xmlns:m="http://schemas.openxmlformats.org/officeDocument/2006/math">
                    <m:r>
                      <a:rPr lang="pt-BR" b="1" i="1" smtClean="0">
                        <a:solidFill>
                          <a:schemeClr val="tx2">
                            <a:lumMod val="75000"/>
                          </a:schemeClr>
                        </a:solidFill>
                        <a:latin typeface="Cambria Math" panose="02040503050406030204" pitchFamily="18" charset="0"/>
                      </a:rPr>
                      <m:t>𝝈</m:t>
                    </m:r>
                  </m:oMath>
                </a14:m>
                <a:r>
                  <a:rPr lang="pt-BR" dirty="0" smtClean="0">
                    <a:solidFill>
                      <a:schemeClr val="tx2">
                        <a:lumMod val="75000"/>
                      </a:schemeClr>
                    </a:solidFill>
                    <a:latin typeface="Arial Narrow" pitchFamily="34" charset="0"/>
                  </a:rPr>
                  <a:t>) &amp; Deformações (</a:t>
                </a:r>
                <a14:m>
                  <m:oMath xmlns:m="http://schemas.openxmlformats.org/officeDocument/2006/math">
                    <m:r>
                      <a:rPr lang="pt-BR" b="1" i="1" smtClean="0">
                        <a:solidFill>
                          <a:schemeClr val="tx2">
                            <a:lumMod val="75000"/>
                          </a:schemeClr>
                        </a:solidFill>
                        <a:latin typeface="Cambria Math" panose="02040503050406030204" pitchFamily="18" charset="0"/>
                      </a:rPr>
                      <m:t>𝜺</m:t>
                    </m:r>
                  </m:oMath>
                </a14:m>
                <a:r>
                  <a:rPr lang="pt-BR" dirty="0" smtClean="0">
                    <a:solidFill>
                      <a:schemeClr val="tx2">
                        <a:lumMod val="75000"/>
                      </a:schemeClr>
                    </a:solidFill>
                    <a:latin typeface="Arial Narrow" pitchFamily="34" charset="0"/>
                  </a:rPr>
                  <a:t>)</a:t>
                </a:r>
                <a:endParaRPr lang="pt-BR" b="1" dirty="0">
                  <a:solidFill>
                    <a:schemeClr val="tx2">
                      <a:lumMod val="75000"/>
                    </a:schemeClr>
                  </a:solidFill>
                  <a:latin typeface="Arial Narrow" pitchFamily="34" charset="0"/>
                </a:endParaRPr>
              </a:p>
            </p:txBody>
          </p:sp>
        </mc:Choice>
        <mc:Fallback xmlns="">
          <p:sp>
            <p:nvSpPr>
              <p:cNvPr id="59" name="CaixaDeTexto 58"/>
              <p:cNvSpPr txBox="1">
                <a:spLocks noRot="1" noChangeAspect="1" noMove="1" noResize="1" noEditPoints="1" noAdjustHandles="1" noChangeArrowheads="1" noChangeShapeType="1" noTextEdit="1"/>
              </p:cNvSpPr>
              <p:nvPr/>
            </p:nvSpPr>
            <p:spPr>
              <a:xfrm>
                <a:off x="6713760" y="5462970"/>
                <a:ext cx="2011433" cy="646331"/>
              </a:xfrm>
              <a:prstGeom prst="rect">
                <a:avLst/>
              </a:prstGeom>
              <a:blipFill rotWithShape="0">
                <a:blip r:embed="rId7"/>
                <a:stretch>
                  <a:fillRect/>
                </a:stretch>
              </a:blipFill>
            </p:spPr>
            <p:txBody>
              <a:bodyPr/>
              <a:lstStyle/>
              <a:p>
                <a:r>
                  <a:rPr lang="en-US">
                    <a:noFill/>
                  </a:rPr>
                  <a:t> </a:t>
                </a:r>
              </a:p>
            </p:txBody>
          </p:sp>
        </mc:Fallback>
      </mc:AlternateContent>
      <p:cxnSp>
        <p:nvCxnSpPr>
          <p:cNvPr id="76" name="Conector angulado 75"/>
          <p:cNvCxnSpPr>
            <a:stCxn id="57" idx="3"/>
            <a:endCxn id="58" idx="3"/>
          </p:cNvCxnSpPr>
          <p:nvPr/>
        </p:nvCxnSpPr>
        <p:spPr>
          <a:xfrm>
            <a:off x="8725194" y="2023053"/>
            <a:ext cx="12700" cy="1798901"/>
          </a:xfrm>
          <a:prstGeom prst="bentConnector3">
            <a:avLst>
              <a:gd name="adj1" fmla="val 2348575"/>
            </a:avLst>
          </a:prstGeom>
          <a:ln>
            <a:tailEnd type="arrow"/>
          </a:ln>
          <a:effectLst/>
        </p:spPr>
        <p:style>
          <a:lnRef idx="2">
            <a:schemeClr val="dk1"/>
          </a:lnRef>
          <a:fillRef idx="0">
            <a:schemeClr val="dk1"/>
          </a:fillRef>
          <a:effectRef idx="1">
            <a:schemeClr val="dk1"/>
          </a:effectRef>
          <a:fontRef idx="minor">
            <a:schemeClr val="tx1"/>
          </a:fontRef>
        </p:style>
      </p:cxnSp>
      <p:cxnSp>
        <p:nvCxnSpPr>
          <p:cNvPr id="78" name="Conector angulado 77"/>
          <p:cNvCxnSpPr>
            <a:stCxn id="58" idx="1"/>
            <a:endCxn id="59" idx="1"/>
          </p:cNvCxnSpPr>
          <p:nvPr/>
        </p:nvCxnSpPr>
        <p:spPr>
          <a:xfrm rot="10800000" flipV="1">
            <a:off x="6713761" y="3821954"/>
            <a:ext cx="1" cy="1964182"/>
          </a:xfrm>
          <a:prstGeom prst="bentConnector3">
            <a:avLst>
              <a:gd name="adj1" fmla="val 22860100000"/>
            </a:avLst>
          </a:prstGeom>
          <a:ln>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8" name="CaixaDeTexto 27"/>
              <p:cNvSpPr txBox="1"/>
              <p:nvPr/>
            </p:nvSpPr>
            <p:spPr>
              <a:xfrm>
                <a:off x="4245800" y="1454248"/>
                <a:ext cx="2160240" cy="553357"/>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600" b="0" i="1" smtClean="0">
                              <a:solidFill>
                                <a:srgbClr val="0070C0"/>
                              </a:solidFill>
                              <a:latin typeface="Cambria Math" panose="02040503050406030204" pitchFamily="18" charset="0"/>
                              <a:ea typeface="Cambria Math" panose="02040503050406030204" pitchFamily="18" charset="0"/>
                            </a:rPr>
                          </m:ctrlPr>
                        </m:sSubPr>
                        <m:e>
                          <m:r>
                            <a:rPr lang="pt-BR" sz="1600" i="1" smtClean="0">
                              <a:solidFill>
                                <a:srgbClr val="0070C0"/>
                              </a:solidFill>
                              <a:latin typeface="Cambria Math" panose="02040503050406030204" pitchFamily="18" charset="0"/>
                              <a:ea typeface="Cambria Math" panose="02040503050406030204" pitchFamily="18" charset="0"/>
                            </a:rPr>
                            <m:t>𝑁</m:t>
                          </m:r>
                        </m:e>
                        <m:sub>
                          <m:r>
                            <a:rPr lang="pt-BR" sz="1600" b="0" i="1" smtClean="0">
                              <a:solidFill>
                                <a:srgbClr val="0070C0"/>
                              </a:solidFill>
                              <a:latin typeface="Cambria Math" panose="02040503050406030204" pitchFamily="18" charset="0"/>
                              <a:ea typeface="Cambria Math" panose="02040503050406030204" pitchFamily="18" charset="0"/>
                            </a:rPr>
                            <m:t>1</m:t>
                          </m:r>
                        </m:sub>
                      </m:sSub>
                      <m:r>
                        <a:rPr lang="pt-BR" sz="1600" b="0" i="1" smtClean="0">
                          <a:solidFill>
                            <a:schemeClr val="tx1"/>
                          </a:solidFill>
                          <a:latin typeface="Cambria Math" panose="02040503050406030204" pitchFamily="18" charset="0"/>
                          <a:ea typeface="Cambria Math" panose="02040503050406030204" pitchFamily="18" charset="0"/>
                        </a:rPr>
                        <m:t>=</m:t>
                      </m:r>
                      <m:f>
                        <m:fPr>
                          <m:ctrlPr>
                            <a:rPr lang="pt-BR" sz="1600" b="0" i="1" smtClean="0">
                              <a:solidFill>
                                <a:schemeClr val="tx1"/>
                              </a:solidFill>
                              <a:latin typeface="Cambria Math" panose="02040503050406030204" pitchFamily="18" charset="0"/>
                              <a:ea typeface="Cambria Math" panose="02040503050406030204" pitchFamily="18" charset="0"/>
                            </a:rPr>
                          </m:ctrlPr>
                        </m:fPr>
                        <m:num>
                          <m:r>
                            <a:rPr lang="pt-BR" sz="1600" b="0" i="1" smtClean="0">
                              <a:solidFill>
                                <a:schemeClr val="tx1"/>
                              </a:solidFill>
                              <a:latin typeface="Cambria Math" panose="02040503050406030204" pitchFamily="18" charset="0"/>
                              <a:ea typeface="Cambria Math" panose="02040503050406030204" pitchFamily="18" charset="0"/>
                            </a:rPr>
                            <m:t>1</m:t>
                          </m:r>
                        </m:num>
                        <m:den>
                          <m:r>
                            <a:rPr lang="pt-BR" sz="1600" b="0" i="1" smtClean="0">
                              <a:solidFill>
                                <a:schemeClr val="tx1"/>
                              </a:solidFill>
                              <a:latin typeface="Cambria Math" panose="02040503050406030204" pitchFamily="18" charset="0"/>
                              <a:ea typeface="Cambria Math" panose="02040503050406030204" pitchFamily="18" charset="0"/>
                            </a:rPr>
                            <m:t>4</m:t>
                          </m:r>
                        </m:den>
                      </m:f>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𝜉</m:t>
                      </m:r>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𝜂</m:t>
                      </m:r>
                      <m:r>
                        <a:rPr lang="pt-BR" sz="1600" b="0" i="1" smtClean="0">
                          <a:solidFill>
                            <a:schemeClr val="tx1"/>
                          </a:solidFill>
                          <a:latin typeface="Cambria Math" panose="02040503050406030204" pitchFamily="18" charset="0"/>
                          <a:ea typeface="Cambria Math" panose="02040503050406030204" pitchFamily="18" charset="0"/>
                        </a:rPr>
                        <m:t>)</m:t>
                      </m:r>
                    </m:oMath>
                  </m:oMathPara>
                </a14:m>
                <a:endParaRPr lang="pt-BR" sz="1600" dirty="0">
                  <a:solidFill>
                    <a:schemeClr val="tx1"/>
                  </a:solidFill>
                  <a:latin typeface="Arial Narrow" pitchFamily="34" charset="0"/>
                </a:endParaRPr>
              </a:p>
            </p:txBody>
          </p:sp>
        </mc:Choice>
        <mc:Fallback xmlns="">
          <p:sp>
            <p:nvSpPr>
              <p:cNvPr id="28" name="CaixaDeTexto 27"/>
              <p:cNvSpPr txBox="1">
                <a:spLocks noRot="1" noChangeAspect="1" noMove="1" noResize="1" noEditPoints="1" noAdjustHandles="1" noChangeArrowheads="1" noChangeShapeType="1" noTextEdit="1"/>
              </p:cNvSpPr>
              <p:nvPr/>
            </p:nvSpPr>
            <p:spPr>
              <a:xfrm>
                <a:off x="4245800" y="1454248"/>
                <a:ext cx="2160240" cy="553357"/>
              </a:xfrm>
              <a:prstGeom prst="rect">
                <a:avLst/>
              </a:prstGeom>
              <a:blipFill rotWithShape="0">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CaixaDeTexto 29"/>
              <p:cNvSpPr txBox="1"/>
              <p:nvPr/>
            </p:nvSpPr>
            <p:spPr>
              <a:xfrm>
                <a:off x="4248911" y="1970691"/>
                <a:ext cx="2160240" cy="553357"/>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600" b="0" i="1" smtClean="0">
                              <a:solidFill>
                                <a:srgbClr val="0070C0"/>
                              </a:solidFill>
                              <a:latin typeface="Cambria Math" panose="02040503050406030204" pitchFamily="18" charset="0"/>
                              <a:ea typeface="Cambria Math" panose="02040503050406030204" pitchFamily="18" charset="0"/>
                            </a:rPr>
                          </m:ctrlPr>
                        </m:sSubPr>
                        <m:e>
                          <m:r>
                            <a:rPr lang="pt-BR" sz="1600" i="1" smtClean="0">
                              <a:solidFill>
                                <a:srgbClr val="0070C0"/>
                              </a:solidFill>
                              <a:latin typeface="Cambria Math" panose="02040503050406030204" pitchFamily="18" charset="0"/>
                              <a:ea typeface="Cambria Math" panose="02040503050406030204" pitchFamily="18" charset="0"/>
                            </a:rPr>
                            <m:t>𝑁</m:t>
                          </m:r>
                        </m:e>
                        <m:sub>
                          <m:r>
                            <a:rPr lang="pt-BR" sz="1600" b="0" i="1" smtClean="0">
                              <a:solidFill>
                                <a:srgbClr val="0070C0"/>
                              </a:solidFill>
                              <a:latin typeface="Cambria Math" panose="02040503050406030204" pitchFamily="18" charset="0"/>
                              <a:ea typeface="Cambria Math" panose="02040503050406030204" pitchFamily="18" charset="0"/>
                            </a:rPr>
                            <m:t>2</m:t>
                          </m:r>
                        </m:sub>
                      </m:sSub>
                      <m:r>
                        <a:rPr lang="pt-BR" sz="1600" b="0" i="1" smtClean="0">
                          <a:solidFill>
                            <a:schemeClr val="tx1"/>
                          </a:solidFill>
                          <a:latin typeface="Cambria Math" panose="02040503050406030204" pitchFamily="18" charset="0"/>
                          <a:ea typeface="Cambria Math" panose="02040503050406030204" pitchFamily="18" charset="0"/>
                        </a:rPr>
                        <m:t>=</m:t>
                      </m:r>
                      <m:f>
                        <m:fPr>
                          <m:ctrlPr>
                            <a:rPr lang="pt-BR" sz="1600" b="0" i="1" smtClean="0">
                              <a:solidFill>
                                <a:schemeClr val="tx1"/>
                              </a:solidFill>
                              <a:latin typeface="Cambria Math" panose="02040503050406030204" pitchFamily="18" charset="0"/>
                              <a:ea typeface="Cambria Math" panose="02040503050406030204" pitchFamily="18" charset="0"/>
                            </a:rPr>
                          </m:ctrlPr>
                        </m:fPr>
                        <m:num>
                          <m:r>
                            <a:rPr lang="pt-BR" sz="1600" b="0" i="1" smtClean="0">
                              <a:solidFill>
                                <a:schemeClr val="tx1"/>
                              </a:solidFill>
                              <a:latin typeface="Cambria Math" panose="02040503050406030204" pitchFamily="18" charset="0"/>
                              <a:ea typeface="Cambria Math" panose="02040503050406030204" pitchFamily="18" charset="0"/>
                            </a:rPr>
                            <m:t>1</m:t>
                          </m:r>
                        </m:num>
                        <m:den>
                          <m:r>
                            <a:rPr lang="pt-BR" sz="1600" b="0" i="1" smtClean="0">
                              <a:solidFill>
                                <a:schemeClr val="tx1"/>
                              </a:solidFill>
                              <a:latin typeface="Cambria Math" panose="02040503050406030204" pitchFamily="18" charset="0"/>
                              <a:ea typeface="Cambria Math" panose="02040503050406030204" pitchFamily="18" charset="0"/>
                            </a:rPr>
                            <m:t>4</m:t>
                          </m:r>
                        </m:den>
                      </m:f>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𝜉</m:t>
                      </m:r>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𝜂</m:t>
                      </m:r>
                      <m:r>
                        <a:rPr lang="pt-BR" sz="1600" b="0" i="1" smtClean="0">
                          <a:solidFill>
                            <a:schemeClr val="tx1"/>
                          </a:solidFill>
                          <a:latin typeface="Cambria Math" panose="02040503050406030204" pitchFamily="18" charset="0"/>
                          <a:ea typeface="Cambria Math" panose="02040503050406030204" pitchFamily="18" charset="0"/>
                        </a:rPr>
                        <m:t>)</m:t>
                      </m:r>
                    </m:oMath>
                  </m:oMathPara>
                </a14:m>
                <a:endParaRPr lang="pt-BR" sz="1600" dirty="0">
                  <a:solidFill>
                    <a:schemeClr val="tx1"/>
                  </a:solidFill>
                  <a:latin typeface="Arial Narrow" pitchFamily="34" charset="0"/>
                </a:endParaRPr>
              </a:p>
            </p:txBody>
          </p:sp>
        </mc:Choice>
        <mc:Fallback xmlns="">
          <p:sp>
            <p:nvSpPr>
              <p:cNvPr id="30" name="CaixaDeTexto 29"/>
              <p:cNvSpPr txBox="1">
                <a:spLocks noRot="1" noChangeAspect="1" noMove="1" noResize="1" noEditPoints="1" noAdjustHandles="1" noChangeArrowheads="1" noChangeShapeType="1" noTextEdit="1"/>
              </p:cNvSpPr>
              <p:nvPr/>
            </p:nvSpPr>
            <p:spPr>
              <a:xfrm>
                <a:off x="4248911" y="1970691"/>
                <a:ext cx="2160240" cy="553357"/>
              </a:xfrm>
              <a:prstGeom prst="rect">
                <a:avLst/>
              </a:prstGeom>
              <a:blipFill rotWithShape="0">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CaixaDeTexto 30"/>
              <p:cNvSpPr txBox="1"/>
              <p:nvPr/>
            </p:nvSpPr>
            <p:spPr>
              <a:xfrm>
                <a:off x="4248130" y="2487134"/>
                <a:ext cx="2160240" cy="553357"/>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600" b="0" i="1" smtClean="0">
                              <a:solidFill>
                                <a:srgbClr val="0070C0"/>
                              </a:solidFill>
                              <a:latin typeface="Cambria Math" panose="02040503050406030204" pitchFamily="18" charset="0"/>
                              <a:ea typeface="Cambria Math" panose="02040503050406030204" pitchFamily="18" charset="0"/>
                            </a:rPr>
                          </m:ctrlPr>
                        </m:sSubPr>
                        <m:e>
                          <m:r>
                            <a:rPr lang="pt-BR" sz="1600" i="1" smtClean="0">
                              <a:solidFill>
                                <a:srgbClr val="0070C0"/>
                              </a:solidFill>
                              <a:latin typeface="Cambria Math" panose="02040503050406030204" pitchFamily="18" charset="0"/>
                              <a:ea typeface="Cambria Math" panose="02040503050406030204" pitchFamily="18" charset="0"/>
                            </a:rPr>
                            <m:t>𝑁</m:t>
                          </m:r>
                        </m:e>
                        <m:sub>
                          <m:r>
                            <a:rPr lang="pt-BR" sz="1600" b="0" i="1" smtClean="0">
                              <a:solidFill>
                                <a:srgbClr val="0070C0"/>
                              </a:solidFill>
                              <a:latin typeface="Cambria Math" panose="02040503050406030204" pitchFamily="18" charset="0"/>
                              <a:ea typeface="Cambria Math" panose="02040503050406030204" pitchFamily="18" charset="0"/>
                            </a:rPr>
                            <m:t>3</m:t>
                          </m:r>
                        </m:sub>
                      </m:sSub>
                      <m:r>
                        <a:rPr lang="pt-BR" sz="1600" b="0" i="1" smtClean="0">
                          <a:solidFill>
                            <a:schemeClr val="tx1"/>
                          </a:solidFill>
                          <a:latin typeface="Cambria Math" panose="02040503050406030204" pitchFamily="18" charset="0"/>
                          <a:ea typeface="Cambria Math" panose="02040503050406030204" pitchFamily="18" charset="0"/>
                        </a:rPr>
                        <m:t>=</m:t>
                      </m:r>
                      <m:f>
                        <m:fPr>
                          <m:ctrlPr>
                            <a:rPr lang="pt-BR" sz="1600" b="0" i="1" smtClean="0">
                              <a:solidFill>
                                <a:schemeClr val="tx1"/>
                              </a:solidFill>
                              <a:latin typeface="Cambria Math" panose="02040503050406030204" pitchFamily="18" charset="0"/>
                              <a:ea typeface="Cambria Math" panose="02040503050406030204" pitchFamily="18" charset="0"/>
                            </a:rPr>
                          </m:ctrlPr>
                        </m:fPr>
                        <m:num>
                          <m:r>
                            <a:rPr lang="pt-BR" sz="1600" b="0" i="1" smtClean="0">
                              <a:solidFill>
                                <a:schemeClr val="tx1"/>
                              </a:solidFill>
                              <a:latin typeface="Cambria Math" panose="02040503050406030204" pitchFamily="18" charset="0"/>
                              <a:ea typeface="Cambria Math" panose="02040503050406030204" pitchFamily="18" charset="0"/>
                            </a:rPr>
                            <m:t>1</m:t>
                          </m:r>
                        </m:num>
                        <m:den>
                          <m:r>
                            <a:rPr lang="pt-BR" sz="1600" b="0" i="1" smtClean="0">
                              <a:solidFill>
                                <a:schemeClr val="tx1"/>
                              </a:solidFill>
                              <a:latin typeface="Cambria Math" panose="02040503050406030204" pitchFamily="18" charset="0"/>
                              <a:ea typeface="Cambria Math" panose="02040503050406030204" pitchFamily="18" charset="0"/>
                            </a:rPr>
                            <m:t>4</m:t>
                          </m:r>
                        </m:den>
                      </m:f>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𝜉</m:t>
                      </m:r>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𝜂</m:t>
                      </m:r>
                      <m:r>
                        <a:rPr lang="pt-BR" sz="1600" b="0" i="1" smtClean="0">
                          <a:solidFill>
                            <a:schemeClr val="tx1"/>
                          </a:solidFill>
                          <a:latin typeface="Cambria Math" panose="02040503050406030204" pitchFamily="18" charset="0"/>
                          <a:ea typeface="Cambria Math" panose="02040503050406030204" pitchFamily="18" charset="0"/>
                        </a:rPr>
                        <m:t>)</m:t>
                      </m:r>
                    </m:oMath>
                  </m:oMathPara>
                </a14:m>
                <a:endParaRPr lang="pt-BR" sz="1600" dirty="0">
                  <a:solidFill>
                    <a:schemeClr val="tx1"/>
                  </a:solidFill>
                  <a:latin typeface="Arial Narrow" pitchFamily="34" charset="0"/>
                </a:endParaRPr>
              </a:p>
            </p:txBody>
          </p:sp>
        </mc:Choice>
        <mc:Fallback xmlns="">
          <p:sp>
            <p:nvSpPr>
              <p:cNvPr id="31" name="CaixaDeTexto 30"/>
              <p:cNvSpPr txBox="1">
                <a:spLocks noRot="1" noChangeAspect="1" noMove="1" noResize="1" noEditPoints="1" noAdjustHandles="1" noChangeArrowheads="1" noChangeShapeType="1" noTextEdit="1"/>
              </p:cNvSpPr>
              <p:nvPr/>
            </p:nvSpPr>
            <p:spPr>
              <a:xfrm>
                <a:off x="4248130" y="2487134"/>
                <a:ext cx="2160240" cy="553357"/>
              </a:xfrm>
              <a:prstGeom prst="rect">
                <a:avLst/>
              </a:prstGeom>
              <a:blipFill rotWithShape="0">
                <a:blip r:embed="rId10"/>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CaixaDeTexto 31"/>
              <p:cNvSpPr txBox="1"/>
              <p:nvPr/>
            </p:nvSpPr>
            <p:spPr>
              <a:xfrm>
                <a:off x="4245800" y="3003577"/>
                <a:ext cx="2160240" cy="553357"/>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600" b="0" i="1" smtClean="0">
                              <a:solidFill>
                                <a:srgbClr val="0070C0"/>
                              </a:solidFill>
                              <a:latin typeface="Cambria Math" panose="02040503050406030204" pitchFamily="18" charset="0"/>
                              <a:ea typeface="Cambria Math" panose="02040503050406030204" pitchFamily="18" charset="0"/>
                            </a:rPr>
                          </m:ctrlPr>
                        </m:sSubPr>
                        <m:e>
                          <m:r>
                            <a:rPr lang="pt-BR" sz="1600" i="1" smtClean="0">
                              <a:solidFill>
                                <a:srgbClr val="0070C0"/>
                              </a:solidFill>
                              <a:latin typeface="Cambria Math" panose="02040503050406030204" pitchFamily="18" charset="0"/>
                              <a:ea typeface="Cambria Math" panose="02040503050406030204" pitchFamily="18" charset="0"/>
                            </a:rPr>
                            <m:t>𝑁</m:t>
                          </m:r>
                        </m:e>
                        <m:sub>
                          <m:r>
                            <a:rPr lang="pt-BR" sz="1600" b="0" i="1" smtClean="0">
                              <a:solidFill>
                                <a:srgbClr val="0070C0"/>
                              </a:solidFill>
                              <a:latin typeface="Cambria Math" panose="02040503050406030204" pitchFamily="18" charset="0"/>
                              <a:ea typeface="Cambria Math" panose="02040503050406030204" pitchFamily="18" charset="0"/>
                            </a:rPr>
                            <m:t>4</m:t>
                          </m:r>
                        </m:sub>
                      </m:sSub>
                      <m:r>
                        <a:rPr lang="pt-BR" sz="1600" b="0" i="1" smtClean="0">
                          <a:solidFill>
                            <a:schemeClr val="tx1"/>
                          </a:solidFill>
                          <a:latin typeface="Cambria Math" panose="02040503050406030204" pitchFamily="18" charset="0"/>
                          <a:ea typeface="Cambria Math" panose="02040503050406030204" pitchFamily="18" charset="0"/>
                        </a:rPr>
                        <m:t>=</m:t>
                      </m:r>
                      <m:f>
                        <m:fPr>
                          <m:ctrlPr>
                            <a:rPr lang="pt-BR" sz="1600" b="0" i="1" smtClean="0">
                              <a:solidFill>
                                <a:schemeClr val="tx1"/>
                              </a:solidFill>
                              <a:latin typeface="Cambria Math" panose="02040503050406030204" pitchFamily="18" charset="0"/>
                              <a:ea typeface="Cambria Math" panose="02040503050406030204" pitchFamily="18" charset="0"/>
                            </a:rPr>
                          </m:ctrlPr>
                        </m:fPr>
                        <m:num>
                          <m:r>
                            <a:rPr lang="pt-BR" sz="1600" b="0" i="1" smtClean="0">
                              <a:solidFill>
                                <a:schemeClr val="tx1"/>
                              </a:solidFill>
                              <a:latin typeface="Cambria Math" panose="02040503050406030204" pitchFamily="18" charset="0"/>
                              <a:ea typeface="Cambria Math" panose="02040503050406030204" pitchFamily="18" charset="0"/>
                            </a:rPr>
                            <m:t>1</m:t>
                          </m:r>
                        </m:num>
                        <m:den>
                          <m:r>
                            <a:rPr lang="pt-BR" sz="1600" b="0" i="1" smtClean="0">
                              <a:solidFill>
                                <a:schemeClr val="tx1"/>
                              </a:solidFill>
                              <a:latin typeface="Cambria Math" panose="02040503050406030204" pitchFamily="18" charset="0"/>
                              <a:ea typeface="Cambria Math" panose="02040503050406030204" pitchFamily="18" charset="0"/>
                            </a:rPr>
                            <m:t>4</m:t>
                          </m:r>
                        </m:den>
                      </m:f>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𝜉</m:t>
                      </m:r>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𝜂</m:t>
                      </m:r>
                      <m:r>
                        <a:rPr lang="pt-BR" sz="1600" b="0" i="1" smtClean="0">
                          <a:solidFill>
                            <a:schemeClr val="tx1"/>
                          </a:solidFill>
                          <a:latin typeface="Cambria Math" panose="02040503050406030204" pitchFamily="18" charset="0"/>
                          <a:ea typeface="Cambria Math" panose="02040503050406030204" pitchFamily="18" charset="0"/>
                        </a:rPr>
                        <m:t>)</m:t>
                      </m:r>
                    </m:oMath>
                  </m:oMathPara>
                </a14:m>
                <a:endParaRPr lang="pt-BR" sz="1600" dirty="0">
                  <a:solidFill>
                    <a:schemeClr val="tx1"/>
                  </a:solidFill>
                  <a:latin typeface="Arial Narrow" pitchFamily="34" charset="0"/>
                </a:endParaRPr>
              </a:p>
            </p:txBody>
          </p:sp>
        </mc:Choice>
        <mc:Fallback xmlns="">
          <p:sp>
            <p:nvSpPr>
              <p:cNvPr id="32" name="CaixaDeTexto 31"/>
              <p:cNvSpPr txBox="1">
                <a:spLocks noRot="1" noChangeAspect="1" noMove="1" noResize="1" noEditPoints="1" noAdjustHandles="1" noChangeArrowheads="1" noChangeShapeType="1" noTextEdit="1"/>
              </p:cNvSpPr>
              <p:nvPr/>
            </p:nvSpPr>
            <p:spPr>
              <a:xfrm>
                <a:off x="4245800" y="3003577"/>
                <a:ext cx="2160240" cy="553357"/>
              </a:xfrm>
              <a:prstGeom prst="rect">
                <a:avLst/>
              </a:prstGeom>
              <a:blipFill rotWithShape="0">
                <a:blip r:embed="rId11"/>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aixaDeTexto 23"/>
              <p:cNvSpPr txBox="1"/>
              <p:nvPr/>
            </p:nvSpPr>
            <p:spPr>
              <a:xfrm>
                <a:off x="107504" y="4500228"/>
                <a:ext cx="6192688" cy="1377044"/>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400" b="1" i="1" smtClean="0">
                          <a:solidFill>
                            <a:srgbClr val="FF0000"/>
                          </a:solidFill>
                          <a:latin typeface="Cambria Math" panose="02040503050406030204" pitchFamily="18" charset="0"/>
                          <a:ea typeface="Cambria Math" panose="02040503050406030204" pitchFamily="18" charset="0"/>
                        </a:rPr>
                        <m:t>𝑩</m:t>
                      </m:r>
                      <m:r>
                        <a:rPr lang="pt-BR" sz="1400" b="0" i="1" smtClean="0">
                          <a:solidFill>
                            <a:schemeClr val="tx1"/>
                          </a:solidFill>
                          <a:latin typeface="Cambria Math" panose="02040503050406030204" pitchFamily="18" charset="0"/>
                          <a:ea typeface="Cambria Math" panose="02040503050406030204" pitchFamily="18" charset="0"/>
                        </a:rPr>
                        <m:t>=</m:t>
                      </m:r>
                      <m:d>
                        <m:dPr>
                          <m:begChr m:val="["/>
                          <m:endChr m:val="]"/>
                          <m:ctrlPr>
                            <a:rPr lang="pt-BR" sz="1400" b="0" i="1" smtClean="0">
                              <a:solidFill>
                                <a:schemeClr val="tx1"/>
                              </a:solidFill>
                              <a:latin typeface="Cambria Math" panose="02040503050406030204" pitchFamily="18" charset="0"/>
                              <a:ea typeface="Cambria Math" panose="02040503050406030204" pitchFamily="18" charset="0"/>
                            </a:rPr>
                          </m:ctrlPr>
                        </m:dPr>
                        <m:e>
                          <m:m>
                            <m:mPr>
                              <m:mcs>
                                <m:mc>
                                  <m:mcPr>
                                    <m:count m:val="8"/>
                                    <m:mcJc m:val="center"/>
                                  </m:mcPr>
                                </m:mc>
                              </m:mcs>
                              <m:ctrlPr>
                                <a:rPr lang="pt-BR" sz="1400" b="0" i="1" smtClean="0">
                                  <a:solidFill>
                                    <a:schemeClr val="tx1"/>
                                  </a:solidFill>
                                  <a:latin typeface="Cambria Math" panose="02040503050406030204" pitchFamily="18" charset="0"/>
                                  <a:ea typeface="Cambria Math" panose="02040503050406030204" pitchFamily="18" charset="0"/>
                                </a:rPr>
                              </m:ctrlPr>
                            </m:mPr>
                            <m:mr>
                              <m:e>
                                <m:r>
                                  <m:rPr>
                                    <m:brk m:alnAt="7"/>
                                  </m:rPr>
                                  <a:rPr lang="pt-BR" sz="1400" b="0" i="1" smtClean="0">
                                    <a:solidFill>
                                      <a:schemeClr val="tx1"/>
                                    </a:solidFill>
                                    <a:latin typeface="Cambria Math" panose="02040503050406030204" pitchFamily="18" charset="0"/>
                                    <a:ea typeface="Cambria Math" panose="02040503050406030204" pitchFamily="18" charset="0"/>
                                  </a:rPr>
                                  <m:t>−</m:t>
                                </m:r>
                                <m:f>
                                  <m:fPr>
                                    <m:ctrlPr>
                                      <a:rPr lang="pt-BR" sz="1400" b="0" i="1" smtClean="0">
                                        <a:solidFill>
                                          <a:schemeClr val="tx1"/>
                                        </a:solidFill>
                                        <a:latin typeface="Cambria Math" panose="02040503050406030204" pitchFamily="18" charset="0"/>
                                        <a:ea typeface="Cambria Math" panose="02040503050406030204" pitchFamily="18" charset="0"/>
                                      </a:rPr>
                                    </m:ctrlPr>
                                  </m:fPr>
                                  <m:num>
                                    <m:r>
                                      <m:rPr>
                                        <m:brk m:alnAt="7"/>
                                      </m:rPr>
                                      <a:rPr lang="pt-BR" sz="1400" b="0" i="1" smtClean="0">
                                        <a:solidFill>
                                          <a:schemeClr val="tx1"/>
                                        </a:solidFill>
                                        <a:latin typeface="Cambria Math" panose="02040503050406030204" pitchFamily="18" charset="0"/>
                                        <a:ea typeface="Cambria Math" panose="02040503050406030204" pitchFamily="18" charset="0"/>
                                      </a:rPr>
                                      <m:t>1</m:t>
                                    </m:r>
                                    <m:r>
                                      <a:rPr lang="pt-BR" sz="1400" b="0" i="1" smtClean="0">
                                        <a:solidFill>
                                          <a:schemeClr val="tx1"/>
                                        </a:solidFill>
                                        <a:latin typeface="Cambria Math" panose="02040503050406030204" pitchFamily="18" charset="0"/>
                                        <a:ea typeface="Cambria Math" panose="02040503050406030204" pitchFamily="18" charset="0"/>
                                      </a:rPr>
                                      <m:t>−</m:t>
                                    </m:r>
                                    <m:r>
                                      <a:rPr lang="pt-BR" sz="1400" b="0" i="1" smtClean="0">
                                        <a:solidFill>
                                          <a:schemeClr val="tx1"/>
                                        </a:solidFill>
                                        <a:latin typeface="Cambria Math" panose="02040503050406030204" pitchFamily="18" charset="0"/>
                                        <a:ea typeface="Cambria Math" panose="02040503050406030204" pitchFamily="18" charset="0"/>
                                      </a:rPr>
                                      <m:t>𝜂</m:t>
                                    </m:r>
                                  </m:num>
                                  <m:den>
                                    <m:r>
                                      <a:rPr lang="pt-BR" sz="1400" b="0" i="1" smtClean="0">
                                        <a:solidFill>
                                          <a:schemeClr val="tx1"/>
                                        </a:solidFill>
                                        <a:latin typeface="Cambria Math" panose="02040503050406030204" pitchFamily="18" charset="0"/>
                                        <a:ea typeface="Cambria Math" panose="02040503050406030204" pitchFamily="18" charset="0"/>
                                      </a:rPr>
                                      <m:t>4</m:t>
                                    </m:r>
                                  </m:den>
                                </m:f>
                              </m:e>
                              <m:e>
                                <m:r>
                                  <a:rPr lang="pt-BR" sz="1400" b="0" i="1" smtClean="0">
                                    <a:solidFill>
                                      <a:schemeClr val="tx1"/>
                                    </a:solidFill>
                                    <a:latin typeface="Cambria Math" panose="02040503050406030204" pitchFamily="18" charset="0"/>
                                    <a:ea typeface="Cambria Math" panose="02040503050406030204" pitchFamily="18" charset="0"/>
                                  </a:rPr>
                                  <m:t>0</m:t>
                                </m:r>
                              </m:e>
                              <m:e>
                                <m:f>
                                  <m:fPr>
                                    <m:ctrlPr>
                                      <a:rPr lang="pt-BR" sz="1400" b="0" i="1" smtClean="0">
                                        <a:solidFill>
                                          <a:schemeClr val="tx1"/>
                                        </a:solidFill>
                                        <a:latin typeface="Cambria Math" panose="02040503050406030204" pitchFamily="18" charset="0"/>
                                        <a:ea typeface="Cambria Math" panose="02040503050406030204" pitchFamily="18" charset="0"/>
                                      </a:rPr>
                                    </m:ctrlPr>
                                  </m:fPr>
                                  <m:num>
                                    <m:r>
                                      <a:rPr lang="pt-BR" sz="1400" b="0" i="1" smtClean="0">
                                        <a:solidFill>
                                          <a:schemeClr val="tx1"/>
                                        </a:solidFill>
                                        <a:latin typeface="Cambria Math" panose="02040503050406030204" pitchFamily="18" charset="0"/>
                                        <a:ea typeface="Cambria Math" panose="02040503050406030204" pitchFamily="18" charset="0"/>
                                      </a:rPr>
                                      <m:t>1−</m:t>
                                    </m:r>
                                    <m:r>
                                      <a:rPr lang="pt-BR" sz="1400" b="0" i="1" smtClean="0">
                                        <a:solidFill>
                                          <a:schemeClr val="tx1"/>
                                        </a:solidFill>
                                        <a:latin typeface="Cambria Math" panose="02040503050406030204" pitchFamily="18" charset="0"/>
                                        <a:ea typeface="Cambria Math" panose="02040503050406030204" pitchFamily="18" charset="0"/>
                                      </a:rPr>
                                      <m:t>𝜂</m:t>
                                    </m:r>
                                  </m:num>
                                  <m:den>
                                    <m:r>
                                      <a:rPr lang="pt-BR" sz="1400" b="0" i="1" smtClean="0">
                                        <a:solidFill>
                                          <a:schemeClr val="tx1"/>
                                        </a:solidFill>
                                        <a:latin typeface="Cambria Math" panose="02040503050406030204" pitchFamily="18" charset="0"/>
                                        <a:ea typeface="Cambria Math" panose="02040503050406030204" pitchFamily="18" charset="0"/>
                                      </a:rPr>
                                      <m:t>4</m:t>
                                    </m:r>
                                  </m:den>
                                </m:f>
                              </m:e>
                              <m:e>
                                <m:r>
                                  <a:rPr lang="pt-BR" sz="1400" b="0" i="1" smtClean="0">
                                    <a:solidFill>
                                      <a:schemeClr val="tx1"/>
                                    </a:solidFill>
                                    <a:latin typeface="Cambria Math" panose="02040503050406030204" pitchFamily="18" charset="0"/>
                                    <a:ea typeface="Cambria Math" panose="02040503050406030204" pitchFamily="18" charset="0"/>
                                  </a:rPr>
                                  <m:t>0</m:t>
                                </m:r>
                              </m:e>
                              <m:e>
                                <m:f>
                                  <m:fPr>
                                    <m:ctrlPr>
                                      <a:rPr lang="pt-BR" sz="1400" b="0" i="1" smtClean="0">
                                        <a:solidFill>
                                          <a:schemeClr val="tx1"/>
                                        </a:solidFill>
                                        <a:latin typeface="Cambria Math" panose="02040503050406030204" pitchFamily="18" charset="0"/>
                                        <a:ea typeface="Cambria Math" panose="02040503050406030204" pitchFamily="18" charset="0"/>
                                      </a:rPr>
                                    </m:ctrlPr>
                                  </m:fPr>
                                  <m:num>
                                    <m:r>
                                      <a:rPr lang="pt-BR" sz="1400" b="0" i="1" smtClean="0">
                                        <a:solidFill>
                                          <a:schemeClr val="tx1"/>
                                        </a:solidFill>
                                        <a:latin typeface="Cambria Math" panose="02040503050406030204" pitchFamily="18" charset="0"/>
                                        <a:ea typeface="Cambria Math" panose="02040503050406030204" pitchFamily="18" charset="0"/>
                                      </a:rPr>
                                      <m:t>1+</m:t>
                                    </m:r>
                                    <m:r>
                                      <a:rPr lang="pt-BR" sz="1400" b="0" i="1" smtClean="0">
                                        <a:solidFill>
                                          <a:schemeClr val="tx1"/>
                                        </a:solidFill>
                                        <a:latin typeface="Cambria Math" panose="02040503050406030204" pitchFamily="18" charset="0"/>
                                        <a:ea typeface="Cambria Math" panose="02040503050406030204" pitchFamily="18" charset="0"/>
                                      </a:rPr>
                                      <m:t>𝜂</m:t>
                                    </m:r>
                                  </m:num>
                                  <m:den>
                                    <m:r>
                                      <a:rPr lang="pt-BR" sz="1400" b="0" i="1" smtClean="0">
                                        <a:solidFill>
                                          <a:schemeClr val="tx1"/>
                                        </a:solidFill>
                                        <a:latin typeface="Cambria Math" panose="02040503050406030204" pitchFamily="18" charset="0"/>
                                        <a:ea typeface="Cambria Math" panose="02040503050406030204" pitchFamily="18" charset="0"/>
                                      </a:rPr>
                                      <m:t>4</m:t>
                                    </m:r>
                                  </m:den>
                                </m:f>
                              </m:e>
                              <m:e>
                                <m:r>
                                  <a:rPr lang="pt-BR" sz="1400" b="0" i="1" smtClean="0">
                                    <a:solidFill>
                                      <a:schemeClr val="tx1"/>
                                    </a:solidFill>
                                    <a:latin typeface="Cambria Math" panose="02040503050406030204" pitchFamily="18" charset="0"/>
                                    <a:ea typeface="Cambria Math" panose="02040503050406030204" pitchFamily="18" charset="0"/>
                                  </a:rPr>
                                  <m:t>0</m:t>
                                </m:r>
                              </m:e>
                              <m:e>
                                <m:r>
                                  <a:rPr lang="pt-BR" sz="1400" b="0" i="1" smtClean="0">
                                    <a:solidFill>
                                      <a:schemeClr val="tx1"/>
                                    </a:solidFill>
                                    <a:latin typeface="Cambria Math" panose="02040503050406030204" pitchFamily="18" charset="0"/>
                                    <a:ea typeface="Cambria Math" panose="02040503050406030204" pitchFamily="18" charset="0"/>
                                  </a:rPr>
                                  <m:t>−</m:t>
                                </m:r>
                                <m:f>
                                  <m:fPr>
                                    <m:ctrlPr>
                                      <a:rPr lang="pt-BR" sz="1400" b="0" i="1" smtClean="0">
                                        <a:solidFill>
                                          <a:schemeClr val="tx1"/>
                                        </a:solidFill>
                                        <a:latin typeface="Cambria Math" panose="02040503050406030204" pitchFamily="18" charset="0"/>
                                        <a:ea typeface="Cambria Math" panose="02040503050406030204" pitchFamily="18" charset="0"/>
                                      </a:rPr>
                                    </m:ctrlPr>
                                  </m:fPr>
                                  <m:num>
                                    <m:r>
                                      <a:rPr lang="pt-BR" sz="1400" b="0" i="1" smtClean="0">
                                        <a:solidFill>
                                          <a:schemeClr val="tx1"/>
                                        </a:solidFill>
                                        <a:latin typeface="Cambria Math" panose="02040503050406030204" pitchFamily="18" charset="0"/>
                                        <a:ea typeface="Cambria Math" panose="02040503050406030204" pitchFamily="18" charset="0"/>
                                      </a:rPr>
                                      <m:t>1+</m:t>
                                    </m:r>
                                    <m:r>
                                      <a:rPr lang="pt-BR" sz="1400" b="0" i="1" smtClean="0">
                                        <a:solidFill>
                                          <a:schemeClr val="tx1"/>
                                        </a:solidFill>
                                        <a:latin typeface="Cambria Math" panose="02040503050406030204" pitchFamily="18" charset="0"/>
                                        <a:ea typeface="Cambria Math" panose="02040503050406030204" pitchFamily="18" charset="0"/>
                                      </a:rPr>
                                      <m:t>𝜂</m:t>
                                    </m:r>
                                  </m:num>
                                  <m:den>
                                    <m:r>
                                      <a:rPr lang="pt-BR" sz="1400" b="0" i="1" smtClean="0">
                                        <a:solidFill>
                                          <a:schemeClr val="tx1"/>
                                        </a:solidFill>
                                        <a:latin typeface="Cambria Math" panose="02040503050406030204" pitchFamily="18" charset="0"/>
                                        <a:ea typeface="Cambria Math" panose="02040503050406030204" pitchFamily="18" charset="0"/>
                                      </a:rPr>
                                      <m:t>4</m:t>
                                    </m:r>
                                  </m:den>
                                </m:f>
                              </m:e>
                              <m:e>
                                <m:r>
                                  <a:rPr lang="pt-BR" sz="1400" b="0" i="1" smtClean="0">
                                    <a:solidFill>
                                      <a:schemeClr val="tx1"/>
                                    </a:solidFill>
                                    <a:latin typeface="Cambria Math" panose="02040503050406030204" pitchFamily="18" charset="0"/>
                                    <a:ea typeface="Cambria Math" panose="02040503050406030204" pitchFamily="18" charset="0"/>
                                  </a:rPr>
                                  <m:t>0</m:t>
                                </m:r>
                              </m:e>
                            </m:mr>
                            <m:mr>
                              <m:e>
                                <m:r>
                                  <a:rPr lang="pt-BR" sz="1400" b="0" i="1" smtClean="0">
                                    <a:solidFill>
                                      <a:schemeClr val="tx1"/>
                                    </a:solidFill>
                                    <a:latin typeface="Cambria Math" panose="02040503050406030204" pitchFamily="18" charset="0"/>
                                    <a:ea typeface="Cambria Math" panose="02040503050406030204" pitchFamily="18" charset="0"/>
                                  </a:rPr>
                                  <m:t>0</m:t>
                                </m:r>
                              </m:e>
                              <m:e>
                                <m:r>
                                  <m:rPr>
                                    <m:brk m:alnAt="7"/>
                                  </m:rPr>
                                  <a:rPr lang="pt-BR" sz="1400" i="1">
                                    <a:solidFill>
                                      <a:schemeClr val="tx1"/>
                                    </a:solidFill>
                                    <a:latin typeface="Cambria Math" panose="02040503050406030204" pitchFamily="18" charset="0"/>
                                    <a:ea typeface="Cambria Math" panose="02040503050406030204" pitchFamily="18" charset="0"/>
                                  </a:rPr>
                                  <m:t>−</m:t>
                                </m:r>
                                <m:f>
                                  <m:fPr>
                                    <m:ctrlPr>
                                      <a:rPr lang="pt-BR" sz="1400" i="1">
                                        <a:solidFill>
                                          <a:schemeClr val="tx1"/>
                                        </a:solidFill>
                                        <a:latin typeface="Cambria Math" panose="02040503050406030204" pitchFamily="18" charset="0"/>
                                        <a:ea typeface="Cambria Math" panose="02040503050406030204" pitchFamily="18" charset="0"/>
                                      </a:rPr>
                                    </m:ctrlPr>
                                  </m:fPr>
                                  <m:num>
                                    <m:r>
                                      <m:rPr>
                                        <m:brk m:alnAt="7"/>
                                      </m:rPr>
                                      <a:rPr lang="pt-BR" sz="1400" i="1">
                                        <a:solidFill>
                                          <a:schemeClr val="tx1"/>
                                        </a:solidFill>
                                        <a:latin typeface="Cambria Math" panose="02040503050406030204" pitchFamily="18" charset="0"/>
                                        <a:ea typeface="Cambria Math" panose="02040503050406030204" pitchFamily="18" charset="0"/>
                                      </a:rPr>
                                      <m:t>1</m:t>
                                    </m:r>
                                    <m:r>
                                      <a:rPr lang="pt-BR" sz="1400" i="1">
                                        <a:solidFill>
                                          <a:schemeClr val="tx1"/>
                                        </a:solidFill>
                                        <a:latin typeface="Cambria Math" panose="02040503050406030204" pitchFamily="18" charset="0"/>
                                        <a:ea typeface="Cambria Math" panose="02040503050406030204" pitchFamily="18" charset="0"/>
                                      </a:rPr>
                                      <m:t>−</m:t>
                                    </m:r>
                                    <m:r>
                                      <a:rPr lang="pt-BR" sz="1400" b="0" i="1" smtClean="0">
                                        <a:solidFill>
                                          <a:schemeClr val="tx1"/>
                                        </a:solidFill>
                                        <a:latin typeface="Cambria Math" panose="02040503050406030204" pitchFamily="18" charset="0"/>
                                        <a:ea typeface="Cambria Math" panose="02040503050406030204" pitchFamily="18" charset="0"/>
                                      </a:rPr>
                                      <m:t>𝜉</m:t>
                                    </m:r>
                                  </m:num>
                                  <m:den>
                                    <m:r>
                                      <a:rPr lang="pt-BR" sz="1400" b="0" i="1" smtClean="0">
                                        <a:solidFill>
                                          <a:schemeClr val="tx1"/>
                                        </a:solidFill>
                                        <a:latin typeface="Cambria Math" panose="02040503050406030204" pitchFamily="18" charset="0"/>
                                        <a:ea typeface="Cambria Math" panose="02040503050406030204" pitchFamily="18" charset="0"/>
                                      </a:rPr>
                                      <m:t>4</m:t>
                                    </m:r>
                                  </m:den>
                                </m:f>
                              </m:e>
                              <m:e>
                                <m:r>
                                  <a:rPr lang="pt-BR" sz="1400" b="0" i="1" smtClean="0">
                                    <a:solidFill>
                                      <a:schemeClr val="tx1"/>
                                    </a:solidFill>
                                    <a:latin typeface="Cambria Math" panose="02040503050406030204" pitchFamily="18" charset="0"/>
                                    <a:ea typeface="Cambria Math" panose="02040503050406030204" pitchFamily="18" charset="0"/>
                                  </a:rPr>
                                  <m:t>0</m:t>
                                </m:r>
                              </m:e>
                              <m:e>
                                <m:r>
                                  <m:rPr>
                                    <m:brk m:alnAt="7"/>
                                  </m:rPr>
                                  <a:rPr lang="pt-BR" sz="1400" i="1">
                                    <a:solidFill>
                                      <a:schemeClr val="tx1"/>
                                    </a:solidFill>
                                    <a:latin typeface="Cambria Math" panose="02040503050406030204" pitchFamily="18" charset="0"/>
                                    <a:ea typeface="Cambria Math" panose="02040503050406030204" pitchFamily="18" charset="0"/>
                                  </a:rPr>
                                  <m:t>−</m:t>
                                </m:r>
                                <m:f>
                                  <m:fPr>
                                    <m:ctrlPr>
                                      <a:rPr lang="pt-BR" sz="1400" i="1">
                                        <a:solidFill>
                                          <a:schemeClr val="tx1"/>
                                        </a:solidFill>
                                        <a:latin typeface="Cambria Math" panose="02040503050406030204" pitchFamily="18" charset="0"/>
                                        <a:ea typeface="Cambria Math" panose="02040503050406030204" pitchFamily="18" charset="0"/>
                                      </a:rPr>
                                    </m:ctrlPr>
                                  </m:fPr>
                                  <m:num>
                                    <m:r>
                                      <m:rPr>
                                        <m:brk m:alnAt="7"/>
                                      </m:rPr>
                                      <a:rPr lang="pt-BR" sz="1400" i="1">
                                        <a:solidFill>
                                          <a:schemeClr val="tx1"/>
                                        </a:solidFill>
                                        <a:latin typeface="Cambria Math" panose="02040503050406030204" pitchFamily="18" charset="0"/>
                                        <a:ea typeface="Cambria Math" panose="02040503050406030204" pitchFamily="18" charset="0"/>
                                      </a:rPr>
                                      <m:t>1</m:t>
                                    </m:r>
                                    <m:r>
                                      <a:rPr lang="pt-BR" sz="1400" b="0" i="1" smtClean="0">
                                        <a:solidFill>
                                          <a:schemeClr val="tx1"/>
                                        </a:solidFill>
                                        <a:latin typeface="Cambria Math" panose="02040503050406030204" pitchFamily="18" charset="0"/>
                                        <a:ea typeface="Cambria Math" panose="02040503050406030204" pitchFamily="18" charset="0"/>
                                      </a:rPr>
                                      <m:t>+</m:t>
                                    </m:r>
                                    <m:r>
                                      <a:rPr lang="pt-BR" sz="1400" i="1">
                                        <a:solidFill>
                                          <a:schemeClr val="tx1"/>
                                        </a:solidFill>
                                        <a:latin typeface="Cambria Math" panose="02040503050406030204" pitchFamily="18" charset="0"/>
                                        <a:ea typeface="Cambria Math" panose="02040503050406030204" pitchFamily="18" charset="0"/>
                                      </a:rPr>
                                      <m:t>𝜉</m:t>
                                    </m:r>
                                  </m:num>
                                  <m:den>
                                    <m:r>
                                      <a:rPr lang="pt-BR" sz="1400" b="0" i="1" smtClean="0">
                                        <a:solidFill>
                                          <a:schemeClr val="tx1"/>
                                        </a:solidFill>
                                        <a:latin typeface="Cambria Math" panose="02040503050406030204" pitchFamily="18" charset="0"/>
                                        <a:ea typeface="Cambria Math" panose="02040503050406030204" pitchFamily="18" charset="0"/>
                                      </a:rPr>
                                      <m:t>4</m:t>
                                    </m:r>
                                  </m:den>
                                </m:f>
                              </m:e>
                              <m:e>
                                <m:r>
                                  <a:rPr lang="pt-BR" sz="1400" b="0" i="1" smtClean="0">
                                    <a:solidFill>
                                      <a:schemeClr val="tx1"/>
                                    </a:solidFill>
                                    <a:latin typeface="Cambria Math" panose="02040503050406030204" pitchFamily="18" charset="0"/>
                                    <a:ea typeface="Cambria Math" panose="02040503050406030204" pitchFamily="18" charset="0"/>
                                  </a:rPr>
                                  <m:t>0</m:t>
                                </m:r>
                              </m:e>
                              <m:e>
                                <m:f>
                                  <m:fPr>
                                    <m:ctrlPr>
                                      <a:rPr lang="pt-BR" sz="1400" i="1">
                                        <a:solidFill>
                                          <a:schemeClr val="tx1"/>
                                        </a:solidFill>
                                        <a:latin typeface="Cambria Math" panose="02040503050406030204" pitchFamily="18" charset="0"/>
                                        <a:ea typeface="Cambria Math" panose="02040503050406030204" pitchFamily="18" charset="0"/>
                                      </a:rPr>
                                    </m:ctrlPr>
                                  </m:fPr>
                                  <m:num>
                                    <m:r>
                                      <m:rPr>
                                        <m:brk m:alnAt="7"/>
                                      </m:rPr>
                                      <a:rPr lang="pt-BR" sz="1400" i="1">
                                        <a:solidFill>
                                          <a:schemeClr val="tx1"/>
                                        </a:solidFill>
                                        <a:latin typeface="Cambria Math" panose="02040503050406030204" pitchFamily="18" charset="0"/>
                                        <a:ea typeface="Cambria Math" panose="02040503050406030204" pitchFamily="18" charset="0"/>
                                      </a:rPr>
                                      <m:t>1</m:t>
                                    </m:r>
                                    <m:r>
                                      <a:rPr lang="pt-BR" sz="1400" b="0" i="1" smtClean="0">
                                        <a:solidFill>
                                          <a:schemeClr val="tx1"/>
                                        </a:solidFill>
                                        <a:latin typeface="Cambria Math" panose="02040503050406030204" pitchFamily="18" charset="0"/>
                                        <a:ea typeface="Cambria Math" panose="02040503050406030204" pitchFamily="18" charset="0"/>
                                      </a:rPr>
                                      <m:t>+</m:t>
                                    </m:r>
                                    <m:r>
                                      <a:rPr lang="pt-BR" sz="1400" i="1">
                                        <a:solidFill>
                                          <a:schemeClr val="tx1"/>
                                        </a:solidFill>
                                        <a:latin typeface="Cambria Math" panose="02040503050406030204" pitchFamily="18" charset="0"/>
                                        <a:ea typeface="Cambria Math" panose="02040503050406030204" pitchFamily="18" charset="0"/>
                                      </a:rPr>
                                      <m:t>𝜉</m:t>
                                    </m:r>
                                  </m:num>
                                  <m:den>
                                    <m:r>
                                      <a:rPr lang="pt-BR" sz="1400" b="0" i="1" smtClean="0">
                                        <a:solidFill>
                                          <a:schemeClr val="tx1"/>
                                        </a:solidFill>
                                        <a:latin typeface="Cambria Math" panose="02040503050406030204" pitchFamily="18" charset="0"/>
                                        <a:ea typeface="Cambria Math" panose="02040503050406030204" pitchFamily="18" charset="0"/>
                                      </a:rPr>
                                      <m:t>4</m:t>
                                    </m:r>
                                  </m:den>
                                </m:f>
                              </m:e>
                              <m:e>
                                <m:r>
                                  <a:rPr lang="pt-BR" sz="1400" b="0" i="1" smtClean="0">
                                    <a:solidFill>
                                      <a:schemeClr val="tx1"/>
                                    </a:solidFill>
                                    <a:latin typeface="Cambria Math" panose="02040503050406030204" pitchFamily="18" charset="0"/>
                                    <a:ea typeface="Cambria Math" panose="02040503050406030204" pitchFamily="18" charset="0"/>
                                  </a:rPr>
                                  <m:t>0</m:t>
                                </m:r>
                              </m:e>
                              <m:e>
                                <m:f>
                                  <m:fPr>
                                    <m:ctrlPr>
                                      <a:rPr lang="pt-BR" sz="1400" i="1">
                                        <a:solidFill>
                                          <a:schemeClr val="tx1"/>
                                        </a:solidFill>
                                        <a:latin typeface="Cambria Math" panose="02040503050406030204" pitchFamily="18" charset="0"/>
                                        <a:ea typeface="Cambria Math" panose="02040503050406030204" pitchFamily="18" charset="0"/>
                                      </a:rPr>
                                    </m:ctrlPr>
                                  </m:fPr>
                                  <m:num>
                                    <m:r>
                                      <m:rPr>
                                        <m:brk m:alnAt="7"/>
                                      </m:rPr>
                                      <a:rPr lang="pt-BR" sz="1400" i="1">
                                        <a:solidFill>
                                          <a:schemeClr val="tx1"/>
                                        </a:solidFill>
                                        <a:latin typeface="Cambria Math" panose="02040503050406030204" pitchFamily="18" charset="0"/>
                                        <a:ea typeface="Cambria Math" panose="02040503050406030204" pitchFamily="18" charset="0"/>
                                      </a:rPr>
                                      <m:t>1</m:t>
                                    </m:r>
                                    <m:r>
                                      <a:rPr lang="pt-BR" sz="1400" i="1">
                                        <a:solidFill>
                                          <a:schemeClr val="tx1"/>
                                        </a:solidFill>
                                        <a:latin typeface="Cambria Math" panose="02040503050406030204" pitchFamily="18" charset="0"/>
                                        <a:ea typeface="Cambria Math" panose="02040503050406030204" pitchFamily="18" charset="0"/>
                                      </a:rPr>
                                      <m:t>−</m:t>
                                    </m:r>
                                    <m:r>
                                      <a:rPr lang="pt-BR" sz="1400" i="1">
                                        <a:solidFill>
                                          <a:schemeClr val="tx1"/>
                                        </a:solidFill>
                                        <a:latin typeface="Cambria Math" panose="02040503050406030204" pitchFamily="18" charset="0"/>
                                        <a:ea typeface="Cambria Math" panose="02040503050406030204" pitchFamily="18" charset="0"/>
                                      </a:rPr>
                                      <m:t>𝜉</m:t>
                                    </m:r>
                                  </m:num>
                                  <m:den>
                                    <m:r>
                                      <a:rPr lang="pt-BR" sz="1400" b="0" i="1" smtClean="0">
                                        <a:solidFill>
                                          <a:schemeClr val="tx1"/>
                                        </a:solidFill>
                                        <a:latin typeface="Cambria Math" panose="02040503050406030204" pitchFamily="18" charset="0"/>
                                        <a:ea typeface="Cambria Math" panose="02040503050406030204" pitchFamily="18" charset="0"/>
                                      </a:rPr>
                                      <m:t>4</m:t>
                                    </m:r>
                                  </m:den>
                                </m:f>
                              </m:e>
                            </m:mr>
                            <m:mr>
                              <m:e>
                                <m:r>
                                  <m:rPr>
                                    <m:brk m:alnAt="7"/>
                                  </m:rPr>
                                  <a:rPr lang="pt-BR" sz="1400" i="1">
                                    <a:solidFill>
                                      <a:schemeClr val="tx1"/>
                                    </a:solidFill>
                                    <a:latin typeface="Cambria Math" panose="02040503050406030204" pitchFamily="18" charset="0"/>
                                    <a:ea typeface="Cambria Math" panose="02040503050406030204" pitchFamily="18" charset="0"/>
                                  </a:rPr>
                                  <m:t>−</m:t>
                                </m:r>
                                <m:f>
                                  <m:fPr>
                                    <m:ctrlPr>
                                      <a:rPr lang="pt-BR" sz="1400" i="1">
                                        <a:solidFill>
                                          <a:schemeClr val="tx1"/>
                                        </a:solidFill>
                                        <a:latin typeface="Cambria Math" panose="02040503050406030204" pitchFamily="18" charset="0"/>
                                        <a:ea typeface="Cambria Math" panose="02040503050406030204" pitchFamily="18" charset="0"/>
                                      </a:rPr>
                                    </m:ctrlPr>
                                  </m:fPr>
                                  <m:num>
                                    <m:r>
                                      <m:rPr>
                                        <m:brk m:alnAt="7"/>
                                      </m:rPr>
                                      <a:rPr lang="pt-BR" sz="1400" i="1">
                                        <a:solidFill>
                                          <a:schemeClr val="tx1"/>
                                        </a:solidFill>
                                        <a:latin typeface="Cambria Math" panose="02040503050406030204" pitchFamily="18" charset="0"/>
                                        <a:ea typeface="Cambria Math" panose="02040503050406030204" pitchFamily="18" charset="0"/>
                                      </a:rPr>
                                      <m:t>1</m:t>
                                    </m:r>
                                    <m:r>
                                      <a:rPr lang="pt-BR" sz="1400" i="1">
                                        <a:solidFill>
                                          <a:schemeClr val="tx1"/>
                                        </a:solidFill>
                                        <a:latin typeface="Cambria Math" panose="02040503050406030204" pitchFamily="18" charset="0"/>
                                        <a:ea typeface="Cambria Math" panose="02040503050406030204" pitchFamily="18" charset="0"/>
                                      </a:rPr>
                                      <m:t>−</m:t>
                                    </m:r>
                                    <m:r>
                                      <a:rPr lang="pt-BR" sz="1400" i="1">
                                        <a:solidFill>
                                          <a:schemeClr val="tx1"/>
                                        </a:solidFill>
                                        <a:latin typeface="Cambria Math" panose="02040503050406030204" pitchFamily="18" charset="0"/>
                                        <a:ea typeface="Cambria Math" panose="02040503050406030204" pitchFamily="18" charset="0"/>
                                      </a:rPr>
                                      <m:t>𝜉</m:t>
                                    </m:r>
                                  </m:num>
                                  <m:den>
                                    <m:r>
                                      <a:rPr lang="pt-BR" sz="1400" b="0" i="1" smtClean="0">
                                        <a:solidFill>
                                          <a:schemeClr val="tx1"/>
                                        </a:solidFill>
                                        <a:latin typeface="Cambria Math" panose="02040503050406030204" pitchFamily="18" charset="0"/>
                                        <a:ea typeface="Cambria Math" panose="02040503050406030204" pitchFamily="18" charset="0"/>
                                      </a:rPr>
                                      <m:t>4</m:t>
                                    </m:r>
                                  </m:den>
                                </m:f>
                              </m:e>
                              <m:e>
                                <m:r>
                                  <m:rPr>
                                    <m:brk m:alnAt="7"/>
                                  </m:rPr>
                                  <a:rPr lang="pt-BR" sz="1400" i="1">
                                    <a:solidFill>
                                      <a:schemeClr val="tx1"/>
                                    </a:solidFill>
                                    <a:latin typeface="Cambria Math" panose="02040503050406030204" pitchFamily="18" charset="0"/>
                                    <a:ea typeface="Cambria Math" panose="02040503050406030204" pitchFamily="18" charset="0"/>
                                  </a:rPr>
                                  <m:t>−</m:t>
                                </m:r>
                                <m:f>
                                  <m:fPr>
                                    <m:ctrlPr>
                                      <a:rPr lang="pt-BR" sz="1400" i="1">
                                        <a:solidFill>
                                          <a:schemeClr val="tx1"/>
                                        </a:solidFill>
                                        <a:latin typeface="Cambria Math" panose="02040503050406030204" pitchFamily="18" charset="0"/>
                                        <a:ea typeface="Cambria Math" panose="02040503050406030204" pitchFamily="18" charset="0"/>
                                      </a:rPr>
                                    </m:ctrlPr>
                                  </m:fPr>
                                  <m:num>
                                    <m:r>
                                      <m:rPr>
                                        <m:brk m:alnAt="7"/>
                                      </m:rPr>
                                      <a:rPr lang="pt-BR" sz="1400" i="1">
                                        <a:solidFill>
                                          <a:schemeClr val="tx1"/>
                                        </a:solidFill>
                                        <a:latin typeface="Cambria Math" panose="02040503050406030204" pitchFamily="18" charset="0"/>
                                        <a:ea typeface="Cambria Math" panose="02040503050406030204" pitchFamily="18" charset="0"/>
                                      </a:rPr>
                                      <m:t>1</m:t>
                                    </m:r>
                                    <m:r>
                                      <a:rPr lang="pt-BR" sz="1400" i="1">
                                        <a:solidFill>
                                          <a:schemeClr val="tx1"/>
                                        </a:solidFill>
                                        <a:latin typeface="Cambria Math" panose="02040503050406030204" pitchFamily="18" charset="0"/>
                                        <a:ea typeface="Cambria Math" panose="02040503050406030204" pitchFamily="18" charset="0"/>
                                      </a:rPr>
                                      <m:t>−</m:t>
                                    </m:r>
                                    <m:r>
                                      <a:rPr lang="pt-BR" sz="1400" b="0" i="1" smtClean="0">
                                        <a:solidFill>
                                          <a:schemeClr val="tx1"/>
                                        </a:solidFill>
                                        <a:latin typeface="Cambria Math" panose="02040503050406030204" pitchFamily="18" charset="0"/>
                                        <a:ea typeface="Cambria Math" panose="02040503050406030204" pitchFamily="18" charset="0"/>
                                      </a:rPr>
                                      <m:t>𝜂</m:t>
                                    </m:r>
                                  </m:num>
                                  <m:den>
                                    <m:r>
                                      <a:rPr lang="pt-BR" sz="1400" b="0" i="1" smtClean="0">
                                        <a:solidFill>
                                          <a:schemeClr val="tx1"/>
                                        </a:solidFill>
                                        <a:latin typeface="Cambria Math" panose="02040503050406030204" pitchFamily="18" charset="0"/>
                                        <a:ea typeface="Cambria Math" panose="02040503050406030204" pitchFamily="18" charset="0"/>
                                      </a:rPr>
                                      <m:t>4</m:t>
                                    </m:r>
                                  </m:den>
                                </m:f>
                              </m:e>
                              <m:e>
                                <m:r>
                                  <m:rPr>
                                    <m:brk m:alnAt="7"/>
                                  </m:rPr>
                                  <a:rPr lang="pt-BR" sz="1400" i="1">
                                    <a:solidFill>
                                      <a:schemeClr val="tx1"/>
                                    </a:solidFill>
                                    <a:latin typeface="Cambria Math" panose="02040503050406030204" pitchFamily="18" charset="0"/>
                                    <a:ea typeface="Cambria Math" panose="02040503050406030204" pitchFamily="18" charset="0"/>
                                  </a:rPr>
                                  <m:t>−</m:t>
                                </m:r>
                                <m:f>
                                  <m:fPr>
                                    <m:ctrlPr>
                                      <a:rPr lang="pt-BR" sz="1400" i="1">
                                        <a:solidFill>
                                          <a:schemeClr val="tx1"/>
                                        </a:solidFill>
                                        <a:latin typeface="Cambria Math" panose="02040503050406030204" pitchFamily="18" charset="0"/>
                                        <a:ea typeface="Cambria Math" panose="02040503050406030204" pitchFamily="18" charset="0"/>
                                      </a:rPr>
                                    </m:ctrlPr>
                                  </m:fPr>
                                  <m:num>
                                    <m:r>
                                      <m:rPr>
                                        <m:brk m:alnAt="7"/>
                                      </m:rPr>
                                      <a:rPr lang="pt-BR" sz="1400" i="1">
                                        <a:solidFill>
                                          <a:schemeClr val="tx1"/>
                                        </a:solidFill>
                                        <a:latin typeface="Cambria Math" panose="02040503050406030204" pitchFamily="18" charset="0"/>
                                        <a:ea typeface="Cambria Math" panose="02040503050406030204" pitchFamily="18" charset="0"/>
                                      </a:rPr>
                                      <m:t>1</m:t>
                                    </m:r>
                                    <m:r>
                                      <a:rPr lang="pt-BR" sz="1400" b="0" i="1" smtClean="0">
                                        <a:solidFill>
                                          <a:schemeClr val="tx1"/>
                                        </a:solidFill>
                                        <a:latin typeface="Cambria Math" panose="02040503050406030204" pitchFamily="18" charset="0"/>
                                        <a:ea typeface="Cambria Math" panose="02040503050406030204" pitchFamily="18" charset="0"/>
                                      </a:rPr>
                                      <m:t>+</m:t>
                                    </m:r>
                                    <m:r>
                                      <a:rPr lang="pt-BR" sz="1400" i="1">
                                        <a:solidFill>
                                          <a:schemeClr val="tx1"/>
                                        </a:solidFill>
                                        <a:latin typeface="Cambria Math" panose="02040503050406030204" pitchFamily="18" charset="0"/>
                                        <a:ea typeface="Cambria Math" panose="02040503050406030204" pitchFamily="18" charset="0"/>
                                      </a:rPr>
                                      <m:t>𝜉</m:t>
                                    </m:r>
                                  </m:num>
                                  <m:den>
                                    <m:r>
                                      <a:rPr lang="pt-BR" sz="1400" b="0" i="1" smtClean="0">
                                        <a:solidFill>
                                          <a:schemeClr val="tx1"/>
                                        </a:solidFill>
                                        <a:latin typeface="Cambria Math" panose="02040503050406030204" pitchFamily="18" charset="0"/>
                                        <a:ea typeface="Cambria Math" panose="02040503050406030204" pitchFamily="18" charset="0"/>
                                      </a:rPr>
                                      <m:t>4</m:t>
                                    </m:r>
                                  </m:den>
                                </m:f>
                              </m:e>
                              <m:e>
                                <m:f>
                                  <m:fPr>
                                    <m:ctrlPr>
                                      <a:rPr lang="pt-BR" sz="1400" i="1" smtClean="0">
                                        <a:solidFill>
                                          <a:schemeClr val="tx1"/>
                                        </a:solidFill>
                                        <a:latin typeface="Cambria Math" panose="02040503050406030204" pitchFamily="18" charset="0"/>
                                        <a:ea typeface="Cambria Math" panose="02040503050406030204" pitchFamily="18" charset="0"/>
                                      </a:rPr>
                                    </m:ctrlPr>
                                  </m:fPr>
                                  <m:num>
                                    <m:r>
                                      <m:rPr>
                                        <m:brk m:alnAt="7"/>
                                      </m:rPr>
                                      <a:rPr lang="pt-BR" sz="1400" i="1">
                                        <a:solidFill>
                                          <a:schemeClr val="tx1"/>
                                        </a:solidFill>
                                        <a:latin typeface="Cambria Math" panose="02040503050406030204" pitchFamily="18" charset="0"/>
                                        <a:ea typeface="Cambria Math" panose="02040503050406030204" pitchFamily="18" charset="0"/>
                                      </a:rPr>
                                      <m:t>1</m:t>
                                    </m:r>
                                    <m:r>
                                      <a:rPr lang="pt-BR" sz="1400" i="1">
                                        <a:solidFill>
                                          <a:schemeClr val="tx1"/>
                                        </a:solidFill>
                                        <a:latin typeface="Cambria Math" panose="02040503050406030204" pitchFamily="18" charset="0"/>
                                        <a:ea typeface="Cambria Math" panose="02040503050406030204" pitchFamily="18" charset="0"/>
                                      </a:rPr>
                                      <m:t>−</m:t>
                                    </m:r>
                                    <m:r>
                                      <a:rPr lang="pt-BR" sz="1400" b="0" i="1" smtClean="0">
                                        <a:solidFill>
                                          <a:schemeClr val="tx1"/>
                                        </a:solidFill>
                                        <a:latin typeface="Cambria Math" panose="02040503050406030204" pitchFamily="18" charset="0"/>
                                        <a:ea typeface="Cambria Math" panose="02040503050406030204" pitchFamily="18" charset="0"/>
                                      </a:rPr>
                                      <m:t>𝜂</m:t>
                                    </m:r>
                                  </m:num>
                                  <m:den>
                                    <m:r>
                                      <a:rPr lang="pt-BR" sz="1400" b="0" i="1" smtClean="0">
                                        <a:solidFill>
                                          <a:schemeClr val="tx1"/>
                                        </a:solidFill>
                                        <a:latin typeface="Cambria Math" panose="02040503050406030204" pitchFamily="18" charset="0"/>
                                        <a:ea typeface="Cambria Math" panose="02040503050406030204" pitchFamily="18" charset="0"/>
                                      </a:rPr>
                                      <m:t>4</m:t>
                                    </m:r>
                                  </m:den>
                                </m:f>
                              </m:e>
                              <m:e>
                                <m:f>
                                  <m:fPr>
                                    <m:ctrlPr>
                                      <a:rPr lang="pt-BR" sz="1400" i="1">
                                        <a:solidFill>
                                          <a:schemeClr val="tx1"/>
                                        </a:solidFill>
                                        <a:latin typeface="Cambria Math" panose="02040503050406030204" pitchFamily="18" charset="0"/>
                                        <a:ea typeface="Cambria Math" panose="02040503050406030204" pitchFamily="18" charset="0"/>
                                      </a:rPr>
                                    </m:ctrlPr>
                                  </m:fPr>
                                  <m:num>
                                    <m:r>
                                      <m:rPr>
                                        <m:brk m:alnAt="7"/>
                                      </m:rPr>
                                      <a:rPr lang="pt-BR" sz="1400" i="1">
                                        <a:solidFill>
                                          <a:schemeClr val="tx1"/>
                                        </a:solidFill>
                                        <a:latin typeface="Cambria Math" panose="02040503050406030204" pitchFamily="18" charset="0"/>
                                        <a:ea typeface="Cambria Math" panose="02040503050406030204" pitchFamily="18" charset="0"/>
                                      </a:rPr>
                                      <m:t>1</m:t>
                                    </m:r>
                                    <m:r>
                                      <a:rPr lang="pt-BR" sz="1400" b="0" i="1" smtClean="0">
                                        <a:solidFill>
                                          <a:schemeClr val="tx1"/>
                                        </a:solidFill>
                                        <a:latin typeface="Cambria Math" panose="02040503050406030204" pitchFamily="18" charset="0"/>
                                        <a:ea typeface="Cambria Math" panose="02040503050406030204" pitchFamily="18" charset="0"/>
                                      </a:rPr>
                                      <m:t>+</m:t>
                                    </m:r>
                                    <m:r>
                                      <a:rPr lang="pt-BR" sz="1400" i="1">
                                        <a:solidFill>
                                          <a:schemeClr val="tx1"/>
                                        </a:solidFill>
                                        <a:latin typeface="Cambria Math" panose="02040503050406030204" pitchFamily="18" charset="0"/>
                                        <a:ea typeface="Cambria Math" panose="02040503050406030204" pitchFamily="18" charset="0"/>
                                      </a:rPr>
                                      <m:t>𝜉</m:t>
                                    </m:r>
                                  </m:num>
                                  <m:den>
                                    <m:r>
                                      <a:rPr lang="pt-BR" sz="1400" b="0" i="1" smtClean="0">
                                        <a:solidFill>
                                          <a:schemeClr val="tx1"/>
                                        </a:solidFill>
                                        <a:latin typeface="Cambria Math" panose="02040503050406030204" pitchFamily="18" charset="0"/>
                                        <a:ea typeface="Cambria Math" panose="02040503050406030204" pitchFamily="18" charset="0"/>
                                      </a:rPr>
                                      <m:t>4</m:t>
                                    </m:r>
                                  </m:den>
                                </m:f>
                              </m:e>
                              <m:e>
                                <m:f>
                                  <m:fPr>
                                    <m:ctrlPr>
                                      <a:rPr lang="pt-BR" sz="1400" i="1">
                                        <a:solidFill>
                                          <a:schemeClr val="tx1"/>
                                        </a:solidFill>
                                        <a:latin typeface="Cambria Math" panose="02040503050406030204" pitchFamily="18" charset="0"/>
                                        <a:ea typeface="Cambria Math" panose="02040503050406030204" pitchFamily="18" charset="0"/>
                                      </a:rPr>
                                    </m:ctrlPr>
                                  </m:fPr>
                                  <m:num>
                                    <m:r>
                                      <m:rPr>
                                        <m:brk m:alnAt="7"/>
                                      </m:rPr>
                                      <a:rPr lang="pt-BR" sz="1400" i="1">
                                        <a:solidFill>
                                          <a:schemeClr val="tx1"/>
                                        </a:solidFill>
                                        <a:latin typeface="Cambria Math" panose="02040503050406030204" pitchFamily="18" charset="0"/>
                                        <a:ea typeface="Cambria Math" panose="02040503050406030204" pitchFamily="18" charset="0"/>
                                      </a:rPr>
                                      <m:t>1</m:t>
                                    </m:r>
                                    <m:r>
                                      <a:rPr lang="pt-BR" sz="1400" b="0" i="1" smtClean="0">
                                        <a:solidFill>
                                          <a:schemeClr val="tx1"/>
                                        </a:solidFill>
                                        <a:latin typeface="Cambria Math" panose="02040503050406030204" pitchFamily="18" charset="0"/>
                                        <a:ea typeface="Cambria Math" panose="02040503050406030204" pitchFamily="18" charset="0"/>
                                      </a:rPr>
                                      <m:t>+</m:t>
                                    </m:r>
                                    <m:r>
                                      <a:rPr lang="pt-BR" sz="1400" b="0" i="1" smtClean="0">
                                        <a:solidFill>
                                          <a:schemeClr val="tx1"/>
                                        </a:solidFill>
                                        <a:latin typeface="Cambria Math" panose="02040503050406030204" pitchFamily="18" charset="0"/>
                                        <a:ea typeface="Cambria Math" panose="02040503050406030204" pitchFamily="18" charset="0"/>
                                      </a:rPr>
                                      <m:t>𝜂</m:t>
                                    </m:r>
                                  </m:num>
                                  <m:den>
                                    <m:r>
                                      <a:rPr lang="pt-BR" sz="1400" b="0" i="1" smtClean="0">
                                        <a:solidFill>
                                          <a:schemeClr val="tx1"/>
                                        </a:solidFill>
                                        <a:latin typeface="Cambria Math" panose="02040503050406030204" pitchFamily="18" charset="0"/>
                                        <a:ea typeface="Cambria Math" panose="02040503050406030204" pitchFamily="18" charset="0"/>
                                      </a:rPr>
                                      <m:t>4</m:t>
                                    </m:r>
                                  </m:den>
                                </m:f>
                              </m:e>
                              <m:e>
                                <m:f>
                                  <m:fPr>
                                    <m:ctrlPr>
                                      <a:rPr lang="pt-BR" sz="1400" i="1">
                                        <a:solidFill>
                                          <a:schemeClr val="tx1"/>
                                        </a:solidFill>
                                        <a:latin typeface="Cambria Math" panose="02040503050406030204" pitchFamily="18" charset="0"/>
                                        <a:ea typeface="Cambria Math" panose="02040503050406030204" pitchFamily="18" charset="0"/>
                                      </a:rPr>
                                    </m:ctrlPr>
                                  </m:fPr>
                                  <m:num>
                                    <m:r>
                                      <m:rPr>
                                        <m:brk m:alnAt="7"/>
                                      </m:rPr>
                                      <a:rPr lang="pt-BR" sz="1400" i="1">
                                        <a:solidFill>
                                          <a:schemeClr val="tx1"/>
                                        </a:solidFill>
                                        <a:latin typeface="Cambria Math" panose="02040503050406030204" pitchFamily="18" charset="0"/>
                                        <a:ea typeface="Cambria Math" panose="02040503050406030204" pitchFamily="18" charset="0"/>
                                      </a:rPr>
                                      <m:t>1</m:t>
                                    </m:r>
                                    <m:r>
                                      <a:rPr lang="pt-BR" sz="1400" i="1">
                                        <a:solidFill>
                                          <a:schemeClr val="tx1"/>
                                        </a:solidFill>
                                        <a:latin typeface="Cambria Math" panose="02040503050406030204" pitchFamily="18" charset="0"/>
                                        <a:ea typeface="Cambria Math" panose="02040503050406030204" pitchFamily="18" charset="0"/>
                                      </a:rPr>
                                      <m:t>−</m:t>
                                    </m:r>
                                    <m:r>
                                      <a:rPr lang="pt-BR" sz="1400" i="1">
                                        <a:solidFill>
                                          <a:schemeClr val="tx1"/>
                                        </a:solidFill>
                                        <a:latin typeface="Cambria Math" panose="02040503050406030204" pitchFamily="18" charset="0"/>
                                        <a:ea typeface="Cambria Math" panose="02040503050406030204" pitchFamily="18" charset="0"/>
                                      </a:rPr>
                                      <m:t>𝜉</m:t>
                                    </m:r>
                                  </m:num>
                                  <m:den>
                                    <m:r>
                                      <a:rPr lang="pt-BR" sz="1400" b="0" i="1" smtClean="0">
                                        <a:solidFill>
                                          <a:schemeClr val="tx1"/>
                                        </a:solidFill>
                                        <a:latin typeface="Cambria Math" panose="02040503050406030204" pitchFamily="18" charset="0"/>
                                        <a:ea typeface="Cambria Math" panose="02040503050406030204" pitchFamily="18" charset="0"/>
                                      </a:rPr>
                                      <m:t>4</m:t>
                                    </m:r>
                                  </m:den>
                                </m:f>
                              </m:e>
                              <m:e>
                                <m:r>
                                  <m:rPr>
                                    <m:brk m:alnAt="7"/>
                                  </m:rPr>
                                  <a:rPr lang="pt-BR" sz="1400" i="1">
                                    <a:solidFill>
                                      <a:schemeClr val="tx1"/>
                                    </a:solidFill>
                                    <a:latin typeface="Cambria Math" panose="02040503050406030204" pitchFamily="18" charset="0"/>
                                    <a:ea typeface="Cambria Math" panose="02040503050406030204" pitchFamily="18" charset="0"/>
                                  </a:rPr>
                                  <m:t>−</m:t>
                                </m:r>
                                <m:f>
                                  <m:fPr>
                                    <m:ctrlPr>
                                      <a:rPr lang="pt-BR" sz="1400" i="1">
                                        <a:solidFill>
                                          <a:schemeClr val="tx1"/>
                                        </a:solidFill>
                                        <a:latin typeface="Cambria Math" panose="02040503050406030204" pitchFamily="18" charset="0"/>
                                        <a:ea typeface="Cambria Math" panose="02040503050406030204" pitchFamily="18" charset="0"/>
                                      </a:rPr>
                                    </m:ctrlPr>
                                  </m:fPr>
                                  <m:num>
                                    <m:r>
                                      <m:rPr>
                                        <m:brk m:alnAt="7"/>
                                      </m:rPr>
                                      <a:rPr lang="pt-BR" sz="1400" i="1">
                                        <a:solidFill>
                                          <a:schemeClr val="tx1"/>
                                        </a:solidFill>
                                        <a:latin typeface="Cambria Math" panose="02040503050406030204" pitchFamily="18" charset="0"/>
                                        <a:ea typeface="Cambria Math" panose="02040503050406030204" pitchFamily="18" charset="0"/>
                                      </a:rPr>
                                      <m:t>1</m:t>
                                    </m:r>
                                    <m:r>
                                      <a:rPr lang="pt-BR" sz="1400" b="0" i="1" smtClean="0">
                                        <a:solidFill>
                                          <a:schemeClr val="tx1"/>
                                        </a:solidFill>
                                        <a:latin typeface="Cambria Math" panose="02040503050406030204" pitchFamily="18" charset="0"/>
                                        <a:ea typeface="Cambria Math" panose="02040503050406030204" pitchFamily="18" charset="0"/>
                                      </a:rPr>
                                      <m:t>+</m:t>
                                    </m:r>
                                    <m:r>
                                      <a:rPr lang="pt-BR" sz="1400" b="0" i="1" smtClean="0">
                                        <a:solidFill>
                                          <a:schemeClr val="tx1"/>
                                        </a:solidFill>
                                        <a:latin typeface="Cambria Math" panose="02040503050406030204" pitchFamily="18" charset="0"/>
                                        <a:ea typeface="Cambria Math" panose="02040503050406030204" pitchFamily="18" charset="0"/>
                                      </a:rPr>
                                      <m:t>𝜂</m:t>
                                    </m:r>
                                  </m:num>
                                  <m:den>
                                    <m:r>
                                      <a:rPr lang="pt-BR" sz="1400" b="0" i="1" smtClean="0">
                                        <a:solidFill>
                                          <a:schemeClr val="tx1"/>
                                        </a:solidFill>
                                        <a:latin typeface="Cambria Math" panose="02040503050406030204" pitchFamily="18" charset="0"/>
                                        <a:ea typeface="Cambria Math" panose="02040503050406030204" pitchFamily="18" charset="0"/>
                                      </a:rPr>
                                      <m:t>4</m:t>
                                    </m:r>
                                  </m:den>
                                </m:f>
                              </m:e>
                            </m:mr>
                          </m:m>
                        </m:e>
                      </m:d>
                    </m:oMath>
                  </m:oMathPara>
                </a14:m>
                <a:endParaRPr lang="pt-BR" sz="1600" dirty="0">
                  <a:solidFill>
                    <a:schemeClr val="tx1"/>
                  </a:solidFill>
                  <a:latin typeface="Arial Narrow" pitchFamily="34" charset="0"/>
                </a:endParaRPr>
              </a:p>
            </p:txBody>
          </p:sp>
        </mc:Choice>
        <mc:Fallback xmlns="">
          <p:sp>
            <p:nvSpPr>
              <p:cNvPr id="24" name="CaixaDeTexto 23"/>
              <p:cNvSpPr txBox="1">
                <a:spLocks noRot="1" noChangeAspect="1" noMove="1" noResize="1" noEditPoints="1" noAdjustHandles="1" noChangeArrowheads="1" noChangeShapeType="1" noTextEdit="1"/>
              </p:cNvSpPr>
              <p:nvPr/>
            </p:nvSpPr>
            <p:spPr>
              <a:xfrm>
                <a:off x="107504" y="4500228"/>
                <a:ext cx="6192688" cy="1377044"/>
              </a:xfrm>
              <a:prstGeom prst="rect">
                <a:avLst/>
              </a:prstGeom>
              <a:blipFill rotWithShape="0">
                <a:blip r:embed="rId12"/>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CaixaDeTexto 24"/>
              <p:cNvSpPr txBox="1"/>
              <p:nvPr/>
            </p:nvSpPr>
            <p:spPr>
              <a:xfrm>
                <a:off x="6425122" y="1105004"/>
                <a:ext cx="2588707" cy="595869"/>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pt-BR" sz="1600" b="0" i="1" smtClean="0">
                              <a:solidFill>
                                <a:schemeClr val="tx1"/>
                              </a:solidFill>
                              <a:latin typeface="Cambria Math" panose="02040503050406030204" pitchFamily="18" charset="0"/>
                              <a:ea typeface="Cambria Math" panose="02040503050406030204" pitchFamily="18" charset="0"/>
                            </a:rPr>
                          </m:ctrlPr>
                        </m:sSupPr>
                        <m:e>
                          <m:r>
                            <a:rPr lang="pt-BR" sz="1600" b="1" i="1" smtClean="0">
                              <a:solidFill>
                                <a:schemeClr val="tx1"/>
                              </a:solidFill>
                              <a:latin typeface="Cambria Math" panose="02040503050406030204" pitchFamily="18" charset="0"/>
                              <a:ea typeface="Cambria Math" panose="02040503050406030204" pitchFamily="18" charset="0"/>
                            </a:rPr>
                            <m:t>𝑲</m:t>
                          </m:r>
                        </m:e>
                        <m:sup>
                          <m:r>
                            <a:rPr lang="pt-BR" sz="1600" b="0" i="1" smtClean="0">
                              <a:solidFill>
                                <a:schemeClr val="tx1"/>
                              </a:solidFill>
                              <a:latin typeface="Cambria Math" panose="02040503050406030204" pitchFamily="18" charset="0"/>
                              <a:ea typeface="Cambria Math" panose="02040503050406030204" pitchFamily="18" charset="0"/>
                            </a:rPr>
                            <m:t>(</m:t>
                          </m:r>
                          <m:r>
                            <a:rPr lang="pt-BR" sz="1600" b="0" i="1" smtClean="0">
                              <a:solidFill>
                                <a:schemeClr val="tx1"/>
                              </a:solidFill>
                              <a:latin typeface="Cambria Math" panose="02040503050406030204" pitchFamily="18" charset="0"/>
                              <a:ea typeface="Cambria Math" panose="02040503050406030204" pitchFamily="18" charset="0"/>
                            </a:rPr>
                            <m:t>𝑒</m:t>
                          </m:r>
                          <m:r>
                            <a:rPr lang="pt-BR" sz="1600" b="0" i="1" smtClean="0">
                              <a:solidFill>
                                <a:schemeClr val="tx1"/>
                              </a:solidFill>
                              <a:latin typeface="Cambria Math" panose="02040503050406030204" pitchFamily="18" charset="0"/>
                              <a:ea typeface="Cambria Math" panose="02040503050406030204" pitchFamily="18" charset="0"/>
                            </a:rPr>
                            <m:t>)</m:t>
                          </m:r>
                        </m:sup>
                      </m:sSup>
                      <m:r>
                        <a:rPr lang="pt-BR" sz="1600" b="0" i="1" smtClean="0">
                          <a:solidFill>
                            <a:schemeClr val="tx1"/>
                          </a:solidFill>
                          <a:latin typeface="Cambria Math" panose="02040503050406030204" pitchFamily="18" charset="0"/>
                          <a:ea typeface="Cambria Math" panose="02040503050406030204" pitchFamily="18" charset="0"/>
                        </a:rPr>
                        <m:t>=</m:t>
                      </m:r>
                      <m:nary>
                        <m:naryPr>
                          <m:subHide m:val="on"/>
                          <m:supHide m:val="on"/>
                          <m:ctrlPr>
                            <a:rPr lang="pt-BR" sz="1600" b="0" i="1" smtClean="0">
                              <a:solidFill>
                                <a:schemeClr val="tx1"/>
                              </a:solidFill>
                              <a:latin typeface="Cambria Math" panose="02040503050406030204" pitchFamily="18" charset="0"/>
                              <a:ea typeface="Cambria Math" panose="02040503050406030204" pitchFamily="18" charset="0"/>
                            </a:rPr>
                          </m:ctrlPr>
                        </m:naryPr>
                        <m:sub/>
                        <m:sup/>
                        <m:e>
                          <m:nary>
                            <m:naryPr>
                              <m:supHide m:val="on"/>
                              <m:ctrlPr>
                                <a:rPr lang="pt-BR" sz="1600" i="1">
                                  <a:solidFill>
                                    <a:schemeClr val="tx1"/>
                                  </a:solidFill>
                                  <a:latin typeface="Cambria Math" panose="02040503050406030204" pitchFamily="18" charset="0"/>
                                  <a:ea typeface="Cambria Math" panose="02040503050406030204" pitchFamily="18" charset="0"/>
                                </a:rPr>
                              </m:ctrlPr>
                            </m:naryPr>
                            <m:sub>
                              <m:sSup>
                                <m:sSupPr>
                                  <m:ctrlPr>
                                    <a:rPr lang="pt-BR" sz="1600" i="1">
                                      <a:solidFill>
                                        <a:schemeClr val="tx1"/>
                                      </a:solidFill>
                                      <a:latin typeface="Cambria Math" panose="02040503050406030204" pitchFamily="18" charset="0"/>
                                      <a:ea typeface="Cambria Math" panose="02040503050406030204" pitchFamily="18" charset="0"/>
                                    </a:rPr>
                                  </m:ctrlPr>
                                </m:sSupPr>
                                <m:e>
                                  <m:r>
                                    <a:rPr lang="pt-BR" sz="1600" i="1">
                                      <a:solidFill>
                                        <a:schemeClr val="tx1"/>
                                      </a:solidFill>
                                      <a:latin typeface="Cambria Math" panose="02040503050406030204" pitchFamily="18" charset="0"/>
                                      <a:ea typeface="Cambria Math" panose="02040503050406030204" pitchFamily="18" charset="0"/>
                                    </a:rPr>
                                    <m:t>𝐴</m:t>
                                  </m:r>
                                </m:e>
                                <m:sup>
                                  <m:r>
                                    <a:rPr lang="pt-BR" sz="1600" i="1">
                                      <a:solidFill>
                                        <a:schemeClr val="tx1"/>
                                      </a:solidFill>
                                      <a:latin typeface="Cambria Math" panose="02040503050406030204" pitchFamily="18" charset="0"/>
                                      <a:ea typeface="Cambria Math" panose="02040503050406030204" pitchFamily="18" charset="0"/>
                                    </a:rPr>
                                    <m:t>(</m:t>
                                  </m:r>
                                  <m:r>
                                    <a:rPr lang="pt-BR" sz="1600" i="1">
                                      <a:solidFill>
                                        <a:schemeClr val="tx1"/>
                                      </a:solidFill>
                                      <a:latin typeface="Cambria Math" panose="02040503050406030204" pitchFamily="18" charset="0"/>
                                      <a:ea typeface="Cambria Math" panose="02040503050406030204" pitchFamily="18" charset="0"/>
                                    </a:rPr>
                                    <m:t>𝑒</m:t>
                                  </m:r>
                                  <m:r>
                                    <a:rPr lang="pt-BR" sz="1600" i="1">
                                      <a:solidFill>
                                        <a:schemeClr val="tx1"/>
                                      </a:solidFill>
                                      <a:latin typeface="Cambria Math" panose="02040503050406030204" pitchFamily="18" charset="0"/>
                                      <a:ea typeface="Cambria Math" panose="02040503050406030204" pitchFamily="18" charset="0"/>
                                    </a:rPr>
                                    <m:t>)</m:t>
                                  </m:r>
                                </m:sup>
                              </m:sSup>
                            </m:sub>
                            <m:sup/>
                            <m:e>
                              <m:sSup>
                                <m:sSupPr>
                                  <m:ctrlPr>
                                    <a:rPr lang="pt-BR" sz="1600" i="1">
                                      <a:solidFill>
                                        <a:schemeClr val="tx1"/>
                                      </a:solidFill>
                                      <a:latin typeface="Cambria Math" panose="02040503050406030204" pitchFamily="18" charset="0"/>
                                      <a:ea typeface="Cambria Math" panose="02040503050406030204" pitchFamily="18" charset="0"/>
                                    </a:rPr>
                                  </m:ctrlPr>
                                </m:sSupPr>
                                <m:e>
                                  <m:r>
                                    <a:rPr lang="pt-BR" sz="1600" b="1" i="1" smtClean="0">
                                      <a:solidFill>
                                        <a:srgbClr val="FF0000"/>
                                      </a:solidFill>
                                      <a:latin typeface="Cambria Math" panose="02040503050406030204" pitchFamily="18" charset="0"/>
                                      <a:ea typeface="Cambria Math" panose="02040503050406030204" pitchFamily="18" charset="0"/>
                                    </a:rPr>
                                    <m:t>𝑩</m:t>
                                  </m:r>
                                </m:e>
                                <m:sup>
                                  <m:r>
                                    <a:rPr lang="pt-BR" sz="1600" i="1">
                                      <a:solidFill>
                                        <a:schemeClr val="tx1"/>
                                      </a:solidFill>
                                      <a:latin typeface="Cambria Math" panose="02040503050406030204" pitchFamily="18" charset="0"/>
                                      <a:ea typeface="Cambria Math" panose="02040503050406030204" pitchFamily="18" charset="0"/>
                                    </a:rPr>
                                    <m:t>𝑇</m:t>
                                  </m:r>
                                </m:sup>
                              </m:sSup>
                              <m:r>
                                <a:rPr lang="pt-BR" sz="1600" b="1" i="1" smtClean="0">
                                  <a:solidFill>
                                    <a:srgbClr val="00B050"/>
                                  </a:solidFill>
                                  <a:latin typeface="Cambria Math" panose="02040503050406030204" pitchFamily="18" charset="0"/>
                                  <a:ea typeface="Cambria Math" panose="02040503050406030204" pitchFamily="18" charset="0"/>
                                </a:rPr>
                                <m:t>𝑫</m:t>
                              </m:r>
                              <m:r>
                                <a:rPr lang="pt-BR" sz="1600" b="1" i="1" smtClean="0">
                                  <a:solidFill>
                                    <a:srgbClr val="FF0000"/>
                                  </a:solidFill>
                                  <a:latin typeface="Cambria Math" panose="02040503050406030204" pitchFamily="18" charset="0"/>
                                  <a:ea typeface="Cambria Math" panose="02040503050406030204" pitchFamily="18" charset="0"/>
                                </a:rPr>
                                <m:t>𝑩</m:t>
                              </m:r>
                              <m:r>
                                <a:rPr lang="pt-BR" sz="1600" b="0" i="1" smtClean="0">
                                  <a:solidFill>
                                    <a:schemeClr val="tx1"/>
                                  </a:solidFill>
                                  <a:latin typeface="Cambria Math" panose="02040503050406030204" pitchFamily="18" charset="0"/>
                                  <a:ea typeface="Cambria Math" panose="02040503050406030204" pitchFamily="18" charset="0"/>
                                </a:rPr>
                                <m:t>𝑡</m:t>
                              </m:r>
                              <m:r>
                                <a:rPr lang="pt-BR" sz="1600" i="1">
                                  <a:solidFill>
                                    <a:schemeClr val="tx1"/>
                                  </a:solidFill>
                                  <a:latin typeface="Cambria Math" panose="02040503050406030204" pitchFamily="18" charset="0"/>
                                  <a:ea typeface="Cambria Math" panose="02040503050406030204" pitchFamily="18" charset="0"/>
                                </a:rPr>
                                <m:t>𝑑𝐴</m:t>
                              </m:r>
                            </m:e>
                          </m:nary>
                        </m:e>
                      </m:nary>
                    </m:oMath>
                  </m:oMathPara>
                </a14:m>
                <a:endParaRPr lang="pt-BR" sz="1600" dirty="0">
                  <a:solidFill>
                    <a:schemeClr val="tx1"/>
                  </a:solidFill>
                  <a:latin typeface="Arial Narrow" pitchFamily="34" charset="0"/>
                </a:endParaRPr>
              </a:p>
            </p:txBody>
          </p:sp>
        </mc:Choice>
        <mc:Fallback xmlns="">
          <p:sp>
            <p:nvSpPr>
              <p:cNvPr id="25" name="CaixaDeTexto 24"/>
              <p:cNvSpPr txBox="1">
                <a:spLocks noRot="1" noChangeAspect="1" noMove="1" noResize="1" noEditPoints="1" noAdjustHandles="1" noChangeArrowheads="1" noChangeShapeType="1" noTextEdit="1"/>
              </p:cNvSpPr>
              <p:nvPr/>
            </p:nvSpPr>
            <p:spPr>
              <a:xfrm>
                <a:off x="6425122" y="1105004"/>
                <a:ext cx="2588707" cy="595869"/>
              </a:xfrm>
              <a:prstGeom prst="rect">
                <a:avLst/>
              </a:prstGeom>
              <a:blipFill rotWithShape="0">
                <a:blip r:embed="rId13"/>
                <a:stretch>
                  <a:fillRect t="-167347" b="-240816"/>
                </a:stretch>
              </a:blipFill>
              <a:ln>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aixaDeTexto 18"/>
              <p:cNvSpPr txBox="1"/>
              <p:nvPr/>
            </p:nvSpPr>
            <p:spPr>
              <a:xfrm>
                <a:off x="-26" y="1261996"/>
                <a:ext cx="1331665" cy="2406556"/>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sz="2000" b="0" i="1" smtClean="0">
                              <a:solidFill>
                                <a:schemeClr val="bg1">
                                  <a:lumMod val="65000"/>
                                </a:schemeClr>
                              </a:solidFill>
                              <a:latin typeface="Cambria Math" panose="02040503050406030204" pitchFamily="18" charset="0"/>
                            </a:rPr>
                          </m:ctrlPr>
                        </m:dPr>
                        <m:e>
                          <m:m>
                            <m:mPr>
                              <m:mcs>
                                <m:mc>
                                  <m:mcPr>
                                    <m:count m:val="1"/>
                                    <m:mcJc m:val="center"/>
                                  </m:mcPr>
                                </m:mc>
                              </m:mcs>
                              <m:ctrlPr>
                                <a:rPr lang="pt-BR" sz="2000" b="0" i="1" smtClean="0">
                                  <a:solidFill>
                                    <a:srgbClr val="7030A0"/>
                                  </a:solidFill>
                                  <a:latin typeface="Cambria Math" panose="02040503050406030204" pitchFamily="18" charset="0"/>
                                </a:rPr>
                              </m:ctrlPr>
                            </m:mPr>
                            <m:mr>
                              <m:e>
                                <m:sSub>
                                  <m:sSubPr>
                                    <m:ctrlPr>
                                      <a:rPr lang="pt-BR" sz="2000" b="0" i="1" smtClean="0">
                                        <a:solidFill>
                                          <a:srgbClr val="7030A0"/>
                                        </a:solidFill>
                                        <a:latin typeface="Cambria Math" panose="02040503050406030204" pitchFamily="18" charset="0"/>
                                      </a:rPr>
                                    </m:ctrlPr>
                                  </m:sSubPr>
                                  <m:e>
                                    <m:r>
                                      <m:rPr>
                                        <m:sty m:val="p"/>
                                        <m:brk m:alnAt="7"/>
                                      </m:rPr>
                                      <a:rPr lang="pt-BR" sz="2000" b="0" i="0" smtClean="0">
                                        <a:solidFill>
                                          <a:srgbClr val="7030A0"/>
                                        </a:solidFill>
                                        <a:latin typeface="Cambria Math" panose="02040503050406030204" pitchFamily="18" charset="0"/>
                                      </a:rPr>
                                      <m:t>u</m:t>
                                    </m:r>
                                  </m:e>
                                  <m:sub>
                                    <m:r>
                                      <m:rPr>
                                        <m:brk m:alnAt="7"/>
                                      </m:rPr>
                                      <a:rPr lang="pt-BR" sz="2000" b="0" i="0" smtClean="0">
                                        <a:solidFill>
                                          <a:srgbClr val="7030A0"/>
                                        </a:solidFill>
                                        <a:latin typeface="Cambria Math" panose="02040503050406030204" pitchFamily="18" charset="0"/>
                                      </a:rPr>
                                      <m:t>1</m:t>
                                    </m:r>
                                  </m:sub>
                                </m:sSub>
                              </m:e>
                            </m:mr>
                            <m:mr>
                              <m:e>
                                <m:sSub>
                                  <m:sSubPr>
                                    <m:ctrlPr>
                                      <a:rPr lang="pt-BR" sz="2000" b="0" i="1" smtClean="0">
                                        <a:solidFill>
                                          <a:srgbClr val="7030A0"/>
                                        </a:solidFill>
                                        <a:latin typeface="Cambria Math" panose="02040503050406030204" pitchFamily="18" charset="0"/>
                                      </a:rPr>
                                    </m:ctrlPr>
                                  </m:sSubPr>
                                  <m:e>
                                    <m:r>
                                      <m:rPr>
                                        <m:sty m:val="p"/>
                                      </m:rPr>
                                      <a:rPr lang="pt-BR" sz="2000" b="0" i="0" smtClean="0">
                                        <a:solidFill>
                                          <a:srgbClr val="7030A0"/>
                                        </a:solidFill>
                                        <a:latin typeface="Cambria Math" panose="02040503050406030204" pitchFamily="18" charset="0"/>
                                      </a:rPr>
                                      <m:t>v</m:t>
                                    </m:r>
                                  </m:e>
                                  <m:sub>
                                    <m:r>
                                      <a:rPr lang="pt-BR" sz="2000" b="0" i="0" smtClean="0">
                                        <a:solidFill>
                                          <a:srgbClr val="7030A0"/>
                                        </a:solidFill>
                                        <a:latin typeface="Cambria Math" panose="02040503050406030204" pitchFamily="18" charset="0"/>
                                      </a:rPr>
                                      <m:t>1</m:t>
                                    </m:r>
                                  </m:sub>
                                </m:sSub>
                              </m:e>
                            </m:mr>
                            <m:mr>
                              <m:e>
                                <m:sSub>
                                  <m:sSubPr>
                                    <m:ctrlPr>
                                      <a:rPr lang="pt-BR" sz="2000" b="0" i="1" smtClean="0">
                                        <a:solidFill>
                                          <a:srgbClr val="7030A0"/>
                                        </a:solidFill>
                                        <a:latin typeface="Cambria Math" panose="02040503050406030204" pitchFamily="18" charset="0"/>
                                      </a:rPr>
                                    </m:ctrlPr>
                                  </m:sSubPr>
                                  <m:e>
                                    <m:r>
                                      <m:rPr>
                                        <m:sty m:val="p"/>
                                      </m:rPr>
                                      <a:rPr lang="pt-BR" sz="2000" b="0" i="0" smtClean="0">
                                        <a:solidFill>
                                          <a:srgbClr val="7030A0"/>
                                        </a:solidFill>
                                        <a:latin typeface="Cambria Math" panose="02040503050406030204" pitchFamily="18" charset="0"/>
                                      </a:rPr>
                                      <m:t>u</m:t>
                                    </m:r>
                                  </m:e>
                                  <m:sub>
                                    <m:r>
                                      <a:rPr lang="pt-BR" sz="2000" b="0" i="0" smtClean="0">
                                        <a:solidFill>
                                          <a:srgbClr val="7030A0"/>
                                        </a:solidFill>
                                        <a:latin typeface="Cambria Math" panose="02040503050406030204" pitchFamily="18" charset="0"/>
                                      </a:rPr>
                                      <m:t>2</m:t>
                                    </m:r>
                                  </m:sub>
                                </m:sSub>
                              </m:e>
                            </m:mr>
                            <m:mr>
                              <m:e>
                                <m:sSub>
                                  <m:sSubPr>
                                    <m:ctrlPr>
                                      <a:rPr lang="pt-BR" sz="2000" b="0" i="1" smtClean="0">
                                        <a:solidFill>
                                          <a:srgbClr val="7030A0"/>
                                        </a:solidFill>
                                        <a:latin typeface="Cambria Math" panose="02040503050406030204" pitchFamily="18" charset="0"/>
                                      </a:rPr>
                                    </m:ctrlPr>
                                  </m:sSubPr>
                                  <m:e>
                                    <m:r>
                                      <m:rPr>
                                        <m:sty m:val="p"/>
                                      </m:rPr>
                                      <a:rPr lang="pt-BR" sz="2000" b="0" i="0" smtClean="0">
                                        <a:solidFill>
                                          <a:srgbClr val="7030A0"/>
                                        </a:solidFill>
                                        <a:latin typeface="Cambria Math" panose="02040503050406030204" pitchFamily="18" charset="0"/>
                                      </a:rPr>
                                      <m:t>v</m:t>
                                    </m:r>
                                  </m:e>
                                  <m:sub>
                                    <m:r>
                                      <a:rPr lang="pt-BR" sz="2000" b="0" i="0" smtClean="0">
                                        <a:solidFill>
                                          <a:srgbClr val="7030A0"/>
                                        </a:solidFill>
                                        <a:latin typeface="Cambria Math" panose="02040503050406030204" pitchFamily="18" charset="0"/>
                                      </a:rPr>
                                      <m:t>2</m:t>
                                    </m:r>
                                  </m:sub>
                                </m:sSub>
                              </m:e>
                            </m:mr>
                            <m:mr>
                              <m:e>
                                <m:sSub>
                                  <m:sSubPr>
                                    <m:ctrlPr>
                                      <a:rPr lang="pt-BR" sz="2000" b="0" i="1" smtClean="0">
                                        <a:solidFill>
                                          <a:srgbClr val="7030A0"/>
                                        </a:solidFill>
                                        <a:latin typeface="Cambria Math" panose="02040503050406030204" pitchFamily="18" charset="0"/>
                                      </a:rPr>
                                    </m:ctrlPr>
                                  </m:sSubPr>
                                  <m:e>
                                    <m:r>
                                      <m:rPr>
                                        <m:sty m:val="p"/>
                                      </m:rPr>
                                      <a:rPr lang="pt-BR" sz="2000" b="0" i="0" smtClean="0">
                                        <a:solidFill>
                                          <a:srgbClr val="7030A0"/>
                                        </a:solidFill>
                                        <a:latin typeface="Cambria Math" panose="02040503050406030204" pitchFamily="18" charset="0"/>
                                      </a:rPr>
                                      <m:t>u</m:t>
                                    </m:r>
                                  </m:e>
                                  <m:sub>
                                    <m:r>
                                      <a:rPr lang="pt-BR" sz="2000" b="0" i="0" smtClean="0">
                                        <a:solidFill>
                                          <a:srgbClr val="7030A0"/>
                                        </a:solidFill>
                                        <a:latin typeface="Cambria Math" panose="02040503050406030204" pitchFamily="18" charset="0"/>
                                      </a:rPr>
                                      <m:t>3</m:t>
                                    </m:r>
                                  </m:sub>
                                </m:sSub>
                              </m:e>
                            </m:mr>
                            <m:mr>
                              <m:e>
                                <m:sSub>
                                  <m:sSubPr>
                                    <m:ctrlPr>
                                      <a:rPr lang="pt-BR" sz="2000" b="0" i="1" smtClean="0">
                                        <a:solidFill>
                                          <a:srgbClr val="7030A0"/>
                                        </a:solidFill>
                                        <a:latin typeface="Cambria Math" panose="02040503050406030204" pitchFamily="18" charset="0"/>
                                      </a:rPr>
                                    </m:ctrlPr>
                                  </m:sSubPr>
                                  <m:e>
                                    <m:r>
                                      <m:rPr>
                                        <m:sty m:val="p"/>
                                      </m:rPr>
                                      <a:rPr lang="pt-BR" sz="2000" b="0" i="0" smtClean="0">
                                        <a:solidFill>
                                          <a:srgbClr val="7030A0"/>
                                        </a:solidFill>
                                        <a:latin typeface="Cambria Math" panose="02040503050406030204" pitchFamily="18" charset="0"/>
                                      </a:rPr>
                                      <m:t>v</m:t>
                                    </m:r>
                                  </m:e>
                                  <m:sub>
                                    <m:r>
                                      <a:rPr lang="pt-BR" sz="2000" b="0" i="0" smtClean="0">
                                        <a:solidFill>
                                          <a:srgbClr val="7030A0"/>
                                        </a:solidFill>
                                        <a:latin typeface="Cambria Math" panose="02040503050406030204" pitchFamily="18" charset="0"/>
                                      </a:rPr>
                                      <m:t>3</m:t>
                                    </m:r>
                                  </m:sub>
                                </m:sSub>
                              </m:e>
                            </m:mr>
                            <m:mr>
                              <m:e>
                                <m:sSub>
                                  <m:sSubPr>
                                    <m:ctrlPr>
                                      <a:rPr lang="pt-BR" sz="2000" b="0" i="1" smtClean="0">
                                        <a:solidFill>
                                          <a:srgbClr val="7030A0"/>
                                        </a:solidFill>
                                        <a:latin typeface="Cambria Math" panose="02040503050406030204" pitchFamily="18" charset="0"/>
                                      </a:rPr>
                                    </m:ctrlPr>
                                  </m:sSubPr>
                                  <m:e>
                                    <m:r>
                                      <m:rPr>
                                        <m:sty m:val="p"/>
                                      </m:rPr>
                                      <a:rPr lang="pt-BR" sz="2000" b="0" i="0" smtClean="0">
                                        <a:solidFill>
                                          <a:srgbClr val="7030A0"/>
                                        </a:solidFill>
                                        <a:latin typeface="Cambria Math" panose="02040503050406030204" pitchFamily="18" charset="0"/>
                                      </a:rPr>
                                      <m:t>u</m:t>
                                    </m:r>
                                  </m:e>
                                  <m:sub>
                                    <m:r>
                                      <a:rPr lang="pt-BR" sz="2000" b="0" i="0" smtClean="0">
                                        <a:solidFill>
                                          <a:srgbClr val="7030A0"/>
                                        </a:solidFill>
                                        <a:latin typeface="Cambria Math" panose="02040503050406030204" pitchFamily="18" charset="0"/>
                                      </a:rPr>
                                      <m:t>4</m:t>
                                    </m:r>
                                  </m:sub>
                                </m:sSub>
                              </m:e>
                            </m:mr>
                            <m:mr>
                              <m:e>
                                <m:sSub>
                                  <m:sSubPr>
                                    <m:ctrlPr>
                                      <a:rPr lang="pt-BR" sz="2000" b="0" i="1" smtClean="0">
                                        <a:solidFill>
                                          <a:srgbClr val="7030A0"/>
                                        </a:solidFill>
                                        <a:latin typeface="Cambria Math" panose="02040503050406030204" pitchFamily="18" charset="0"/>
                                      </a:rPr>
                                    </m:ctrlPr>
                                  </m:sSubPr>
                                  <m:e>
                                    <m:r>
                                      <m:rPr>
                                        <m:sty m:val="p"/>
                                      </m:rPr>
                                      <a:rPr lang="pt-BR" sz="2000" b="0" i="0" smtClean="0">
                                        <a:solidFill>
                                          <a:srgbClr val="7030A0"/>
                                        </a:solidFill>
                                        <a:latin typeface="Cambria Math" panose="02040503050406030204" pitchFamily="18" charset="0"/>
                                      </a:rPr>
                                      <m:t>v</m:t>
                                    </m:r>
                                  </m:e>
                                  <m:sub>
                                    <m:r>
                                      <a:rPr lang="pt-BR" sz="2000" b="0" i="0" smtClean="0">
                                        <a:solidFill>
                                          <a:srgbClr val="7030A0"/>
                                        </a:solidFill>
                                        <a:latin typeface="Cambria Math" panose="02040503050406030204" pitchFamily="18" charset="0"/>
                                      </a:rPr>
                                      <m:t>4</m:t>
                                    </m:r>
                                  </m:sub>
                                </m:sSub>
                              </m:e>
                            </m:mr>
                          </m:m>
                        </m:e>
                      </m:d>
                      <m:r>
                        <a:rPr lang="pt-BR" sz="2000" b="0" i="1" smtClean="0">
                          <a:solidFill>
                            <a:schemeClr val="bg1">
                              <a:lumMod val="65000"/>
                            </a:schemeClr>
                          </a:solidFill>
                          <a:latin typeface="Cambria Math" panose="02040503050406030204" pitchFamily="18" charset="0"/>
                        </a:rPr>
                        <m:t>=</m:t>
                      </m:r>
                      <m:r>
                        <a:rPr lang="pt-BR" sz="2000" b="1" i="1" smtClean="0">
                          <a:solidFill>
                            <a:srgbClr val="7030A0"/>
                          </a:solidFill>
                          <a:latin typeface="Cambria Math" panose="02040503050406030204" pitchFamily="18" charset="0"/>
                        </a:rPr>
                        <m:t>𝑼</m:t>
                      </m:r>
                    </m:oMath>
                  </m:oMathPara>
                </a14:m>
                <a:endParaRPr lang="pt-BR" sz="2000" b="1" dirty="0">
                  <a:solidFill>
                    <a:srgbClr val="7030A0"/>
                  </a:solidFill>
                  <a:latin typeface="Arial Narrow" pitchFamily="34" charset="0"/>
                </a:endParaRPr>
              </a:p>
            </p:txBody>
          </p:sp>
        </mc:Choice>
        <mc:Fallback>
          <p:sp>
            <p:nvSpPr>
              <p:cNvPr id="19" name="CaixaDeTexto 18"/>
              <p:cNvSpPr txBox="1">
                <a:spLocks noRot="1" noChangeAspect="1" noMove="1" noResize="1" noEditPoints="1" noAdjustHandles="1" noChangeArrowheads="1" noChangeShapeType="1" noTextEdit="1"/>
              </p:cNvSpPr>
              <p:nvPr/>
            </p:nvSpPr>
            <p:spPr>
              <a:xfrm>
                <a:off x="-26" y="1261996"/>
                <a:ext cx="1331665" cy="2406556"/>
              </a:xfrm>
              <a:prstGeom prst="rect">
                <a:avLst/>
              </a:prstGeom>
              <a:blipFill rotWithShape="0">
                <a:blip r:embed="rId14"/>
                <a:stretch>
                  <a:fillRect/>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20862080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mwrf.com/site-files/mwrf.com/files/uploads/2012/07/ANSYS%20logo_shadow%20lef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a:solidFill>
                  <a:schemeClr val="tx2">
                    <a:lumMod val="75000"/>
                  </a:schemeClr>
                </a:solidFill>
                <a:latin typeface="BankGothic Lt BT" pitchFamily="34" charset="0"/>
              </a:rPr>
              <a:t>Método dos Elementos Finitos</a:t>
            </a:r>
          </a:p>
        </p:txBody>
      </p:sp>
      <mc:AlternateContent xmlns:mc="http://schemas.openxmlformats.org/markup-compatibility/2006">
        <mc:Choice xmlns:a14="http://schemas.microsoft.com/office/drawing/2010/main" Requires="a14">
          <p:sp>
            <p:nvSpPr>
              <p:cNvPr id="77" name="CaixaDeTexto 76"/>
              <p:cNvSpPr txBox="1"/>
              <p:nvPr/>
            </p:nvSpPr>
            <p:spPr>
              <a:xfrm>
                <a:off x="6713760" y="4617465"/>
                <a:ext cx="2011433" cy="707886"/>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1" i="1" smtClean="0">
                          <a:solidFill>
                            <a:schemeClr val="tx1"/>
                          </a:solidFill>
                          <a:latin typeface="Cambria Math" panose="02040503050406030204" pitchFamily="18" charset="0"/>
                        </a:rPr>
                        <m:t>𝜺</m:t>
                      </m:r>
                      <m:r>
                        <a:rPr lang="pt-BR" sz="2000" b="0" i="1" smtClean="0">
                          <a:solidFill>
                            <a:schemeClr val="tx1"/>
                          </a:solidFill>
                          <a:latin typeface="Cambria Math" panose="02040503050406030204" pitchFamily="18" charset="0"/>
                        </a:rPr>
                        <m:t>=</m:t>
                      </m:r>
                      <m:r>
                        <a:rPr lang="pt-BR" sz="2000" b="1" i="1" smtClean="0">
                          <a:solidFill>
                            <a:srgbClr val="FF0000"/>
                          </a:solidFill>
                          <a:latin typeface="Cambria Math" panose="02040503050406030204" pitchFamily="18" charset="0"/>
                        </a:rPr>
                        <m:t>𝑩</m:t>
                      </m:r>
                      <m:r>
                        <a:rPr lang="pt-BR" sz="2000" b="0" i="1" smtClean="0">
                          <a:solidFill>
                            <a:schemeClr val="tx1"/>
                          </a:solidFill>
                          <a:latin typeface="Cambria Math" panose="02040503050406030204" pitchFamily="18" charset="0"/>
                        </a:rPr>
                        <m:t>∙</m:t>
                      </m:r>
                      <m:r>
                        <a:rPr lang="pt-BR" sz="2000" b="1" i="1" smtClean="0">
                          <a:solidFill>
                            <a:srgbClr val="7030A0"/>
                          </a:solidFill>
                          <a:latin typeface="Cambria Math" panose="02040503050406030204" pitchFamily="18" charset="0"/>
                        </a:rPr>
                        <m:t>𝑼</m:t>
                      </m:r>
                    </m:oMath>
                    <m:oMath xmlns:m="http://schemas.openxmlformats.org/officeDocument/2006/math">
                      <m:r>
                        <a:rPr lang="pt-BR" sz="2000" b="1" i="1" smtClean="0">
                          <a:solidFill>
                            <a:schemeClr val="tx1"/>
                          </a:solidFill>
                          <a:latin typeface="Cambria Math" panose="02040503050406030204" pitchFamily="18" charset="0"/>
                        </a:rPr>
                        <m:t>𝝈</m:t>
                      </m:r>
                      <m:r>
                        <a:rPr lang="pt-BR" sz="2000" b="0" i="1" smtClean="0">
                          <a:solidFill>
                            <a:schemeClr val="tx1"/>
                          </a:solidFill>
                          <a:latin typeface="Cambria Math" panose="02040503050406030204" pitchFamily="18" charset="0"/>
                        </a:rPr>
                        <m:t>=</m:t>
                      </m:r>
                      <m:r>
                        <a:rPr lang="pt-BR" sz="2000" b="1" i="1" smtClean="0">
                          <a:solidFill>
                            <a:srgbClr val="00B050"/>
                          </a:solidFill>
                          <a:latin typeface="Cambria Math" panose="02040503050406030204" pitchFamily="18" charset="0"/>
                        </a:rPr>
                        <m:t>𝑫</m:t>
                      </m:r>
                      <m:r>
                        <a:rPr lang="pt-BR" sz="2000" b="0" i="1" smtClean="0">
                          <a:solidFill>
                            <a:schemeClr val="tx1"/>
                          </a:solidFill>
                          <a:latin typeface="Cambria Math" panose="02040503050406030204" pitchFamily="18" charset="0"/>
                        </a:rPr>
                        <m:t>∙</m:t>
                      </m:r>
                      <m:r>
                        <a:rPr lang="pt-BR" sz="2000" b="1" i="1" smtClean="0">
                          <a:solidFill>
                            <a:srgbClr val="FF0000"/>
                          </a:solidFill>
                          <a:latin typeface="Cambria Math" panose="02040503050406030204" pitchFamily="18" charset="0"/>
                        </a:rPr>
                        <m:t>𝑩</m:t>
                      </m:r>
                      <m:r>
                        <a:rPr lang="pt-BR" sz="2000" b="0" i="1" smtClean="0">
                          <a:solidFill>
                            <a:schemeClr val="tx1"/>
                          </a:solidFill>
                          <a:latin typeface="Cambria Math" panose="02040503050406030204" pitchFamily="18" charset="0"/>
                        </a:rPr>
                        <m:t>∙</m:t>
                      </m:r>
                      <m:r>
                        <a:rPr lang="pt-BR" sz="2000" b="1" i="1" smtClean="0">
                          <a:solidFill>
                            <a:srgbClr val="7030A0"/>
                          </a:solidFill>
                          <a:latin typeface="Cambria Math" panose="02040503050406030204" pitchFamily="18" charset="0"/>
                        </a:rPr>
                        <m:t>𝑼</m:t>
                      </m:r>
                    </m:oMath>
                  </m:oMathPara>
                </a14:m>
                <a:endParaRPr lang="pt-BR" sz="2000" dirty="0">
                  <a:solidFill>
                    <a:srgbClr val="7030A0"/>
                  </a:solidFill>
                  <a:latin typeface="Arial Narrow" pitchFamily="34" charset="0"/>
                </a:endParaRPr>
              </a:p>
            </p:txBody>
          </p:sp>
        </mc:Choice>
        <mc:Fallback>
          <p:sp>
            <p:nvSpPr>
              <p:cNvPr id="77" name="CaixaDeTexto 76"/>
              <p:cNvSpPr txBox="1">
                <a:spLocks noRot="1" noChangeAspect="1" noMove="1" noResize="1" noEditPoints="1" noAdjustHandles="1" noChangeArrowheads="1" noChangeShapeType="1" noTextEdit="1"/>
              </p:cNvSpPr>
              <p:nvPr/>
            </p:nvSpPr>
            <p:spPr>
              <a:xfrm>
                <a:off x="6713760" y="4617465"/>
                <a:ext cx="2011433" cy="707886"/>
              </a:xfrm>
              <a:prstGeom prst="rect">
                <a:avLst/>
              </a:prstGeom>
              <a:blipFill rotWithShape="0">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CaixaDeTexto 58"/>
              <p:cNvSpPr txBox="1"/>
              <p:nvPr/>
            </p:nvSpPr>
            <p:spPr>
              <a:xfrm>
                <a:off x="6713760" y="5462970"/>
                <a:ext cx="2011433"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Tensões (</a:t>
                </a:r>
                <a14:m>
                  <m:oMath xmlns:m="http://schemas.openxmlformats.org/officeDocument/2006/math">
                    <m:r>
                      <a:rPr lang="pt-BR" b="1" i="1" smtClean="0">
                        <a:solidFill>
                          <a:schemeClr val="tx2">
                            <a:lumMod val="75000"/>
                          </a:schemeClr>
                        </a:solidFill>
                        <a:latin typeface="Cambria Math" panose="02040503050406030204" pitchFamily="18" charset="0"/>
                      </a:rPr>
                      <m:t>𝝈</m:t>
                    </m:r>
                  </m:oMath>
                </a14:m>
                <a:r>
                  <a:rPr lang="pt-BR" dirty="0" smtClean="0">
                    <a:solidFill>
                      <a:schemeClr val="tx2">
                        <a:lumMod val="75000"/>
                      </a:schemeClr>
                    </a:solidFill>
                    <a:latin typeface="Arial Narrow" pitchFamily="34" charset="0"/>
                  </a:rPr>
                  <a:t>) &amp; Deformações (</a:t>
                </a:r>
                <a14:m>
                  <m:oMath xmlns:m="http://schemas.openxmlformats.org/officeDocument/2006/math">
                    <m:r>
                      <a:rPr lang="pt-BR" b="1" i="1" smtClean="0">
                        <a:solidFill>
                          <a:schemeClr val="tx2">
                            <a:lumMod val="75000"/>
                          </a:schemeClr>
                        </a:solidFill>
                        <a:latin typeface="Cambria Math" panose="02040503050406030204" pitchFamily="18" charset="0"/>
                      </a:rPr>
                      <m:t>𝜺</m:t>
                    </m:r>
                  </m:oMath>
                </a14:m>
                <a:r>
                  <a:rPr lang="pt-BR" dirty="0" smtClean="0">
                    <a:solidFill>
                      <a:schemeClr val="tx2">
                        <a:lumMod val="75000"/>
                      </a:schemeClr>
                    </a:solidFill>
                    <a:latin typeface="Arial Narrow" pitchFamily="34" charset="0"/>
                  </a:rPr>
                  <a:t>)</a:t>
                </a:r>
                <a:endParaRPr lang="pt-BR" b="1" dirty="0">
                  <a:solidFill>
                    <a:schemeClr val="tx2">
                      <a:lumMod val="75000"/>
                    </a:schemeClr>
                  </a:solidFill>
                  <a:latin typeface="Arial Narrow" pitchFamily="34" charset="0"/>
                </a:endParaRPr>
              </a:p>
            </p:txBody>
          </p:sp>
        </mc:Choice>
        <mc:Fallback xmlns="">
          <p:sp>
            <p:nvSpPr>
              <p:cNvPr id="59" name="CaixaDeTexto 58"/>
              <p:cNvSpPr txBox="1">
                <a:spLocks noRot="1" noChangeAspect="1" noMove="1" noResize="1" noEditPoints="1" noAdjustHandles="1" noChangeArrowheads="1" noChangeShapeType="1" noTextEdit="1"/>
              </p:cNvSpPr>
              <p:nvPr/>
            </p:nvSpPr>
            <p:spPr>
              <a:xfrm>
                <a:off x="6713760" y="5462970"/>
                <a:ext cx="2011433" cy="646331"/>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CaixaDeTexto 19"/>
              <p:cNvSpPr txBox="1"/>
              <p:nvPr/>
            </p:nvSpPr>
            <p:spPr>
              <a:xfrm>
                <a:off x="4589" y="1754029"/>
                <a:ext cx="9144000" cy="878446"/>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pt-BR" sz="1600" i="1">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pt-BR" sz="1600" i="1">
                                  <a:solidFill>
                                    <a:schemeClr val="tx1"/>
                                  </a:solidFill>
                                  <a:latin typeface="Cambria Math" panose="02040503050406030204" pitchFamily="18" charset="0"/>
                                  <a:ea typeface="Cambria Math" panose="02040503050406030204" pitchFamily="18" charset="0"/>
                                </a:rPr>
                              </m:ctrlPr>
                            </m:mPr>
                            <m:mr>
                              <m:e>
                                <m:sSub>
                                  <m:sSubPr>
                                    <m:ctrlPr>
                                      <a:rPr lang="pt-BR" sz="1600" i="1">
                                        <a:solidFill>
                                          <a:schemeClr val="tx1"/>
                                        </a:solidFill>
                                        <a:latin typeface="Cambria Math" panose="02040503050406030204" pitchFamily="18" charset="0"/>
                                        <a:ea typeface="Cambria Math" panose="02040503050406030204" pitchFamily="18" charset="0"/>
                                      </a:rPr>
                                    </m:ctrlPr>
                                  </m:sSubPr>
                                  <m:e>
                                    <m:r>
                                      <a:rPr lang="pt-BR" sz="1600" i="1">
                                        <a:solidFill>
                                          <a:schemeClr val="tx1"/>
                                        </a:solidFill>
                                        <a:latin typeface="Cambria Math" panose="02040503050406030204" pitchFamily="18" charset="0"/>
                                        <a:ea typeface="Cambria Math" panose="02040503050406030204" pitchFamily="18" charset="0"/>
                                      </a:rPr>
                                      <m:t>𝜀</m:t>
                                    </m:r>
                                  </m:e>
                                  <m:sub>
                                    <m:r>
                                      <a:rPr lang="pt-BR" sz="1600" i="1">
                                        <a:solidFill>
                                          <a:schemeClr val="tx1"/>
                                        </a:solidFill>
                                        <a:latin typeface="Cambria Math" panose="02040503050406030204" pitchFamily="18" charset="0"/>
                                        <a:ea typeface="Cambria Math" panose="02040503050406030204" pitchFamily="18" charset="0"/>
                                      </a:rPr>
                                      <m:t>𝑥</m:t>
                                    </m:r>
                                  </m:sub>
                                </m:sSub>
                                <m:r>
                                  <a:rPr lang="pt-BR" sz="1600" i="1">
                                    <a:solidFill>
                                      <a:schemeClr val="bg1">
                                        <a:lumMod val="65000"/>
                                      </a:schemeClr>
                                    </a:solidFill>
                                    <a:latin typeface="Cambria Math" panose="02040503050406030204" pitchFamily="18" charset="0"/>
                                    <a:ea typeface="Cambria Math" panose="02040503050406030204" pitchFamily="18" charset="0"/>
                                  </a:rPr>
                                  <m:t>(</m:t>
                                </m:r>
                                <m:r>
                                  <a:rPr lang="pt-BR" sz="1600" i="1">
                                    <a:solidFill>
                                      <a:schemeClr val="bg1">
                                        <a:lumMod val="65000"/>
                                      </a:schemeClr>
                                    </a:solidFill>
                                    <a:latin typeface="Cambria Math" panose="02040503050406030204" pitchFamily="18" charset="0"/>
                                    <a:ea typeface="Cambria Math" panose="02040503050406030204" pitchFamily="18" charset="0"/>
                                  </a:rPr>
                                  <m:t>𝜉</m:t>
                                </m:r>
                                <m:r>
                                  <a:rPr lang="pt-BR" sz="1600" i="1">
                                    <a:solidFill>
                                      <a:schemeClr val="bg1">
                                        <a:lumMod val="65000"/>
                                      </a:schemeClr>
                                    </a:solidFill>
                                    <a:latin typeface="Cambria Math" panose="02040503050406030204" pitchFamily="18" charset="0"/>
                                    <a:ea typeface="Cambria Math" panose="02040503050406030204" pitchFamily="18" charset="0"/>
                                  </a:rPr>
                                  <m:t>,</m:t>
                                </m:r>
                                <m:r>
                                  <a:rPr lang="pt-BR" sz="1600" i="1">
                                    <a:solidFill>
                                      <a:schemeClr val="bg1">
                                        <a:lumMod val="65000"/>
                                      </a:schemeClr>
                                    </a:solidFill>
                                    <a:latin typeface="Cambria Math" panose="02040503050406030204" pitchFamily="18" charset="0"/>
                                    <a:ea typeface="Cambria Math" panose="02040503050406030204" pitchFamily="18" charset="0"/>
                                  </a:rPr>
                                  <m:t>𝜂</m:t>
                                </m:r>
                                <m:r>
                                  <a:rPr lang="pt-BR" sz="1600" i="1">
                                    <a:solidFill>
                                      <a:schemeClr val="bg1">
                                        <a:lumMod val="65000"/>
                                      </a:schemeClr>
                                    </a:solidFill>
                                    <a:latin typeface="Cambria Math" panose="02040503050406030204" pitchFamily="18" charset="0"/>
                                    <a:ea typeface="Cambria Math" panose="02040503050406030204" pitchFamily="18" charset="0"/>
                                  </a:rPr>
                                  <m:t>)</m:t>
                                </m:r>
                              </m:e>
                            </m:mr>
                            <m:mr>
                              <m:e>
                                <m:sSub>
                                  <m:sSubPr>
                                    <m:ctrlPr>
                                      <a:rPr lang="pt-BR" sz="1600" i="1">
                                        <a:solidFill>
                                          <a:schemeClr val="tx1"/>
                                        </a:solidFill>
                                        <a:latin typeface="Cambria Math" panose="02040503050406030204" pitchFamily="18" charset="0"/>
                                        <a:ea typeface="Cambria Math" panose="02040503050406030204" pitchFamily="18" charset="0"/>
                                      </a:rPr>
                                    </m:ctrlPr>
                                  </m:sSubPr>
                                  <m:e>
                                    <m:r>
                                      <a:rPr lang="pt-BR" sz="1600" i="1">
                                        <a:solidFill>
                                          <a:schemeClr val="tx1"/>
                                        </a:solidFill>
                                        <a:latin typeface="Cambria Math" panose="02040503050406030204" pitchFamily="18" charset="0"/>
                                        <a:ea typeface="Cambria Math" panose="02040503050406030204" pitchFamily="18" charset="0"/>
                                      </a:rPr>
                                      <m:t>𝜀</m:t>
                                    </m:r>
                                  </m:e>
                                  <m:sub>
                                    <m:r>
                                      <a:rPr lang="pt-BR" sz="1600" i="1">
                                        <a:solidFill>
                                          <a:schemeClr val="tx1"/>
                                        </a:solidFill>
                                        <a:latin typeface="Cambria Math" panose="02040503050406030204" pitchFamily="18" charset="0"/>
                                        <a:ea typeface="Cambria Math" panose="02040503050406030204" pitchFamily="18" charset="0"/>
                                      </a:rPr>
                                      <m:t>𝑦</m:t>
                                    </m:r>
                                  </m:sub>
                                </m:sSub>
                                <m:r>
                                  <a:rPr lang="pt-BR" sz="1600" i="1">
                                    <a:solidFill>
                                      <a:schemeClr val="bg1">
                                        <a:lumMod val="65000"/>
                                      </a:schemeClr>
                                    </a:solidFill>
                                    <a:latin typeface="Cambria Math" panose="02040503050406030204" pitchFamily="18" charset="0"/>
                                    <a:ea typeface="Cambria Math" panose="02040503050406030204" pitchFamily="18" charset="0"/>
                                  </a:rPr>
                                  <m:t>(</m:t>
                                </m:r>
                                <m:r>
                                  <a:rPr lang="pt-BR" sz="1600" i="1">
                                    <a:solidFill>
                                      <a:schemeClr val="bg1">
                                        <a:lumMod val="65000"/>
                                      </a:schemeClr>
                                    </a:solidFill>
                                    <a:latin typeface="Cambria Math" panose="02040503050406030204" pitchFamily="18" charset="0"/>
                                    <a:ea typeface="Cambria Math" panose="02040503050406030204" pitchFamily="18" charset="0"/>
                                  </a:rPr>
                                  <m:t>𝜉</m:t>
                                </m:r>
                                <m:r>
                                  <a:rPr lang="pt-BR" sz="1600" i="1">
                                    <a:solidFill>
                                      <a:schemeClr val="bg1">
                                        <a:lumMod val="65000"/>
                                      </a:schemeClr>
                                    </a:solidFill>
                                    <a:latin typeface="Cambria Math" panose="02040503050406030204" pitchFamily="18" charset="0"/>
                                    <a:ea typeface="Cambria Math" panose="02040503050406030204" pitchFamily="18" charset="0"/>
                                  </a:rPr>
                                  <m:t>,</m:t>
                                </m:r>
                                <m:r>
                                  <a:rPr lang="pt-BR" sz="1600" i="1">
                                    <a:solidFill>
                                      <a:schemeClr val="bg1">
                                        <a:lumMod val="65000"/>
                                      </a:schemeClr>
                                    </a:solidFill>
                                    <a:latin typeface="Cambria Math" panose="02040503050406030204" pitchFamily="18" charset="0"/>
                                    <a:ea typeface="Cambria Math" panose="02040503050406030204" pitchFamily="18" charset="0"/>
                                  </a:rPr>
                                  <m:t>𝜂</m:t>
                                </m:r>
                                <m:r>
                                  <a:rPr lang="pt-BR" sz="1600" i="1">
                                    <a:solidFill>
                                      <a:schemeClr val="bg1">
                                        <a:lumMod val="65000"/>
                                      </a:schemeClr>
                                    </a:solidFill>
                                    <a:latin typeface="Cambria Math" panose="02040503050406030204" pitchFamily="18" charset="0"/>
                                    <a:ea typeface="Cambria Math" panose="02040503050406030204" pitchFamily="18" charset="0"/>
                                  </a:rPr>
                                  <m:t>)</m:t>
                                </m:r>
                              </m:e>
                            </m:mr>
                            <m:mr>
                              <m:e>
                                <m:sSub>
                                  <m:sSubPr>
                                    <m:ctrlPr>
                                      <a:rPr lang="pt-BR" sz="1600" i="1">
                                        <a:solidFill>
                                          <a:schemeClr val="tx1"/>
                                        </a:solidFill>
                                        <a:latin typeface="Cambria Math" panose="02040503050406030204" pitchFamily="18" charset="0"/>
                                        <a:ea typeface="Cambria Math" panose="02040503050406030204" pitchFamily="18" charset="0"/>
                                      </a:rPr>
                                    </m:ctrlPr>
                                  </m:sSubPr>
                                  <m:e>
                                    <m:r>
                                      <a:rPr lang="pt-BR" sz="1600" i="1">
                                        <a:solidFill>
                                          <a:schemeClr val="tx1"/>
                                        </a:solidFill>
                                        <a:latin typeface="Cambria Math" panose="02040503050406030204" pitchFamily="18" charset="0"/>
                                        <a:ea typeface="Cambria Math" panose="02040503050406030204" pitchFamily="18" charset="0"/>
                                      </a:rPr>
                                      <m:t>𝛾</m:t>
                                    </m:r>
                                  </m:e>
                                  <m:sub>
                                    <m:r>
                                      <a:rPr lang="pt-BR" sz="1600" i="1">
                                        <a:solidFill>
                                          <a:schemeClr val="tx1"/>
                                        </a:solidFill>
                                        <a:latin typeface="Cambria Math" panose="02040503050406030204" pitchFamily="18" charset="0"/>
                                        <a:ea typeface="Cambria Math" panose="02040503050406030204" pitchFamily="18" charset="0"/>
                                      </a:rPr>
                                      <m:t>𝑥𝑦</m:t>
                                    </m:r>
                                  </m:sub>
                                </m:sSub>
                                <m:r>
                                  <a:rPr lang="pt-BR" sz="1600" i="1">
                                    <a:solidFill>
                                      <a:schemeClr val="bg1">
                                        <a:lumMod val="65000"/>
                                      </a:schemeClr>
                                    </a:solidFill>
                                    <a:latin typeface="Cambria Math" panose="02040503050406030204" pitchFamily="18" charset="0"/>
                                    <a:ea typeface="Cambria Math" panose="02040503050406030204" pitchFamily="18" charset="0"/>
                                  </a:rPr>
                                  <m:t>(</m:t>
                                </m:r>
                                <m:r>
                                  <a:rPr lang="pt-BR" sz="1600" i="1">
                                    <a:solidFill>
                                      <a:schemeClr val="bg1">
                                        <a:lumMod val="65000"/>
                                      </a:schemeClr>
                                    </a:solidFill>
                                    <a:latin typeface="Cambria Math" panose="02040503050406030204" pitchFamily="18" charset="0"/>
                                    <a:ea typeface="Cambria Math" panose="02040503050406030204" pitchFamily="18" charset="0"/>
                                  </a:rPr>
                                  <m:t>𝜉</m:t>
                                </m:r>
                                <m:r>
                                  <a:rPr lang="pt-BR" sz="1600" i="1">
                                    <a:solidFill>
                                      <a:schemeClr val="bg1">
                                        <a:lumMod val="65000"/>
                                      </a:schemeClr>
                                    </a:solidFill>
                                    <a:latin typeface="Cambria Math" panose="02040503050406030204" pitchFamily="18" charset="0"/>
                                    <a:ea typeface="Cambria Math" panose="02040503050406030204" pitchFamily="18" charset="0"/>
                                  </a:rPr>
                                  <m:t>,</m:t>
                                </m:r>
                                <m:r>
                                  <a:rPr lang="pt-BR" sz="1600" i="1">
                                    <a:solidFill>
                                      <a:schemeClr val="bg1">
                                        <a:lumMod val="65000"/>
                                      </a:schemeClr>
                                    </a:solidFill>
                                    <a:latin typeface="Cambria Math" panose="02040503050406030204" pitchFamily="18" charset="0"/>
                                    <a:ea typeface="Cambria Math" panose="02040503050406030204" pitchFamily="18" charset="0"/>
                                  </a:rPr>
                                  <m:t>𝜂</m:t>
                                </m:r>
                                <m:r>
                                  <a:rPr lang="pt-BR" sz="1600" i="1">
                                    <a:solidFill>
                                      <a:schemeClr val="bg1">
                                        <a:lumMod val="65000"/>
                                      </a:schemeClr>
                                    </a:solidFill>
                                    <a:latin typeface="Cambria Math" panose="02040503050406030204" pitchFamily="18" charset="0"/>
                                    <a:ea typeface="Cambria Math" panose="02040503050406030204" pitchFamily="18" charset="0"/>
                                  </a:rPr>
                                  <m:t>)</m:t>
                                </m:r>
                              </m:e>
                            </m:mr>
                          </m:m>
                        </m:e>
                      </m:d>
                      <m:r>
                        <a:rPr lang="pt-BR" sz="1600" b="0" i="1" smtClean="0">
                          <a:solidFill>
                            <a:schemeClr val="tx1"/>
                          </a:solidFill>
                          <a:latin typeface="Cambria Math" panose="02040503050406030204" pitchFamily="18" charset="0"/>
                          <a:ea typeface="Cambria Math" panose="02040503050406030204" pitchFamily="18" charset="0"/>
                        </a:rPr>
                        <m:t>=</m:t>
                      </m:r>
                      <m:f>
                        <m:fPr>
                          <m:ctrlPr>
                            <a:rPr lang="pt-BR" sz="1600" b="0" i="1" smtClean="0">
                              <a:solidFill>
                                <a:schemeClr val="tx1"/>
                              </a:solidFill>
                              <a:latin typeface="Cambria Math" panose="02040503050406030204" pitchFamily="18" charset="0"/>
                              <a:ea typeface="Cambria Math" panose="02040503050406030204" pitchFamily="18" charset="0"/>
                            </a:rPr>
                          </m:ctrlPr>
                        </m:fPr>
                        <m:num>
                          <m:r>
                            <a:rPr lang="pt-BR" sz="1600" b="0" i="1" smtClean="0">
                              <a:solidFill>
                                <a:schemeClr val="tx1"/>
                              </a:solidFill>
                              <a:latin typeface="Cambria Math" panose="02040503050406030204" pitchFamily="18" charset="0"/>
                              <a:ea typeface="Cambria Math" panose="02040503050406030204" pitchFamily="18" charset="0"/>
                            </a:rPr>
                            <m:t>1</m:t>
                          </m:r>
                        </m:num>
                        <m:den>
                          <m:r>
                            <a:rPr lang="pt-BR" sz="1600" b="0" i="1" smtClean="0">
                              <a:solidFill>
                                <a:schemeClr val="tx1"/>
                              </a:solidFill>
                              <a:latin typeface="Cambria Math" panose="02040503050406030204" pitchFamily="18" charset="0"/>
                              <a:ea typeface="Cambria Math" panose="02040503050406030204" pitchFamily="18" charset="0"/>
                            </a:rPr>
                            <m:t>4</m:t>
                          </m:r>
                        </m:den>
                      </m:f>
                      <m:d>
                        <m:dPr>
                          <m:begChr m:val="{"/>
                          <m:endChr m:val="}"/>
                          <m:ctrlPr>
                            <a:rPr lang="pt-BR" sz="1600" b="0" i="1"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pt-BR" sz="1600" b="0" i="1" smtClean="0">
                                  <a:solidFill>
                                    <a:schemeClr val="tx1"/>
                                  </a:solidFill>
                                  <a:latin typeface="Cambria Math" panose="02040503050406030204" pitchFamily="18" charset="0"/>
                                  <a:ea typeface="Cambria Math" panose="02040503050406030204" pitchFamily="18" charset="0"/>
                                </a:rPr>
                              </m:ctrlPr>
                            </m:mPr>
                            <m:mr>
                              <m:e>
                                <m:r>
                                  <a:rPr lang="pt-BR" sz="1600" b="0" i="1" smtClean="0">
                                    <a:solidFill>
                                      <a:schemeClr val="tx1"/>
                                    </a:solidFill>
                                    <a:latin typeface="Cambria Math" panose="02040503050406030204" pitchFamily="18" charset="0"/>
                                    <a:ea typeface="Cambria Math" panose="02040503050406030204" pitchFamily="18" charset="0"/>
                                  </a:rPr>
                                  <m:t>−</m:t>
                                </m:r>
                                <m:sSub>
                                  <m:sSubPr>
                                    <m:ctrlPr>
                                      <a:rPr lang="pt-BR" sz="1600" b="0" i="1" smtClean="0">
                                        <a:solidFill>
                                          <a:srgbClr val="7030A0"/>
                                        </a:solidFill>
                                        <a:latin typeface="Cambria Math" panose="02040503050406030204" pitchFamily="18" charset="0"/>
                                        <a:ea typeface="Cambria Math" panose="02040503050406030204" pitchFamily="18" charset="0"/>
                                      </a:rPr>
                                    </m:ctrlPr>
                                  </m:sSubPr>
                                  <m:e>
                                    <m:r>
                                      <m:rPr>
                                        <m:sty m:val="p"/>
                                      </m:rPr>
                                      <a:rPr lang="pt-BR" sz="1600" b="0" i="0" smtClean="0">
                                        <a:solidFill>
                                          <a:srgbClr val="7030A0"/>
                                        </a:solidFill>
                                        <a:latin typeface="Cambria Math" panose="02040503050406030204" pitchFamily="18" charset="0"/>
                                        <a:ea typeface="Cambria Math" panose="02040503050406030204" pitchFamily="18" charset="0"/>
                                      </a:rPr>
                                      <m:t>u</m:t>
                                    </m:r>
                                  </m:e>
                                  <m:sub>
                                    <m:r>
                                      <a:rPr lang="pt-BR" sz="1600" b="0" i="0" smtClean="0">
                                        <a:solidFill>
                                          <a:srgbClr val="7030A0"/>
                                        </a:solidFill>
                                        <a:latin typeface="Cambria Math" panose="02040503050406030204" pitchFamily="18" charset="0"/>
                                        <a:ea typeface="Cambria Math" panose="02040503050406030204" pitchFamily="18" charset="0"/>
                                      </a:rPr>
                                      <m:t>1</m:t>
                                    </m:r>
                                  </m:sub>
                                </m:sSub>
                                <m:d>
                                  <m:dPr>
                                    <m:ctrlPr>
                                      <a:rPr lang="pt-BR" sz="1600" b="0" i="1" smtClean="0">
                                        <a:solidFill>
                                          <a:schemeClr val="tx1"/>
                                        </a:solidFill>
                                        <a:latin typeface="Cambria Math" panose="02040503050406030204" pitchFamily="18" charset="0"/>
                                        <a:ea typeface="Cambria Math" panose="02040503050406030204" pitchFamily="18" charset="0"/>
                                      </a:rPr>
                                    </m:ctrlPr>
                                  </m:dPr>
                                  <m:e>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𝜂</m:t>
                                    </m:r>
                                  </m:e>
                                </m:d>
                                <m:r>
                                  <a:rPr lang="pt-BR" sz="1600" b="0" i="1" smtClean="0">
                                    <a:solidFill>
                                      <a:schemeClr val="tx1"/>
                                    </a:solidFill>
                                    <a:latin typeface="Cambria Math" panose="02040503050406030204" pitchFamily="18" charset="0"/>
                                    <a:ea typeface="Cambria Math" panose="02040503050406030204" pitchFamily="18" charset="0"/>
                                  </a:rPr>
                                  <m:t>+</m:t>
                                </m:r>
                                <m:sSub>
                                  <m:sSubPr>
                                    <m:ctrlPr>
                                      <a:rPr lang="pt-BR" sz="1600" b="0" i="1" smtClean="0">
                                        <a:solidFill>
                                          <a:srgbClr val="7030A0"/>
                                        </a:solidFill>
                                        <a:latin typeface="Cambria Math" panose="02040503050406030204" pitchFamily="18" charset="0"/>
                                        <a:ea typeface="Cambria Math" panose="02040503050406030204" pitchFamily="18" charset="0"/>
                                      </a:rPr>
                                    </m:ctrlPr>
                                  </m:sSubPr>
                                  <m:e>
                                    <m:r>
                                      <m:rPr>
                                        <m:sty m:val="p"/>
                                      </m:rPr>
                                      <a:rPr lang="pt-BR" sz="1600" b="0" i="0" smtClean="0">
                                        <a:solidFill>
                                          <a:srgbClr val="7030A0"/>
                                        </a:solidFill>
                                        <a:latin typeface="Cambria Math" panose="02040503050406030204" pitchFamily="18" charset="0"/>
                                        <a:ea typeface="Cambria Math" panose="02040503050406030204" pitchFamily="18" charset="0"/>
                                      </a:rPr>
                                      <m:t>u</m:t>
                                    </m:r>
                                  </m:e>
                                  <m:sub>
                                    <m:r>
                                      <a:rPr lang="pt-BR" sz="1600" b="0" i="0" smtClean="0">
                                        <a:solidFill>
                                          <a:srgbClr val="7030A0"/>
                                        </a:solidFill>
                                        <a:latin typeface="Cambria Math" panose="02040503050406030204" pitchFamily="18" charset="0"/>
                                        <a:ea typeface="Cambria Math" panose="02040503050406030204" pitchFamily="18" charset="0"/>
                                      </a:rPr>
                                      <m:t>2</m:t>
                                    </m:r>
                                  </m:sub>
                                </m:sSub>
                                <m:d>
                                  <m:dPr>
                                    <m:ctrlPr>
                                      <a:rPr lang="pt-BR" sz="1600" b="0" i="1" smtClean="0">
                                        <a:solidFill>
                                          <a:schemeClr val="tx1"/>
                                        </a:solidFill>
                                        <a:latin typeface="Cambria Math" panose="02040503050406030204" pitchFamily="18" charset="0"/>
                                        <a:ea typeface="Cambria Math" panose="02040503050406030204" pitchFamily="18" charset="0"/>
                                      </a:rPr>
                                    </m:ctrlPr>
                                  </m:dPr>
                                  <m:e>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𝜂</m:t>
                                    </m:r>
                                  </m:e>
                                </m:d>
                                <m:r>
                                  <a:rPr lang="pt-BR" sz="1600" b="0" i="1" smtClean="0">
                                    <a:solidFill>
                                      <a:schemeClr val="tx1"/>
                                    </a:solidFill>
                                    <a:latin typeface="Cambria Math" panose="02040503050406030204" pitchFamily="18" charset="0"/>
                                    <a:ea typeface="Cambria Math" panose="02040503050406030204" pitchFamily="18" charset="0"/>
                                  </a:rPr>
                                  <m:t>+</m:t>
                                </m:r>
                                <m:sSub>
                                  <m:sSubPr>
                                    <m:ctrlPr>
                                      <a:rPr lang="pt-BR" sz="1600" b="0" i="1" smtClean="0">
                                        <a:solidFill>
                                          <a:srgbClr val="7030A0"/>
                                        </a:solidFill>
                                        <a:latin typeface="Cambria Math" panose="02040503050406030204" pitchFamily="18" charset="0"/>
                                        <a:ea typeface="Cambria Math" panose="02040503050406030204" pitchFamily="18" charset="0"/>
                                      </a:rPr>
                                    </m:ctrlPr>
                                  </m:sSubPr>
                                  <m:e>
                                    <m:r>
                                      <m:rPr>
                                        <m:sty m:val="p"/>
                                      </m:rPr>
                                      <a:rPr lang="pt-BR" sz="1600" b="0" i="0" smtClean="0">
                                        <a:solidFill>
                                          <a:srgbClr val="7030A0"/>
                                        </a:solidFill>
                                        <a:latin typeface="Cambria Math" panose="02040503050406030204" pitchFamily="18" charset="0"/>
                                        <a:ea typeface="Cambria Math" panose="02040503050406030204" pitchFamily="18" charset="0"/>
                                      </a:rPr>
                                      <m:t>u</m:t>
                                    </m:r>
                                  </m:e>
                                  <m:sub>
                                    <m:r>
                                      <a:rPr lang="pt-BR" sz="1600" b="0" i="0" smtClean="0">
                                        <a:solidFill>
                                          <a:srgbClr val="7030A0"/>
                                        </a:solidFill>
                                        <a:latin typeface="Cambria Math" panose="02040503050406030204" pitchFamily="18" charset="0"/>
                                        <a:ea typeface="Cambria Math" panose="02040503050406030204" pitchFamily="18" charset="0"/>
                                      </a:rPr>
                                      <m:t>3</m:t>
                                    </m:r>
                                  </m:sub>
                                </m:sSub>
                                <m:d>
                                  <m:dPr>
                                    <m:ctrlPr>
                                      <a:rPr lang="pt-BR" sz="1600" b="0" i="1" smtClean="0">
                                        <a:solidFill>
                                          <a:schemeClr val="tx1"/>
                                        </a:solidFill>
                                        <a:latin typeface="Cambria Math" panose="02040503050406030204" pitchFamily="18" charset="0"/>
                                        <a:ea typeface="Cambria Math" panose="02040503050406030204" pitchFamily="18" charset="0"/>
                                      </a:rPr>
                                    </m:ctrlPr>
                                  </m:dPr>
                                  <m:e>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𝜂</m:t>
                                    </m:r>
                                  </m:e>
                                </m:d>
                                <m:r>
                                  <a:rPr lang="pt-BR" sz="1600" b="0" i="1" smtClean="0">
                                    <a:solidFill>
                                      <a:schemeClr val="tx1"/>
                                    </a:solidFill>
                                    <a:latin typeface="Cambria Math" panose="02040503050406030204" pitchFamily="18" charset="0"/>
                                    <a:ea typeface="Cambria Math" panose="02040503050406030204" pitchFamily="18" charset="0"/>
                                  </a:rPr>
                                  <m:t>−</m:t>
                                </m:r>
                                <m:sSub>
                                  <m:sSubPr>
                                    <m:ctrlPr>
                                      <a:rPr lang="pt-BR" sz="1600" b="0" i="1" smtClean="0">
                                        <a:solidFill>
                                          <a:srgbClr val="7030A0"/>
                                        </a:solidFill>
                                        <a:latin typeface="Cambria Math" panose="02040503050406030204" pitchFamily="18" charset="0"/>
                                        <a:ea typeface="Cambria Math" panose="02040503050406030204" pitchFamily="18" charset="0"/>
                                      </a:rPr>
                                    </m:ctrlPr>
                                  </m:sSubPr>
                                  <m:e>
                                    <m:r>
                                      <m:rPr>
                                        <m:sty m:val="p"/>
                                      </m:rPr>
                                      <a:rPr lang="pt-BR" sz="1600" b="0" i="0" smtClean="0">
                                        <a:solidFill>
                                          <a:srgbClr val="7030A0"/>
                                        </a:solidFill>
                                        <a:latin typeface="Cambria Math" panose="02040503050406030204" pitchFamily="18" charset="0"/>
                                        <a:ea typeface="Cambria Math" panose="02040503050406030204" pitchFamily="18" charset="0"/>
                                      </a:rPr>
                                      <m:t>u</m:t>
                                    </m:r>
                                  </m:e>
                                  <m:sub>
                                    <m:r>
                                      <a:rPr lang="pt-BR" sz="1600" b="0" i="0" smtClean="0">
                                        <a:solidFill>
                                          <a:srgbClr val="7030A0"/>
                                        </a:solidFill>
                                        <a:latin typeface="Cambria Math" panose="02040503050406030204" pitchFamily="18" charset="0"/>
                                        <a:ea typeface="Cambria Math" panose="02040503050406030204" pitchFamily="18" charset="0"/>
                                      </a:rPr>
                                      <m:t>4</m:t>
                                    </m:r>
                                  </m:sub>
                                </m:sSub>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𝜂</m:t>
                                </m:r>
                                <m:r>
                                  <a:rPr lang="pt-BR" sz="1600" b="0" i="1" smtClean="0">
                                    <a:solidFill>
                                      <a:schemeClr val="tx1"/>
                                    </a:solidFill>
                                    <a:latin typeface="Cambria Math" panose="02040503050406030204" pitchFamily="18" charset="0"/>
                                    <a:ea typeface="Cambria Math" panose="02040503050406030204" pitchFamily="18" charset="0"/>
                                  </a:rPr>
                                  <m:t>)</m:t>
                                </m:r>
                              </m:e>
                            </m:mr>
                            <m:mr>
                              <m:e>
                                <m:r>
                                  <a:rPr lang="pt-BR" sz="1600" b="0" i="1" smtClean="0">
                                    <a:solidFill>
                                      <a:schemeClr val="tx1"/>
                                    </a:solidFill>
                                    <a:latin typeface="Cambria Math" panose="02040503050406030204" pitchFamily="18" charset="0"/>
                                    <a:ea typeface="Cambria Math" panose="02040503050406030204" pitchFamily="18" charset="0"/>
                                  </a:rPr>
                                  <m:t>−</m:t>
                                </m:r>
                                <m:sSub>
                                  <m:sSubPr>
                                    <m:ctrlPr>
                                      <a:rPr lang="pt-BR" sz="1600" b="0" i="1" smtClean="0">
                                        <a:solidFill>
                                          <a:srgbClr val="7030A0"/>
                                        </a:solidFill>
                                        <a:latin typeface="Cambria Math" panose="02040503050406030204" pitchFamily="18" charset="0"/>
                                        <a:ea typeface="Cambria Math" panose="02040503050406030204" pitchFamily="18" charset="0"/>
                                      </a:rPr>
                                    </m:ctrlPr>
                                  </m:sSubPr>
                                  <m:e>
                                    <m:r>
                                      <m:rPr>
                                        <m:sty m:val="p"/>
                                      </m:rPr>
                                      <a:rPr lang="pt-BR" sz="1600" b="0" i="0" smtClean="0">
                                        <a:solidFill>
                                          <a:srgbClr val="7030A0"/>
                                        </a:solidFill>
                                        <a:latin typeface="Cambria Math" panose="02040503050406030204" pitchFamily="18" charset="0"/>
                                        <a:ea typeface="Cambria Math" panose="02040503050406030204" pitchFamily="18" charset="0"/>
                                      </a:rPr>
                                      <m:t>v</m:t>
                                    </m:r>
                                  </m:e>
                                  <m:sub>
                                    <m:r>
                                      <a:rPr lang="pt-BR" sz="1600" b="0" i="0" smtClean="0">
                                        <a:solidFill>
                                          <a:srgbClr val="7030A0"/>
                                        </a:solidFill>
                                        <a:latin typeface="Cambria Math" panose="02040503050406030204" pitchFamily="18" charset="0"/>
                                        <a:ea typeface="Cambria Math" panose="02040503050406030204" pitchFamily="18" charset="0"/>
                                      </a:rPr>
                                      <m:t>1</m:t>
                                    </m:r>
                                  </m:sub>
                                </m:sSub>
                                <m:d>
                                  <m:dPr>
                                    <m:ctrlPr>
                                      <a:rPr lang="pt-BR" sz="1600" b="0" i="1" smtClean="0">
                                        <a:solidFill>
                                          <a:schemeClr val="tx1"/>
                                        </a:solidFill>
                                        <a:latin typeface="Cambria Math" panose="02040503050406030204" pitchFamily="18" charset="0"/>
                                        <a:ea typeface="Cambria Math" panose="02040503050406030204" pitchFamily="18" charset="0"/>
                                      </a:rPr>
                                    </m:ctrlPr>
                                  </m:dPr>
                                  <m:e>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𝜉</m:t>
                                    </m:r>
                                  </m:e>
                                </m:d>
                                <m:r>
                                  <a:rPr lang="pt-BR" sz="1600" b="0" i="1" smtClean="0">
                                    <a:solidFill>
                                      <a:schemeClr val="tx1"/>
                                    </a:solidFill>
                                    <a:latin typeface="Cambria Math" panose="02040503050406030204" pitchFamily="18" charset="0"/>
                                    <a:ea typeface="Cambria Math" panose="02040503050406030204" pitchFamily="18" charset="0"/>
                                  </a:rPr>
                                  <m:t>−</m:t>
                                </m:r>
                                <m:sSub>
                                  <m:sSubPr>
                                    <m:ctrlPr>
                                      <a:rPr lang="pt-BR" sz="1600" b="0" i="1" smtClean="0">
                                        <a:solidFill>
                                          <a:srgbClr val="7030A0"/>
                                        </a:solidFill>
                                        <a:latin typeface="Cambria Math" panose="02040503050406030204" pitchFamily="18" charset="0"/>
                                        <a:ea typeface="Cambria Math" panose="02040503050406030204" pitchFamily="18" charset="0"/>
                                      </a:rPr>
                                    </m:ctrlPr>
                                  </m:sSubPr>
                                  <m:e>
                                    <m:r>
                                      <m:rPr>
                                        <m:sty m:val="p"/>
                                      </m:rPr>
                                      <a:rPr lang="pt-BR" sz="1600" b="0" i="0" smtClean="0">
                                        <a:solidFill>
                                          <a:srgbClr val="7030A0"/>
                                        </a:solidFill>
                                        <a:latin typeface="Cambria Math" panose="02040503050406030204" pitchFamily="18" charset="0"/>
                                        <a:ea typeface="Cambria Math" panose="02040503050406030204" pitchFamily="18" charset="0"/>
                                      </a:rPr>
                                      <m:t>v</m:t>
                                    </m:r>
                                  </m:e>
                                  <m:sub>
                                    <m:r>
                                      <a:rPr lang="pt-BR" sz="1600" b="0" i="0" smtClean="0">
                                        <a:solidFill>
                                          <a:srgbClr val="7030A0"/>
                                        </a:solidFill>
                                        <a:latin typeface="Cambria Math" panose="02040503050406030204" pitchFamily="18" charset="0"/>
                                        <a:ea typeface="Cambria Math" panose="02040503050406030204" pitchFamily="18" charset="0"/>
                                      </a:rPr>
                                      <m:t>2</m:t>
                                    </m:r>
                                  </m:sub>
                                </m:sSub>
                                <m:d>
                                  <m:dPr>
                                    <m:ctrlPr>
                                      <a:rPr lang="pt-BR" sz="1600" b="0" i="1" smtClean="0">
                                        <a:solidFill>
                                          <a:schemeClr val="tx1"/>
                                        </a:solidFill>
                                        <a:latin typeface="Cambria Math" panose="02040503050406030204" pitchFamily="18" charset="0"/>
                                        <a:ea typeface="Cambria Math" panose="02040503050406030204" pitchFamily="18" charset="0"/>
                                      </a:rPr>
                                    </m:ctrlPr>
                                  </m:dPr>
                                  <m:e>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𝑥𝑖</m:t>
                                    </m:r>
                                    <m:r>
                                      <a:rPr lang="pt-BR" sz="1600" b="0" i="1" smtClean="0">
                                        <a:solidFill>
                                          <a:schemeClr val="tx1"/>
                                        </a:solidFill>
                                        <a:latin typeface="Cambria Math" panose="02040503050406030204" pitchFamily="18" charset="0"/>
                                        <a:ea typeface="Cambria Math" panose="02040503050406030204" pitchFamily="18" charset="0"/>
                                      </a:rPr>
                                      <m:t> </m:t>
                                    </m:r>
                                  </m:e>
                                </m:d>
                                <m:r>
                                  <a:rPr lang="pt-BR" sz="1600" b="0" i="1" smtClean="0">
                                    <a:solidFill>
                                      <a:schemeClr val="tx1"/>
                                    </a:solidFill>
                                    <a:latin typeface="Cambria Math" panose="02040503050406030204" pitchFamily="18" charset="0"/>
                                    <a:ea typeface="Cambria Math" panose="02040503050406030204" pitchFamily="18" charset="0"/>
                                  </a:rPr>
                                  <m:t>+</m:t>
                                </m:r>
                                <m:sSub>
                                  <m:sSubPr>
                                    <m:ctrlPr>
                                      <a:rPr lang="pt-BR" sz="1600" b="0" i="1" smtClean="0">
                                        <a:solidFill>
                                          <a:srgbClr val="7030A0"/>
                                        </a:solidFill>
                                        <a:latin typeface="Cambria Math" panose="02040503050406030204" pitchFamily="18" charset="0"/>
                                        <a:ea typeface="Cambria Math" panose="02040503050406030204" pitchFamily="18" charset="0"/>
                                      </a:rPr>
                                    </m:ctrlPr>
                                  </m:sSubPr>
                                  <m:e>
                                    <m:r>
                                      <m:rPr>
                                        <m:sty m:val="p"/>
                                      </m:rPr>
                                      <a:rPr lang="pt-BR" sz="1600" b="0" i="0" smtClean="0">
                                        <a:solidFill>
                                          <a:srgbClr val="7030A0"/>
                                        </a:solidFill>
                                        <a:latin typeface="Cambria Math" panose="02040503050406030204" pitchFamily="18" charset="0"/>
                                        <a:ea typeface="Cambria Math" panose="02040503050406030204" pitchFamily="18" charset="0"/>
                                      </a:rPr>
                                      <m:t>v</m:t>
                                    </m:r>
                                  </m:e>
                                  <m:sub>
                                    <m:r>
                                      <a:rPr lang="pt-BR" sz="1600" b="0" i="0" smtClean="0">
                                        <a:solidFill>
                                          <a:srgbClr val="7030A0"/>
                                        </a:solidFill>
                                        <a:latin typeface="Cambria Math" panose="02040503050406030204" pitchFamily="18" charset="0"/>
                                        <a:ea typeface="Cambria Math" panose="02040503050406030204" pitchFamily="18" charset="0"/>
                                      </a:rPr>
                                      <m:t>3</m:t>
                                    </m:r>
                                  </m:sub>
                                </m:sSub>
                                <m:d>
                                  <m:dPr>
                                    <m:ctrlPr>
                                      <a:rPr lang="pt-BR" sz="1600" b="0" i="1" smtClean="0">
                                        <a:solidFill>
                                          <a:schemeClr val="tx1"/>
                                        </a:solidFill>
                                        <a:latin typeface="Cambria Math" panose="02040503050406030204" pitchFamily="18" charset="0"/>
                                        <a:ea typeface="Cambria Math" panose="02040503050406030204" pitchFamily="18" charset="0"/>
                                      </a:rPr>
                                    </m:ctrlPr>
                                  </m:dPr>
                                  <m:e>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𝜉</m:t>
                                    </m:r>
                                  </m:e>
                                </m:d>
                                <m:r>
                                  <a:rPr lang="pt-BR" sz="1600" b="0" i="1" smtClean="0">
                                    <a:solidFill>
                                      <a:schemeClr val="tx1"/>
                                    </a:solidFill>
                                    <a:latin typeface="Cambria Math" panose="02040503050406030204" pitchFamily="18" charset="0"/>
                                    <a:ea typeface="Cambria Math" panose="02040503050406030204" pitchFamily="18" charset="0"/>
                                  </a:rPr>
                                  <m:t>+</m:t>
                                </m:r>
                                <m:sSub>
                                  <m:sSubPr>
                                    <m:ctrlPr>
                                      <a:rPr lang="pt-BR" sz="1600" b="0" i="1" smtClean="0">
                                        <a:solidFill>
                                          <a:srgbClr val="7030A0"/>
                                        </a:solidFill>
                                        <a:latin typeface="Cambria Math" panose="02040503050406030204" pitchFamily="18" charset="0"/>
                                        <a:ea typeface="Cambria Math" panose="02040503050406030204" pitchFamily="18" charset="0"/>
                                      </a:rPr>
                                    </m:ctrlPr>
                                  </m:sSubPr>
                                  <m:e>
                                    <m:r>
                                      <m:rPr>
                                        <m:sty m:val="p"/>
                                      </m:rPr>
                                      <a:rPr lang="pt-BR" sz="1600" b="0" i="0" smtClean="0">
                                        <a:solidFill>
                                          <a:srgbClr val="7030A0"/>
                                        </a:solidFill>
                                        <a:latin typeface="Cambria Math" panose="02040503050406030204" pitchFamily="18" charset="0"/>
                                        <a:ea typeface="Cambria Math" panose="02040503050406030204" pitchFamily="18" charset="0"/>
                                      </a:rPr>
                                      <m:t>v</m:t>
                                    </m:r>
                                  </m:e>
                                  <m:sub>
                                    <m:r>
                                      <a:rPr lang="pt-BR" sz="1600" b="0" i="0" smtClean="0">
                                        <a:solidFill>
                                          <a:srgbClr val="7030A0"/>
                                        </a:solidFill>
                                        <a:latin typeface="Cambria Math" panose="02040503050406030204" pitchFamily="18" charset="0"/>
                                        <a:ea typeface="Cambria Math" panose="02040503050406030204" pitchFamily="18" charset="0"/>
                                      </a:rPr>
                                      <m:t>4</m:t>
                                    </m:r>
                                  </m:sub>
                                </m:sSub>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𝜉</m:t>
                                </m:r>
                                <m:r>
                                  <a:rPr lang="pt-BR" sz="1600" b="0" i="1" smtClean="0">
                                    <a:solidFill>
                                      <a:schemeClr val="tx1"/>
                                    </a:solidFill>
                                    <a:latin typeface="Cambria Math" panose="02040503050406030204" pitchFamily="18" charset="0"/>
                                    <a:ea typeface="Cambria Math" panose="02040503050406030204" pitchFamily="18" charset="0"/>
                                  </a:rPr>
                                  <m:t>)</m:t>
                                </m:r>
                              </m:e>
                            </m:mr>
                            <m:mr>
                              <m:e>
                                <m:d>
                                  <m:dPr>
                                    <m:ctrlPr>
                                      <a:rPr lang="pt-BR" sz="1600" b="0" i="1" smtClean="0">
                                        <a:solidFill>
                                          <a:schemeClr val="tx1"/>
                                        </a:solidFill>
                                        <a:latin typeface="Cambria Math" panose="02040503050406030204" pitchFamily="18" charset="0"/>
                                        <a:ea typeface="Cambria Math" panose="02040503050406030204" pitchFamily="18" charset="0"/>
                                      </a:rPr>
                                    </m:ctrlPr>
                                  </m:dPr>
                                  <m:e>
                                    <m:sSub>
                                      <m:sSubPr>
                                        <m:ctrlPr>
                                          <a:rPr lang="pt-BR" sz="1600" b="0" i="1" smtClean="0">
                                            <a:solidFill>
                                              <a:srgbClr val="7030A0"/>
                                            </a:solidFill>
                                            <a:latin typeface="Cambria Math" panose="02040503050406030204" pitchFamily="18" charset="0"/>
                                            <a:ea typeface="Cambria Math" panose="02040503050406030204" pitchFamily="18" charset="0"/>
                                          </a:rPr>
                                        </m:ctrlPr>
                                      </m:sSubPr>
                                      <m:e>
                                        <m:r>
                                          <m:rPr>
                                            <m:sty m:val="p"/>
                                          </m:rPr>
                                          <a:rPr lang="pt-BR" sz="1600" b="0" i="0" smtClean="0">
                                            <a:solidFill>
                                              <a:srgbClr val="7030A0"/>
                                            </a:solidFill>
                                            <a:latin typeface="Cambria Math" panose="02040503050406030204" pitchFamily="18" charset="0"/>
                                            <a:ea typeface="Cambria Math" panose="02040503050406030204" pitchFamily="18" charset="0"/>
                                          </a:rPr>
                                          <m:t>u</m:t>
                                        </m:r>
                                      </m:e>
                                      <m:sub>
                                        <m:r>
                                          <a:rPr lang="pt-BR" sz="1600" b="0" i="0" smtClean="0">
                                            <a:solidFill>
                                              <a:srgbClr val="7030A0"/>
                                            </a:solidFill>
                                            <a:latin typeface="Cambria Math" panose="02040503050406030204" pitchFamily="18" charset="0"/>
                                            <a:ea typeface="Cambria Math" panose="02040503050406030204" pitchFamily="18" charset="0"/>
                                          </a:rPr>
                                          <m:t>4</m:t>
                                        </m:r>
                                      </m:sub>
                                    </m:sSub>
                                    <m:r>
                                      <a:rPr lang="pt-BR" sz="1600" b="0" i="1" smtClean="0">
                                        <a:solidFill>
                                          <a:schemeClr val="tx1"/>
                                        </a:solidFill>
                                        <a:latin typeface="Cambria Math" panose="02040503050406030204" pitchFamily="18" charset="0"/>
                                        <a:ea typeface="Cambria Math" panose="02040503050406030204" pitchFamily="18" charset="0"/>
                                      </a:rPr>
                                      <m:t>−</m:t>
                                    </m:r>
                                    <m:sSub>
                                      <m:sSubPr>
                                        <m:ctrlPr>
                                          <a:rPr lang="pt-BR" sz="1600" b="0" i="1" smtClean="0">
                                            <a:solidFill>
                                              <a:srgbClr val="7030A0"/>
                                            </a:solidFill>
                                            <a:latin typeface="Cambria Math" panose="02040503050406030204" pitchFamily="18" charset="0"/>
                                            <a:ea typeface="Cambria Math" panose="02040503050406030204" pitchFamily="18" charset="0"/>
                                          </a:rPr>
                                        </m:ctrlPr>
                                      </m:sSubPr>
                                      <m:e>
                                        <m:r>
                                          <m:rPr>
                                            <m:sty m:val="p"/>
                                          </m:rPr>
                                          <a:rPr lang="pt-BR" sz="1600" b="0" i="0" smtClean="0">
                                            <a:solidFill>
                                              <a:srgbClr val="7030A0"/>
                                            </a:solidFill>
                                            <a:latin typeface="Cambria Math" panose="02040503050406030204" pitchFamily="18" charset="0"/>
                                            <a:ea typeface="Cambria Math" panose="02040503050406030204" pitchFamily="18" charset="0"/>
                                          </a:rPr>
                                          <m:t>u</m:t>
                                        </m:r>
                                      </m:e>
                                      <m:sub>
                                        <m:r>
                                          <a:rPr lang="pt-BR" sz="1600" b="0" i="0" smtClean="0">
                                            <a:solidFill>
                                              <a:srgbClr val="7030A0"/>
                                            </a:solidFill>
                                            <a:latin typeface="Cambria Math" panose="02040503050406030204" pitchFamily="18" charset="0"/>
                                            <a:ea typeface="Cambria Math" panose="02040503050406030204" pitchFamily="18" charset="0"/>
                                          </a:rPr>
                                          <m:t>1</m:t>
                                        </m:r>
                                      </m:sub>
                                    </m:sSub>
                                  </m:e>
                                </m:d>
                                <m:d>
                                  <m:dPr>
                                    <m:ctrlPr>
                                      <a:rPr lang="pt-BR" sz="1600" b="0" i="1" smtClean="0">
                                        <a:solidFill>
                                          <a:schemeClr val="tx1"/>
                                        </a:solidFill>
                                        <a:latin typeface="Cambria Math" panose="02040503050406030204" pitchFamily="18" charset="0"/>
                                        <a:ea typeface="Cambria Math" panose="02040503050406030204" pitchFamily="18" charset="0"/>
                                      </a:rPr>
                                    </m:ctrlPr>
                                  </m:dPr>
                                  <m:e>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𝜉</m:t>
                                    </m:r>
                                  </m:e>
                                </m:d>
                                <m:r>
                                  <a:rPr lang="pt-BR" sz="1600" b="0" i="1" smtClean="0">
                                    <a:solidFill>
                                      <a:schemeClr val="tx1"/>
                                    </a:solidFill>
                                    <a:latin typeface="Cambria Math" panose="02040503050406030204" pitchFamily="18" charset="0"/>
                                    <a:ea typeface="Cambria Math" panose="02040503050406030204" pitchFamily="18" charset="0"/>
                                  </a:rPr>
                                  <m:t>+</m:t>
                                </m:r>
                                <m:d>
                                  <m:dPr>
                                    <m:ctrlPr>
                                      <a:rPr lang="pt-BR" sz="1600" b="0" i="1" smtClean="0">
                                        <a:solidFill>
                                          <a:schemeClr val="tx1"/>
                                        </a:solidFill>
                                        <a:latin typeface="Cambria Math" panose="02040503050406030204" pitchFamily="18" charset="0"/>
                                        <a:ea typeface="Cambria Math" panose="02040503050406030204" pitchFamily="18" charset="0"/>
                                      </a:rPr>
                                    </m:ctrlPr>
                                  </m:dPr>
                                  <m:e>
                                    <m:sSub>
                                      <m:sSubPr>
                                        <m:ctrlPr>
                                          <a:rPr lang="pt-BR" sz="1600" b="0" i="1" smtClean="0">
                                            <a:solidFill>
                                              <a:srgbClr val="7030A0"/>
                                            </a:solidFill>
                                            <a:latin typeface="Cambria Math" panose="02040503050406030204" pitchFamily="18" charset="0"/>
                                            <a:ea typeface="Cambria Math" panose="02040503050406030204" pitchFamily="18" charset="0"/>
                                          </a:rPr>
                                        </m:ctrlPr>
                                      </m:sSubPr>
                                      <m:e>
                                        <m:r>
                                          <m:rPr>
                                            <m:sty m:val="p"/>
                                          </m:rPr>
                                          <a:rPr lang="pt-BR" sz="1600" b="0" i="0" smtClean="0">
                                            <a:solidFill>
                                              <a:srgbClr val="7030A0"/>
                                            </a:solidFill>
                                            <a:latin typeface="Cambria Math" panose="02040503050406030204" pitchFamily="18" charset="0"/>
                                            <a:ea typeface="Cambria Math" panose="02040503050406030204" pitchFamily="18" charset="0"/>
                                          </a:rPr>
                                          <m:t>v</m:t>
                                        </m:r>
                                      </m:e>
                                      <m:sub>
                                        <m:r>
                                          <a:rPr lang="pt-BR" sz="1600" b="0" i="0" smtClean="0">
                                            <a:solidFill>
                                              <a:srgbClr val="7030A0"/>
                                            </a:solidFill>
                                            <a:latin typeface="Cambria Math" panose="02040503050406030204" pitchFamily="18" charset="0"/>
                                            <a:ea typeface="Cambria Math" panose="02040503050406030204" pitchFamily="18" charset="0"/>
                                          </a:rPr>
                                          <m:t>2</m:t>
                                        </m:r>
                                      </m:sub>
                                    </m:sSub>
                                    <m:r>
                                      <a:rPr lang="pt-BR" sz="1600" b="0" i="1" smtClean="0">
                                        <a:solidFill>
                                          <a:schemeClr val="tx1"/>
                                        </a:solidFill>
                                        <a:latin typeface="Cambria Math" panose="02040503050406030204" pitchFamily="18" charset="0"/>
                                        <a:ea typeface="Cambria Math" panose="02040503050406030204" pitchFamily="18" charset="0"/>
                                      </a:rPr>
                                      <m:t>−</m:t>
                                    </m:r>
                                    <m:sSub>
                                      <m:sSubPr>
                                        <m:ctrlPr>
                                          <a:rPr lang="pt-BR" sz="1600" b="0" i="1" smtClean="0">
                                            <a:solidFill>
                                              <a:srgbClr val="7030A0"/>
                                            </a:solidFill>
                                            <a:latin typeface="Cambria Math" panose="02040503050406030204" pitchFamily="18" charset="0"/>
                                            <a:ea typeface="Cambria Math" panose="02040503050406030204" pitchFamily="18" charset="0"/>
                                          </a:rPr>
                                        </m:ctrlPr>
                                      </m:sSubPr>
                                      <m:e>
                                        <m:r>
                                          <m:rPr>
                                            <m:sty m:val="p"/>
                                          </m:rPr>
                                          <a:rPr lang="pt-BR" sz="1600" b="0" i="0" smtClean="0">
                                            <a:solidFill>
                                              <a:srgbClr val="7030A0"/>
                                            </a:solidFill>
                                            <a:latin typeface="Cambria Math" panose="02040503050406030204" pitchFamily="18" charset="0"/>
                                            <a:ea typeface="Cambria Math" panose="02040503050406030204" pitchFamily="18" charset="0"/>
                                          </a:rPr>
                                          <m:t>v</m:t>
                                        </m:r>
                                      </m:e>
                                      <m:sub>
                                        <m:r>
                                          <a:rPr lang="pt-BR" sz="1600" b="0" i="0" smtClean="0">
                                            <a:solidFill>
                                              <a:srgbClr val="7030A0"/>
                                            </a:solidFill>
                                            <a:latin typeface="Cambria Math" panose="02040503050406030204" pitchFamily="18" charset="0"/>
                                            <a:ea typeface="Cambria Math" panose="02040503050406030204" pitchFamily="18" charset="0"/>
                                          </a:rPr>
                                          <m:t>1</m:t>
                                        </m:r>
                                      </m:sub>
                                    </m:sSub>
                                  </m:e>
                                </m:d>
                                <m:d>
                                  <m:dPr>
                                    <m:ctrlPr>
                                      <a:rPr lang="pt-BR" sz="1600" b="0" i="1" smtClean="0">
                                        <a:solidFill>
                                          <a:schemeClr val="tx1"/>
                                        </a:solidFill>
                                        <a:latin typeface="Cambria Math" panose="02040503050406030204" pitchFamily="18" charset="0"/>
                                        <a:ea typeface="Cambria Math" panose="02040503050406030204" pitchFamily="18" charset="0"/>
                                      </a:rPr>
                                    </m:ctrlPr>
                                  </m:dPr>
                                  <m:e>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𝜂</m:t>
                                    </m:r>
                                  </m:e>
                                </m:d>
                                <m:r>
                                  <a:rPr lang="pt-BR" sz="1600" b="0" i="1" smtClean="0">
                                    <a:solidFill>
                                      <a:schemeClr val="tx1"/>
                                    </a:solidFill>
                                    <a:latin typeface="Cambria Math" panose="02040503050406030204" pitchFamily="18" charset="0"/>
                                    <a:ea typeface="Cambria Math" panose="02040503050406030204" pitchFamily="18" charset="0"/>
                                  </a:rPr>
                                  <m:t>+(</m:t>
                                </m:r>
                                <m:sSub>
                                  <m:sSubPr>
                                    <m:ctrlPr>
                                      <a:rPr lang="pt-BR" sz="1600" b="0" i="1" smtClean="0">
                                        <a:solidFill>
                                          <a:srgbClr val="7030A0"/>
                                        </a:solidFill>
                                        <a:latin typeface="Cambria Math" panose="02040503050406030204" pitchFamily="18" charset="0"/>
                                        <a:ea typeface="Cambria Math" panose="02040503050406030204" pitchFamily="18" charset="0"/>
                                      </a:rPr>
                                    </m:ctrlPr>
                                  </m:sSubPr>
                                  <m:e>
                                    <m:r>
                                      <m:rPr>
                                        <m:sty m:val="p"/>
                                      </m:rPr>
                                      <a:rPr lang="pt-BR" sz="1600" b="0" i="0" smtClean="0">
                                        <a:solidFill>
                                          <a:srgbClr val="7030A0"/>
                                        </a:solidFill>
                                        <a:latin typeface="Cambria Math" panose="02040503050406030204" pitchFamily="18" charset="0"/>
                                        <a:ea typeface="Cambria Math" panose="02040503050406030204" pitchFamily="18" charset="0"/>
                                      </a:rPr>
                                      <m:t>u</m:t>
                                    </m:r>
                                  </m:e>
                                  <m:sub>
                                    <m:r>
                                      <a:rPr lang="pt-BR" sz="1600" b="0" i="0" smtClean="0">
                                        <a:solidFill>
                                          <a:srgbClr val="7030A0"/>
                                        </a:solidFill>
                                        <a:latin typeface="Cambria Math" panose="02040503050406030204" pitchFamily="18" charset="0"/>
                                        <a:ea typeface="Cambria Math" panose="02040503050406030204" pitchFamily="18" charset="0"/>
                                      </a:rPr>
                                      <m:t>3</m:t>
                                    </m:r>
                                  </m:sub>
                                </m:sSub>
                                <m:r>
                                  <a:rPr lang="pt-BR" sz="1600" b="0" i="1" smtClean="0">
                                    <a:solidFill>
                                      <a:schemeClr val="tx1"/>
                                    </a:solidFill>
                                    <a:latin typeface="Cambria Math" panose="02040503050406030204" pitchFamily="18" charset="0"/>
                                    <a:ea typeface="Cambria Math" panose="02040503050406030204" pitchFamily="18" charset="0"/>
                                  </a:rPr>
                                  <m:t>−</m:t>
                                </m:r>
                                <m:sSub>
                                  <m:sSubPr>
                                    <m:ctrlPr>
                                      <a:rPr lang="pt-BR" sz="1600" b="0" i="1" smtClean="0">
                                        <a:solidFill>
                                          <a:srgbClr val="7030A0"/>
                                        </a:solidFill>
                                        <a:latin typeface="Cambria Math" panose="02040503050406030204" pitchFamily="18" charset="0"/>
                                        <a:ea typeface="Cambria Math" panose="02040503050406030204" pitchFamily="18" charset="0"/>
                                      </a:rPr>
                                    </m:ctrlPr>
                                  </m:sSubPr>
                                  <m:e>
                                    <m:r>
                                      <m:rPr>
                                        <m:sty m:val="p"/>
                                      </m:rPr>
                                      <a:rPr lang="pt-BR" sz="1600" b="0" i="0" smtClean="0">
                                        <a:solidFill>
                                          <a:srgbClr val="7030A0"/>
                                        </a:solidFill>
                                        <a:latin typeface="Cambria Math" panose="02040503050406030204" pitchFamily="18" charset="0"/>
                                        <a:ea typeface="Cambria Math" panose="02040503050406030204" pitchFamily="18" charset="0"/>
                                      </a:rPr>
                                      <m:t>u</m:t>
                                    </m:r>
                                  </m:e>
                                  <m:sub>
                                    <m:r>
                                      <a:rPr lang="pt-BR" sz="1600" b="0" i="0" smtClean="0">
                                        <a:solidFill>
                                          <a:srgbClr val="7030A0"/>
                                        </a:solidFill>
                                        <a:latin typeface="Cambria Math" panose="02040503050406030204" pitchFamily="18" charset="0"/>
                                        <a:ea typeface="Cambria Math" panose="02040503050406030204" pitchFamily="18" charset="0"/>
                                      </a:rPr>
                                      <m:t>2</m:t>
                                    </m:r>
                                  </m:sub>
                                </m:sSub>
                                <m:r>
                                  <a:rPr lang="pt-BR" sz="1600" b="0" i="0" smtClean="0">
                                    <a:solidFill>
                                      <a:schemeClr val="tx1"/>
                                    </a:solidFill>
                                    <a:latin typeface="Cambria Math" panose="02040503050406030204" pitchFamily="18" charset="0"/>
                                    <a:ea typeface="Cambria Math" panose="02040503050406030204" pitchFamily="18" charset="0"/>
                                  </a:rPr>
                                  <m:t>)</m:t>
                                </m:r>
                                <m:d>
                                  <m:dPr>
                                    <m:ctrlPr>
                                      <a:rPr lang="pt-BR" sz="1600" b="0" i="1" smtClean="0">
                                        <a:solidFill>
                                          <a:schemeClr val="tx1"/>
                                        </a:solidFill>
                                        <a:latin typeface="Cambria Math" panose="02040503050406030204" pitchFamily="18" charset="0"/>
                                        <a:ea typeface="Cambria Math" panose="02040503050406030204" pitchFamily="18" charset="0"/>
                                      </a:rPr>
                                    </m:ctrlPr>
                                  </m:dPr>
                                  <m:e>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𝜉</m:t>
                                    </m:r>
                                  </m:e>
                                </m:d>
                                <m:r>
                                  <a:rPr lang="pt-BR" sz="1600" b="0" i="1" smtClean="0">
                                    <a:solidFill>
                                      <a:schemeClr val="tx1"/>
                                    </a:solidFill>
                                    <a:latin typeface="Cambria Math" panose="02040503050406030204" pitchFamily="18" charset="0"/>
                                    <a:ea typeface="Cambria Math" panose="02040503050406030204" pitchFamily="18" charset="0"/>
                                  </a:rPr>
                                  <m:t>+</m:t>
                                </m:r>
                                <m:r>
                                  <a:rPr lang="pt-BR" sz="1600" b="0" i="0" smtClean="0">
                                    <a:solidFill>
                                      <a:schemeClr val="tx1"/>
                                    </a:solidFill>
                                    <a:latin typeface="Cambria Math" panose="02040503050406030204" pitchFamily="18" charset="0"/>
                                    <a:ea typeface="Cambria Math" panose="02040503050406030204" pitchFamily="18" charset="0"/>
                                  </a:rPr>
                                  <m:t>(</m:t>
                                </m:r>
                                <m:sSub>
                                  <m:sSubPr>
                                    <m:ctrlPr>
                                      <a:rPr lang="pt-BR" sz="1600" b="0" i="1" smtClean="0">
                                        <a:solidFill>
                                          <a:srgbClr val="7030A0"/>
                                        </a:solidFill>
                                        <a:latin typeface="Cambria Math" panose="02040503050406030204" pitchFamily="18" charset="0"/>
                                        <a:ea typeface="Cambria Math" panose="02040503050406030204" pitchFamily="18" charset="0"/>
                                      </a:rPr>
                                    </m:ctrlPr>
                                  </m:sSubPr>
                                  <m:e>
                                    <m:r>
                                      <m:rPr>
                                        <m:sty m:val="p"/>
                                      </m:rPr>
                                      <a:rPr lang="pt-BR" sz="1600" b="0" i="0" smtClean="0">
                                        <a:solidFill>
                                          <a:srgbClr val="7030A0"/>
                                        </a:solidFill>
                                        <a:latin typeface="Cambria Math" panose="02040503050406030204" pitchFamily="18" charset="0"/>
                                        <a:ea typeface="Cambria Math" panose="02040503050406030204" pitchFamily="18" charset="0"/>
                                      </a:rPr>
                                      <m:t>v</m:t>
                                    </m:r>
                                  </m:e>
                                  <m:sub>
                                    <m:r>
                                      <a:rPr lang="pt-BR" sz="1600" b="0" i="0" smtClean="0">
                                        <a:solidFill>
                                          <a:srgbClr val="7030A0"/>
                                        </a:solidFill>
                                        <a:latin typeface="Cambria Math" panose="02040503050406030204" pitchFamily="18" charset="0"/>
                                        <a:ea typeface="Cambria Math" panose="02040503050406030204" pitchFamily="18" charset="0"/>
                                      </a:rPr>
                                      <m:t>3</m:t>
                                    </m:r>
                                  </m:sub>
                                </m:sSub>
                                <m:r>
                                  <a:rPr lang="pt-BR" sz="1600" b="0" i="0" smtClean="0">
                                    <a:solidFill>
                                      <a:schemeClr val="tx1"/>
                                    </a:solidFill>
                                    <a:latin typeface="Cambria Math" panose="02040503050406030204" pitchFamily="18" charset="0"/>
                                    <a:ea typeface="Cambria Math" panose="02040503050406030204" pitchFamily="18" charset="0"/>
                                  </a:rPr>
                                  <m:t>−</m:t>
                                </m:r>
                                <m:sSub>
                                  <m:sSubPr>
                                    <m:ctrlPr>
                                      <a:rPr lang="pt-BR" sz="1600" b="0" i="1" smtClean="0">
                                        <a:solidFill>
                                          <a:srgbClr val="7030A0"/>
                                        </a:solidFill>
                                        <a:latin typeface="Cambria Math" panose="02040503050406030204" pitchFamily="18" charset="0"/>
                                        <a:ea typeface="Cambria Math" panose="02040503050406030204" pitchFamily="18" charset="0"/>
                                      </a:rPr>
                                    </m:ctrlPr>
                                  </m:sSubPr>
                                  <m:e>
                                    <m:r>
                                      <m:rPr>
                                        <m:sty m:val="p"/>
                                      </m:rPr>
                                      <a:rPr lang="pt-BR" sz="1600" b="0" i="0" smtClean="0">
                                        <a:solidFill>
                                          <a:srgbClr val="7030A0"/>
                                        </a:solidFill>
                                        <a:latin typeface="Cambria Math" panose="02040503050406030204" pitchFamily="18" charset="0"/>
                                        <a:ea typeface="Cambria Math" panose="02040503050406030204" pitchFamily="18" charset="0"/>
                                      </a:rPr>
                                      <m:t>v</m:t>
                                    </m:r>
                                  </m:e>
                                  <m:sub>
                                    <m:r>
                                      <a:rPr lang="pt-BR" sz="1600" b="0" i="0" smtClean="0">
                                        <a:solidFill>
                                          <a:srgbClr val="7030A0"/>
                                        </a:solidFill>
                                        <a:latin typeface="Cambria Math" panose="02040503050406030204" pitchFamily="18" charset="0"/>
                                        <a:ea typeface="Cambria Math" panose="02040503050406030204" pitchFamily="18" charset="0"/>
                                      </a:rPr>
                                      <m:t>4</m:t>
                                    </m:r>
                                  </m:sub>
                                </m:sSub>
                                <m:r>
                                  <a:rPr lang="pt-BR" sz="1600" b="0" i="0" smtClean="0">
                                    <a:solidFill>
                                      <a:schemeClr val="tx1"/>
                                    </a:solidFill>
                                    <a:latin typeface="Cambria Math" panose="02040503050406030204" pitchFamily="18" charset="0"/>
                                    <a:ea typeface="Cambria Math" panose="02040503050406030204" pitchFamily="18" charset="0"/>
                                  </a:rPr>
                                  <m:t>)</m:t>
                                </m:r>
                                <m:d>
                                  <m:dPr>
                                    <m:ctrlPr>
                                      <a:rPr lang="pt-BR" sz="1600" b="0" i="1" smtClean="0">
                                        <a:solidFill>
                                          <a:schemeClr val="tx1"/>
                                        </a:solidFill>
                                        <a:latin typeface="Cambria Math" panose="02040503050406030204" pitchFamily="18" charset="0"/>
                                        <a:ea typeface="Cambria Math" panose="02040503050406030204" pitchFamily="18" charset="0"/>
                                      </a:rPr>
                                    </m:ctrlPr>
                                  </m:dPr>
                                  <m:e>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𝜂</m:t>
                                    </m:r>
                                  </m:e>
                                </m:d>
                              </m:e>
                            </m:mr>
                          </m:m>
                        </m:e>
                      </m:d>
                    </m:oMath>
                  </m:oMathPara>
                </a14:m>
                <a:endParaRPr lang="pt-BR" sz="1600" dirty="0">
                  <a:solidFill>
                    <a:schemeClr val="tx1"/>
                  </a:solidFill>
                  <a:latin typeface="Arial Narrow" pitchFamily="34" charset="0"/>
                </a:endParaRPr>
              </a:p>
            </p:txBody>
          </p:sp>
        </mc:Choice>
        <mc:Fallback>
          <p:sp>
            <p:nvSpPr>
              <p:cNvPr id="20" name="CaixaDeTexto 19"/>
              <p:cNvSpPr txBox="1">
                <a:spLocks noRot="1" noChangeAspect="1" noMove="1" noResize="1" noEditPoints="1" noAdjustHandles="1" noChangeArrowheads="1" noChangeShapeType="1" noTextEdit="1"/>
              </p:cNvSpPr>
              <p:nvPr/>
            </p:nvSpPr>
            <p:spPr>
              <a:xfrm>
                <a:off x="4589" y="1754029"/>
                <a:ext cx="9144000" cy="878446"/>
              </a:xfrm>
              <a:prstGeom prst="rect">
                <a:avLst/>
              </a:prstGeom>
              <a:blipFill rotWithShape="0">
                <a:blip r:embed="rId8"/>
                <a:stretch>
                  <a:fillRect/>
                </a:stretch>
              </a:blipFill>
              <a:ln>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aixaDeTexto 20"/>
              <p:cNvSpPr txBox="1"/>
              <p:nvPr/>
            </p:nvSpPr>
            <p:spPr>
              <a:xfrm>
                <a:off x="2987824" y="658324"/>
                <a:ext cx="3168352" cy="976614"/>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b="1" i="1" smtClean="0">
                          <a:solidFill>
                            <a:schemeClr val="tx1"/>
                          </a:solidFill>
                          <a:latin typeface="Cambria Math" panose="02040503050406030204" pitchFamily="18" charset="0"/>
                          <a:ea typeface="Cambria Math" panose="02040503050406030204" pitchFamily="18" charset="0"/>
                        </a:rPr>
                        <m:t>𝜺</m:t>
                      </m:r>
                      <m:d>
                        <m:dPr>
                          <m:ctrlPr>
                            <a:rPr lang="pt-BR" b="0" i="1" smtClean="0">
                              <a:solidFill>
                                <a:schemeClr val="bg1">
                                  <a:lumMod val="65000"/>
                                </a:schemeClr>
                              </a:solidFill>
                              <a:latin typeface="Cambria Math" panose="02040503050406030204" pitchFamily="18" charset="0"/>
                              <a:ea typeface="Cambria Math" panose="02040503050406030204" pitchFamily="18" charset="0"/>
                            </a:rPr>
                          </m:ctrlPr>
                        </m:dPr>
                        <m:e>
                          <m:r>
                            <a:rPr lang="pt-BR" b="0" i="1" smtClean="0">
                              <a:solidFill>
                                <a:schemeClr val="bg1">
                                  <a:lumMod val="65000"/>
                                </a:schemeClr>
                              </a:solidFill>
                              <a:latin typeface="Cambria Math" panose="02040503050406030204" pitchFamily="18" charset="0"/>
                              <a:ea typeface="Cambria Math" panose="02040503050406030204" pitchFamily="18" charset="0"/>
                            </a:rPr>
                            <m:t>𝜉</m:t>
                          </m:r>
                          <m:r>
                            <a:rPr lang="pt-BR" b="0" i="1" smtClean="0">
                              <a:solidFill>
                                <a:schemeClr val="bg1">
                                  <a:lumMod val="65000"/>
                                </a:schemeClr>
                              </a:solidFill>
                              <a:latin typeface="Cambria Math" panose="02040503050406030204" pitchFamily="18" charset="0"/>
                              <a:ea typeface="Cambria Math" panose="02040503050406030204" pitchFamily="18" charset="0"/>
                            </a:rPr>
                            <m:t>,</m:t>
                          </m:r>
                          <m:r>
                            <a:rPr lang="pt-BR" b="0" i="1" smtClean="0">
                              <a:solidFill>
                                <a:schemeClr val="bg1">
                                  <a:lumMod val="65000"/>
                                </a:schemeClr>
                              </a:solidFill>
                              <a:latin typeface="Cambria Math" panose="02040503050406030204" pitchFamily="18" charset="0"/>
                              <a:ea typeface="Cambria Math" panose="02040503050406030204" pitchFamily="18" charset="0"/>
                            </a:rPr>
                            <m:t>𝜂</m:t>
                          </m:r>
                        </m:e>
                      </m:d>
                      <m:r>
                        <a:rPr lang="pt-BR" b="0" i="1" smtClean="0">
                          <a:solidFill>
                            <a:schemeClr val="tx1"/>
                          </a:solidFill>
                          <a:latin typeface="Cambria Math" panose="02040503050406030204" pitchFamily="18" charset="0"/>
                          <a:ea typeface="Cambria Math" panose="02040503050406030204" pitchFamily="18" charset="0"/>
                        </a:rPr>
                        <m:t>=</m:t>
                      </m:r>
                      <m:d>
                        <m:dPr>
                          <m:begChr m:val="{"/>
                          <m:endChr m:val="}"/>
                          <m:ctrlPr>
                            <a:rPr lang="pt-BR" b="0" i="1"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pt-BR" b="0" i="1" smtClean="0">
                                  <a:solidFill>
                                    <a:schemeClr val="tx1"/>
                                  </a:solidFill>
                                  <a:latin typeface="Cambria Math" panose="02040503050406030204" pitchFamily="18" charset="0"/>
                                  <a:ea typeface="Cambria Math" panose="02040503050406030204" pitchFamily="18" charset="0"/>
                                </a:rPr>
                              </m:ctrlPr>
                            </m:mPr>
                            <m:mr>
                              <m:e>
                                <m:sSub>
                                  <m:sSubPr>
                                    <m:ctrlPr>
                                      <a:rPr lang="pt-BR" b="0" i="1" smtClean="0">
                                        <a:solidFill>
                                          <a:schemeClr val="tx1"/>
                                        </a:solidFill>
                                        <a:latin typeface="Cambria Math" panose="02040503050406030204" pitchFamily="18" charset="0"/>
                                        <a:ea typeface="Cambria Math" panose="02040503050406030204" pitchFamily="18" charset="0"/>
                                      </a:rPr>
                                    </m:ctrlPr>
                                  </m:sSubPr>
                                  <m:e>
                                    <m:r>
                                      <a:rPr lang="pt-BR" b="0" i="1" smtClean="0">
                                        <a:solidFill>
                                          <a:schemeClr val="tx1"/>
                                        </a:solidFill>
                                        <a:latin typeface="Cambria Math" panose="02040503050406030204" pitchFamily="18" charset="0"/>
                                        <a:ea typeface="Cambria Math" panose="02040503050406030204" pitchFamily="18" charset="0"/>
                                      </a:rPr>
                                      <m:t>𝜀</m:t>
                                    </m:r>
                                  </m:e>
                                  <m:sub>
                                    <m:r>
                                      <a:rPr lang="pt-BR" b="0" i="1" smtClean="0">
                                        <a:solidFill>
                                          <a:schemeClr val="tx1"/>
                                        </a:solidFill>
                                        <a:latin typeface="Cambria Math" panose="02040503050406030204" pitchFamily="18" charset="0"/>
                                        <a:ea typeface="Cambria Math" panose="02040503050406030204" pitchFamily="18" charset="0"/>
                                      </a:rPr>
                                      <m:t>𝑥</m:t>
                                    </m:r>
                                  </m:sub>
                                </m:sSub>
                                <m:r>
                                  <a:rPr lang="pt-BR" b="0" i="1" smtClean="0">
                                    <a:solidFill>
                                      <a:schemeClr val="bg1">
                                        <a:lumMod val="65000"/>
                                      </a:schemeClr>
                                    </a:solidFill>
                                    <a:latin typeface="Cambria Math" panose="02040503050406030204" pitchFamily="18" charset="0"/>
                                    <a:ea typeface="Cambria Math" panose="02040503050406030204" pitchFamily="18" charset="0"/>
                                  </a:rPr>
                                  <m:t>(</m:t>
                                </m:r>
                                <m:r>
                                  <a:rPr lang="pt-BR" b="0" i="1" smtClean="0">
                                    <a:solidFill>
                                      <a:schemeClr val="bg1">
                                        <a:lumMod val="65000"/>
                                      </a:schemeClr>
                                    </a:solidFill>
                                    <a:latin typeface="Cambria Math" panose="02040503050406030204" pitchFamily="18" charset="0"/>
                                    <a:ea typeface="Cambria Math" panose="02040503050406030204" pitchFamily="18" charset="0"/>
                                  </a:rPr>
                                  <m:t>𝜉</m:t>
                                </m:r>
                                <m:r>
                                  <a:rPr lang="pt-BR" b="0" i="1" smtClean="0">
                                    <a:solidFill>
                                      <a:schemeClr val="bg1">
                                        <a:lumMod val="65000"/>
                                      </a:schemeClr>
                                    </a:solidFill>
                                    <a:latin typeface="Cambria Math" panose="02040503050406030204" pitchFamily="18" charset="0"/>
                                    <a:ea typeface="Cambria Math" panose="02040503050406030204" pitchFamily="18" charset="0"/>
                                  </a:rPr>
                                  <m:t>,</m:t>
                                </m:r>
                                <m:r>
                                  <a:rPr lang="pt-BR" b="0" i="1" smtClean="0">
                                    <a:solidFill>
                                      <a:schemeClr val="bg1">
                                        <a:lumMod val="65000"/>
                                      </a:schemeClr>
                                    </a:solidFill>
                                    <a:latin typeface="Cambria Math" panose="02040503050406030204" pitchFamily="18" charset="0"/>
                                    <a:ea typeface="Cambria Math" panose="02040503050406030204" pitchFamily="18" charset="0"/>
                                  </a:rPr>
                                  <m:t>𝜂</m:t>
                                </m:r>
                                <m:r>
                                  <a:rPr lang="pt-BR" b="0" i="1" smtClean="0">
                                    <a:solidFill>
                                      <a:schemeClr val="bg1">
                                        <a:lumMod val="65000"/>
                                      </a:schemeClr>
                                    </a:solidFill>
                                    <a:latin typeface="Cambria Math" panose="02040503050406030204" pitchFamily="18" charset="0"/>
                                    <a:ea typeface="Cambria Math" panose="02040503050406030204" pitchFamily="18" charset="0"/>
                                  </a:rPr>
                                  <m:t>)</m:t>
                                </m:r>
                              </m:e>
                            </m:mr>
                            <m:mr>
                              <m:e>
                                <m:sSub>
                                  <m:sSubPr>
                                    <m:ctrlPr>
                                      <a:rPr lang="pt-BR" b="0" i="1" smtClean="0">
                                        <a:solidFill>
                                          <a:schemeClr val="tx1"/>
                                        </a:solidFill>
                                        <a:latin typeface="Cambria Math" panose="02040503050406030204" pitchFamily="18" charset="0"/>
                                        <a:ea typeface="Cambria Math" panose="02040503050406030204" pitchFamily="18" charset="0"/>
                                      </a:rPr>
                                    </m:ctrlPr>
                                  </m:sSubPr>
                                  <m:e>
                                    <m:r>
                                      <a:rPr lang="pt-BR" b="0" i="1" smtClean="0">
                                        <a:solidFill>
                                          <a:schemeClr val="tx1"/>
                                        </a:solidFill>
                                        <a:latin typeface="Cambria Math" panose="02040503050406030204" pitchFamily="18" charset="0"/>
                                        <a:ea typeface="Cambria Math" panose="02040503050406030204" pitchFamily="18" charset="0"/>
                                      </a:rPr>
                                      <m:t>𝜀</m:t>
                                    </m:r>
                                  </m:e>
                                  <m:sub>
                                    <m:r>
                                      <a:rPr lang="pt-BR" b="0" i="1" smtClean="0">
                                        <a:solidFill>
                                          <a:schemeClr val="tx1"/>
                                        </a:solidFill>
                                        <a:latin typeface="Cambria Math" panose="02040503050406030204" pitchFamily="18" charset="0"/>
                                        <a:ea typeface="Cambria Math" panose="02040503050406030204" pitchFamily="18" charset="0"/>
                                      </a:rPr>
                                      <m:t>𝑦</m:t>
                                    </m:r>
                                  </m:sub>
                                </m:sSub>
                                <m:r>
                                  <a:rPr lang="pt-BR" b="0" i="1" smtClean="0">
                                    <a:solidFill>
                                      <a:schemeClr val="bg1">
                                        <a:lumMod val="65000"/>
                                      </a:schemeClr>
                                    </a:solidFill>
                                    <a:latin typeface="Cambria Math" panose="02040503050406030204" pitchFamily="18" charset="0"/>
                                    <a:ea typeface="Cambria Math" panose="02040503050406030204" pitchFamily="18" charset="0"/>
                                  </a:rPr>
                                  <m:t>(</m:t>
                                </m:r>
                                <m:r>
                                  <a:rPr lang="pt-BR" b="0" i="1" smtClean="0">
                                    <a:solidFill>
                                      <a:schemeClr val="bg1">
                                        <a:lumMod val="65000"/>
                                      </a:schemeClr>
                                    </a:solidFill>
                                    <a:latin typeface="Cambria Math" panose="02040503050406030204" pitchFamily="18" charset="0"/>
                                    <a:ea typeface="Cambria Math" panose="02040503050406030204" pitchFamily="18" charset="0"/>
                                  </a:rPr>
                                  <m:t>𝜉</m:t>
                                </m:r>
                                <m:r>
                                  <a:rPr lang="pt-BR" b="0" i="1" smtClean="0">
                                    <a:solidFill>
                                      <a:schemeClr val="bg1">
                                        <a:lumMod val="65000"/>
                                      </a:schemeClr>
                                    </a:solidFill>
                                    <a:latin typeface="Cambria Math" panose="02040503050406030204" pitchFamily="18" charset="0"/>
                                    <a:ea typeface="Cambria Math" panose="02040503050406030204" pitchFamily="18" charset="0"/>
                                  </a:rPr>
                                  <m:t>,</m:t>
                                </m:r>
                                <m:r>
                                  <a:rPr lang="pt-BR" b="0" i="1" smtClean="0">
                                    <a:solidFill>
                                      <a:schemeClr val="bg1">
                                        <a:lumMod val="65000"/>
                                      </a:schemeClr>
                                    </a:solidFill>
                                    <a:latin typeface="Cambria Math" panose="02040503050406030204" pitchFamily="18" charset="0"/>
                                    <a:ea typeface="Cambria Math" panose="02040503050406030204" pitchFamily="18" charset="0"/>
                                  </a:rPr>
                                  <m:t>𝜂</m:t>
                                </m:r>
                                <m:r>
                                  <a:rPr lang="pt-BR" b="0" i="1" smtClean="0">
                                    <a:solidFill>
                                      <a:schemeClr val="bg1">
                                        <a:lumMod val="65000"/>
                                      </a:schemeClr>
                                    </a:solidFill>
                                    <a:latin typeface="Cambria Math" panose="02040503050406030204" pitchFamily="18" charset="0"/>
                                    <a:ea typeface="Cambria Math" panose="02040503050406030204" pitchFamily="18" charset="0"/>
                                  </a:rPr>
                                  <m:t>)</m:t>
                                </m:r>
                              </m:e>
                            </m:mr>
                            <m:mr>
                              <m:e>
                                <m:sSub>
                                  <m:sSubPr>
                                    <m:ctrlPr>
                                      <a:rPr lang="pt-BR" b="0" i="1" smtClean="0">
                                        <a:solidFill>
                                          <a:schemeClr val="tx1"/>
                                        </a:solidFill>
                                        <a:latin typeface="Cambria Math" panose="02040503050406030204" pitchFamily="18" charset="0"/>
                                        <a:ea typeface="Cambria Math" panose="02040503050406030204" pitchFamily="18" charset="0"/>
                                      </a:rPr>
                                    </m:ctrlPr>
                                  </m:sSubPr>
                                  <m:e>
                                    <m:r>
                                      <a:rPr lang="pt-BR" b="0" i="1" smtClean="0">
                                        <a:solidFill>
                                          <a:schemeClr val="tx1"/>
                                        </a:solidFill>
                                        <a:latin typeface="Cambria Math" panose="02040503050406030204" pitchFamily="18" charset="0"/>
                                        <a:ea typeface="Cambria Math" panose="02040503050406030204" pitchFamily="18" charset="0"/>
                                      </a:rPr>
                                      <m:t>𝛾</m:t>
                                    </m:r>
                                  </m:e>
                                  <m:sub>
                                    <m:r>
                                      <a:rPr lang="pt-BR" b="0" i="1" smtClean="0">
                                        <a:solidFill>
                                          <a:schemeClr val="tx1"/>
                                        </a:solidFill>
                                        <a:latin typeface="Cambria Math" panose="02040503050406030204" pitchFamily="18" charset="0"/>
                                        <a:ea typeface="Cambria Math" panose="02040503050406030204" pitchFamily="18" charset="0"/>
                                      </a:rPr>
                                      <m:t>𝑥𝑦</m:t>
                                    </m:r>
                                  </m:sub>
                                </m:sSub>
                                <m:r>
                                  <a:rPr lang="pt-BR" b="0" i="1" smtClean="0">
                                    <a:solidFill>
                                      <a:schemeClr val="bg1">
                                        <a:lumMod val="65000"/>
                                      </a:schemeClr>
                                    </a:solidFill>
                                    <a:latin typeface="Cambria Math" panose="02040503050406030204" pitchFamily="18" charset="0"/>
                                    <a:ea typeface="Cambria Math" panose="02040503050406030204" pitchFamily="18" charset="0"/>
                                  </a:rPr>
                                  <m:t>(</m:t>
                                </m:r>
                                <m:r>
                                  <a:rPr lang="pt-BR" b="0" i="1" smtClean="0">
                                    <a:solidFill>
                                      <a:schemeClr val="bg1">
                                        <a:lumMod val="65000"/>
                                      </a:schemeClr>
                                    </a:solidFill>
                                    <a:latin typeface="Cambria Math" panose="02040503050406030204" pitchFamily="18" charset="0"/>
                                    <a:ea typeface="Cambria Math" panose="02040503050406030204" pitchFamily="18" charset="0"/>
                                  </a:rPr>
                                  <m:t>𝜉</m:t>
                                </m:r>
                                <m:r>
                                  <a:rPr lang="pt-BR" b="0" i="1" smtClean="0">
                                    <a:solidFill>
                                      <a:schemeClr val="bg1">
                                        <a:lumMod val="65000"/>
                                      </a:schemeClr>
                                    </a:solidFill>
                                    <a:latin typeface="Cambria Math" panose="02040503050406030204" pitchFamily="18" charset="0"/>
                                    <a:ea typeface="Cambria Math" panose="02040503050406030204" pitchFamily="18" charset="0"/>
                                  </a:rPr>
                                  <m:t>,</m:t>
                                </m:r>
                                <m:r>
                                  <a:rPr lang="pt-BR" b="0" i="1" smtClean="0">
                                    <a:solidFill>
                                      <a:schemeClr val="bg1">
                                        <a:lumMod val="65000"/>
                                      </a:schemeClr>
                                    </a:solidFill>
                                    <a:latin typeface="Cambria Math" panose="02040503050406030204" pitchFamily="18" charset="0"/>
                                    <a:ea typeface="Cambria Math" panose="02040503050406030204" pitchFamily="18" charset="0"/>
                                  </a:rPr>
                                  <m:t>𝜂</m:t>
                                </m:r>
                                <m:r>
                                  <a:rPr lang="pt-BR" b="0" i="1" smtClean="0">
                                    <a:solidFill>
                                      <a:schemeClr val="bg1">
                                        <a:lumMod val="65000"/>
                                      </a:schemeClr>
                                    </a:solidFill>
                                    <a:latin typeface="Cambria Math" panose="02040503050406030204" pitchFamily="18" charset="0"/>
                                    <a:ea typeface="Cambria Math" panose="02040503050406030204" pitchFamily="18" charset="0"/>
                                  </a:rPr>
                                  <m:t>)</m:t>
                                </m:r>
                              </m:e>
                            </m:mr>
                          </m:m>
                        </m:e>
                      </m:d>
                      <m:r>
                        <a:rPr lang="pt-BR" b="0" i="1" smtClean="0">
                          <a:solidFill>
                            <a:schemeClr val="tx1"/>
                          </a:solidFill>
                          <a:latin typeface="Cambria Math" panose="02040503050406030204" pitchFamily="18" charset="0"/>
                          <a:ea typeface="Cambria Math" panose="02040503050406030204" pitchFamily="18" charset="0"/>
                        </a:rPr>
                        <m:t>=</m:t>
                      </m:r>
                      <m:r>
                        <a:rPr lang="pt-BR" b="1" i="1" smtClean="0">
                          <a:solidFill>
                            <a:srgbClr val="FF0000"/>
                          </a:solidFill>
                          <a:latin typeface="Cambria Math" panose="02040503050406030204" pitchFamily="18" charset="0"/>
                          <a:ea typeface="Cambria Math" panose="02040503050406030204" pitchFamily="18" charset="0"/>
                        </a:rPr>
                        <m:t>𝑩</m:t>
                      </m:r>
                      <m:r>
                        <a:rPr lang="pt-BR" b="0" i="1" smtClean="0">
                          <a:solidFill>
                            <a:schemeClr val="tx1"/>
                          </a:solidFill>
                          <a:latin typeface="Cambria Math" panose="02040503050406030204" pitchFamily="18" charset="0"/>
                          <a:ea typeface="Cambria Math" panose="02040503050406030204" pitchFamily="18" charset="0"/>
                        </a:rPr>
                        <m:t>∙</m:t>
                      </m:r>
                      <m:r>
                        <a:rPr lang="pt-BR" b="1" i="1" smtClean="0">
                          <a:solidFill>
                            <a:srgbClr val="7030A0"/>
                          </a:solidFill>
                          <a:latin typeface="Cambria Math" panose="02040503050406030204" pitchFamily="18" charset="0"/>
                          <a:ea typeface="Cambria Math" panose="02040503050406030204" pitchFamily="18" charset="0"/>
                        </a:rPr>
                        <m:t>𝑼</m:t>
                      </m:r>
                    </m:oMath>
                  </m:oMathPara>
                </a14:m>
                <a:endParaRPr lang="pt-BR" b="1" dirty="0">
                  <a:solidFill>
                    <a:srgbClr val="7030A0"/>
                  </a:solidFill>
                  <a:latin typeface="Arial Narrow" pitchFamily="34" charset="0"/>
                </a:endParaRPr>
              </a:p>
            </p:txBody>
          </p:sp>
        </mc:Choice>
        <mc:Fallback>
          <p:sp>
            <p:nvSpPr>
              <p:cNvPr id="21" name="CaixaDeTexto 20"/>
              <p:cNvSpPr txBox="1">
                <a:spLocks noRot="1" noChangeAspect="1" noMove="1" noResize="1" noEditPoints="1" noAdjustHandles="1" noChangeArrowheads="1" noChangeShapeType="1" noTextEdit="1"/>
              </p:cNvSpPr>
              <p:nvPr/>
            </p:nvSpPr>
            <p:spPr>
              <a:xfrm>
                <a:off x="2987824" y="658324"/>
                <a:ext cx="3168352" cy="976614"/>
              </a:xfrm>
              <a:prstGeom prst="rect">
                <a:avLst/>
              </a:prstGeom>
              <a:blipFill rotWithShape="0">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CaixaDeTexto 21"/>
              <p:cNvSpPr txBox="1"/>
              <p:nvPr/>
            </p:nvSpPr>
            <p:spPr>
              <a:xfrm>
                <a:off x="1719659" y="2875643"/>
                <a:ext cx="5704681" cy="553357"/>
              </a:xfrm>
              <a:prstGeom prst="rect">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600" i="1" smtClean="0">
                              <a:solidFill>
                                <a:schemeClr val="tx1"/>
                              </a:solidFill>
                              <a:latin typeface="Cambria Math" panose="02040503050406030204" pitchFamily="18" charset="0"/>
                              <a:ea typeface="Cambria Math" panose="02040503050406030204" pitchFamily="18" charset="0"/>
                            </a:rPr>
                          </m:ctrlPr>
                        </m:sSubPr>
                        <m:e>
                          <m:r>
                            <a:rPr lang="pt-BR" sz="1600" i="1">
                              <a:solidFill>
                                <a:schemeClr val="tx1"/>
                              </a:solidFill>
                              <a:latin typeface="Cambria Math" panose="02040503050406030204" pitchFamily="18" charset="0"/>
                              <a:ea typeface="Cambria Math" panose="02040503050406030204" pitchFamily="18" charset="0"/>
                            </a:rPr>
                            <m:t>𝜀</m:t>
                          </m:r>
                        </m:e>
                        <m:sub>
                          <m:r>
                            <a:rPr lang="pt-BR" sz="1600" i="1">
                              <a:solidFill>
                                <a:schemeClr val="tx1"/>
                              </a:solidFill>
                              <a:latin typeface="Cambria Math" panose="02040503050406030204" pitchFamily="18" charset="0"/>
                              <a:ea typeface="Cambria Math" panose="02040503050406030204" pitchFamily="18" charset="0"/>
                            </a:rPr>
                            <m:t>𝑥</m:t>
                          </m:r>
                        </m:sub>
                      </m:sSub>
                      <m:r>
                        <a:rPr lang="pt-BR" sz="1600" i="1">
                          <a:solidFill>
                            <a:schemeClr val="bg1">
                              <a:lumMod val="65000"/>
                            </a:schemeClr>
                          </a:solidFill>
                          <a:latin typeface="Cambria Math" panose="02040503050406030204" pitchFamily="18" charset="0"/>
                          <a:ea typeface="Cambria Math" panose="02040503050406030204" pitchFamily="18" charset="0"/>
                        </a:rPr>
                        <m:t>(</m:t>
                      </m:r>
                      <m:r>
                        <a:rPr lang="pt-BR" sz="1600" i="1">
                          <a:solidFill>
                            <a:schemeClr val="bg1">
                              <a:lumMod val="65000"/>
                            </a:schemeClr>
                          </a:solidFill>
                          <a:latin typeface="Cambria Math" panose="02040503050406030204" pitchFamily="18" charset="0"/>
                          <a:ea typeface="Cambria Math" panose="02040503050406030204" pitchFamily="18" charset="0"/>
                        </a:rPr>
                        <m:t>𝜉</m:t>
                      </m:r>
                      <m:r>
                        <a:rPr lang="pt-BR" sz="1600" i="1">
                          <a:solidFill>
                            <a:schemeClr val="bg1">
                              <a:lumMod val="65000"/>
                            </a:schemeClr>
                          </a:solidFill>
                          <a:latin typeface="Cambria Math" panose="02040503050406030204" pitchFamily="18" charset="0"/>
                          <a:ea typeface="Cambria Math" panose="02040503050406030204" pitchFamily="18" charset="0"/>
                        </a:rPr>
                        <m:t>,</m:t>
                      </m:r>
                      <m:r>
                        <a:rPr lang="pt-BR" sz="1600" i="1">
                          <a:solidFill>
                            <a:schemeClr val="bg1">
                              <a:lumMod val="65000"/>
                            </a:schemeClr>
                          </a:solidFill>
                          <a:latin typeface="Cambria Math" panose="02040503050406030204" pitchFamily="18" charset="0"/>
                          <a:ea typeface="Cambria Math" panose="02040503050406030204" pitchFamily="18" charset="0"/>
                        </a:rPr>
                        <m:t>𝜂</m:t>
                      </m:r>
                      <m:r>
                        <a:rPr lang="pt-BR" sz="1600" i="1">
                          <a:solidFill>
                            <a:schemeClr val="bg1">
                              <a:lumMod val="65000"/>
                            </a:schemeClr>
                          </a:solidFill>
                          <a:latin typeface="Cambria Math" panose="02040503050406030204" pitchFamily="18" charset="0"/>
                          <a:ea typeface="Cambria Math" panose="02040503050406030204" pitchFamily="18" charset="0"/>
                        </a:rPr>
                        <m:t>)=</m:t>
                      </m:r>
                      <m:f>
                        <m:fPr>
                          <m:ctrlPr>
                            <a:rPr lang="pt-BR" sz="1600" b="0" i="1" smtClean="0">
                              <a:solidFill>
                                <a:schemeClr val="tx1"/>
                              </a:solidFill>
                              <a:latin typeface="Cambria Math" panose="02040503050406030204" pitchFamily="18" charset="0"/>
                              <a:ea typeface="Cambria Math" panose="02040503050406030204" pitchFamily="18" charset="0"/>
                            </a:rPr>
                          </m:ctrlPr>
                        </m:fPr>
                        <m:num>
                          <m:r>
                            <a:rPr lang="pt-BR" sz="1600" b="0" i="1" smtClean="0">
                              <a:solidFill>
                                <a:schemeClr val="tx1"/>
                              </a:solidFill>
                              <a:latin typeface="Cambria Math" panose="02040503050406030204" pitchFamily="18" charset="0"/>
                              <a:ea typeface="Cambria Math" panose="02040503050406030204" pitchFamily="18" charset="0"/>
                            </a:rPr>
                            <m:t>1</m:t>
                          </m:r>
                        </m:num>
                        <m:den>
                          <m:r>
                            <a:rPr lang="pt-BR" sz="1600" b="0" i="1" smtClean="0">
                              <a:solidFill>
                                <a:schemeClr val="tx1"/>
                              </a:solidFill>
                              <a:latin typeface="Cambria Math" panose="02040503050406030204" pitchFamily="18" charset="0"/>
                              <a:ea typeface="Cambria Math" panose="02040503050406030204" pitchFamily="18" charset="0"/>
                            </a:rPr>
                            <m:t>4</m:t>
                          </m:r>
                        </m:den>
                      </m:f>
                      <m:d>
                        <m:dPr>
                          <m:begChr m:val="["/>
                          <m:endChr m:val="]"/>
                          <m:ctrlPr>
                            <a:rPr lang="pt-BR" sz="1600" b="0" i="1" smtClean="0">
                              <a:solidFill>
                                <a:schemeClr val="tx1"/>
                              </a:solidFill>
                              <a:latin typeface="Cambria Math" panose="02040503050406030204" pitchFamily="18" charset="0"/>
                              <a:ea typeface="Cambria Math" panose="02040503050406030204" pitchFamily="18" charset="0"/>
                            </a:rPr>
                          </m:ctrlPr>
                        </m:dPr>
                        <m:e>
                          <m:r>
                            <a:rPr lang="pt-BR" sz="1600" i="1">
                              <a:solidFill>
                                <a:schemeClr val="tx1"/>
                              </a:solidFill>
                              <a:latin typeface="Cambria Math" panose="02040503050406030204" pitchFamily="18" charset="0"/>
                              <a:ea typeface="Cambria Math" panose="02040503050406030204" pitchFamily="18" charset="0"/>
                            </a:rPr>
                            <m:t>−</m:t>
                          </m:r>
                          <m:sSub>
                            <m:sSubPr>
                              <m:ctrlPr>
                                <a:rPr lang="pt-BR" sz="1600" i="1" smtClean="0">
                                  <a:solidFill>
                                    <a:srgbClr val="7030A0"/>
                                  </a:solidFill>
                                  <a:latin typeface="Cambria Math" panose="02040503050406030204" pitchFamily="18" charset="0"/>
                                  <a:ea typeface="Cambria Math" panose="02040503050406030204" pitchFamily="18" charset="0"/>
                                </a:rPr>
                              </m:ctrlPr>
                            </m:sSubPr>
                            <m:e>
                              <m:r>
                                <m:rPr>
                                  <m:sty m:val="p"/>
                                </m:rPr>
                                <a:rPr lang="pt-BR" sz="1600">
                                  <a:solidFill>
                                    <a:srgbClr val="7030A0"/>
                                  </a:solidFill>
                                  <a:latin typeface="Cambria Math" panose="02040503050406030204" pitchFamily="18" charset="0"/>
                                  <a:ea typeface="Cambria Math" panose="02040503050406030204" pitchFamily="18" charset="0"/>
                                </a:rPr>
                                <m:t>u</m:t>
                              </m:r>
                            </m:e>
                            <m:sub>
                              <m:r>
                                <a:rPr lang="pt-BR" sz="1600">
                                  <a:solidFill>
                                    <a:srgbClr val="7030A0"/>
                                  </a:solidFill>
                                  <a:latin typeface="Cambria Math" panose="02040503050406030204" pitchFamily="18" charset="0"/>
                                  <a:ea typeface="Cambria Math" panose="02040503050406030204" pitchFamily="18" charset="0"/>
                                </a:rPr>
                                <m:t>1</m:t>
                              </m:r>
                            </m:sub>
                          </m:sSub>
                          <m:d>
                            <m:dPr>
                              <m:ctrlPr>
                                <a:rPr lang="pt-BR" sz="1600" i="1">
                                  <a:solidFill>
                                    <a:schemeClr val="tx1"/>
                                  </a:solidFill>
                                  <a:latin typeface="Cambria Math" panose="02040503050406030204" pitchFamily="18" charset="0"/>
                                  <a:ea typeface="Cambria Math" panose="02040503050406030204" pitchFamily="18" charset="0"/>
                                </a:rPr>
                              </m:ctrlPr>
                            </m:dPr>
                            <m:e>
                              <m:r>
                                <a:rPr lang="pt-BR" sz="1600" i="1">
                                  <a:solidFill>
                                    <a:schemeClr val="tx1"/>
                                  </a:solidFill>
                                  <a:latin typeface="Cambria Math" panose="02040503050406030204" pitchFamily="18" charset="0"/>
                                  <a:ea typeface="Cambria Math" panose="02040503050406030204" pitchFamily="18" charset="0"/>
                                </a:rPr>
                                <m:t>1−</m:t>
                              </m:r>
                              <m:r>
                                <a:rPr lang="pt-BR" sz="1600" i="1">
                                  <a:solidFill>
                                    <a:schemeClr val="tx1"/>
                                  </a:solidFill>
                                  <a:latin typeface="Cambria Math" panose="02040503050406030204" pitchFamily="18" charset="0"/>
                                  <a:ea typeface="Cambria Math" panose="02040503050406030204" pitchFamily="18" charset="0"/>
                                </a:rPr>
                                <m:t>𝜂</m:t>
                              </m:r>
                            </m:e>
                          </m:d>
                          <m:r>
                            <a:rPr lang="pt-BR" sz="1600" i="1">
                              <a:solidFill>
                                <a:schemeClr val="tx1"/>
                              </a:solidFill>
                              <a:latin typeface="Cambria Math" panose="02040503050406030204" pitchFamily="18" charset="0"/>
                              <a:ea typeface="Cambria Math" panose="02040503050406030204" pitchFamily="18" charset="0"/>
                            </a:rPr>
                            <m:t>+</m:t>
                          </m:r>
                          <m:sSub>
                            <m:sSubPr>
                              <m:ctrlPr>
                                <a:rPr lang="pt-BR" sz="1600" i="1" smtClean="0">
                                  <a:solidFill>
                                    <a:srgbClr val="7030A0"/>
                                  </a:solidFill>
                                  <a:latin typeface="Cambria Math" panose="02040503050406030204" pitchFamily="18" charset="0"/>
                                  <a:ea typeface="Cambria Math" panose="02040503050406030204" pitchFamily="18" charset="0"/>
                                </a:rPr>
                              </m:ctrlPr>
                            </m:sSubPr>
                            <m:e>
                              <m:r>
                                <m:rPr>
                                  <m:sty m:val="p"/>
                                </m:rPr>
                                <a:rPr lang="pt-BR" sz="1600">
                                  <a:solidFill>
                                    <a:srgbClr val="7030A0"/>
                                  </a:solidFill>
                                  <a:latin typeface="Cambria Math" panose="02040503050406030204" pitchFamily="18" charset="0"/>
                                  <a:ea typeface="Cambria Math" panose="02040503050406030204" pitchFamily="18" charset="0"/>
                                </a:rPr>
                                <m:t>u</m:t>
                              </m:r>
                            </m:e>
                            <m:sub>
                              <m:r>
                                <a:rPr lang="pt-BR" sz="1600">
                                  <a:solidFill>
                                    <a:srgbClr val="7030A0"/>
                                  </a:solidFill>
                                  <a:latin typeface="Cambria Math" panose="02040503050406030204" pitchFamily="18" charset="0"/>
                                  <a:ea typeface="Cambria Math" panose="02040503050406030204" pitchFamily="18" charset="0"/>
                                </a:rPr>
                                <m:t>2</m:t>
                              </m:r>
                            </m:sub>
                          </m:sSub>
                          <m:d>
                            <m:dPr>
                              <m:ctrlPr>
                                <a:rPr lang="pt-BR" sz="1600" i="1">
                                  <a:solidFill>
                                    <a:schemeClr val="tx1"/>
                                  </a:solidFill>
                                  <a:latin typeface="Cambria Math" panose="02040503050406030204" pitchFamily="18" charset="0"/>
                                  <a:ea typeface="Cambria Math" panose="02040503050406030204" pitchFamily="18" charset="0"/>
                                </a:rPr>
                              </m:ctrlPr>
                            </m:dPr>
                            <m:e>
                              <m:r>
                                <a:rPr lang="pt-BR" sz="1600" i="1">
                                  <a:solidFill>
                                    <a:schemeClr val="tx1"/>
                                  </a:solidFill>
                                  <a:latin typeface="Cambria Math" panose="02040503050406030204" pitchFamily="18" charset="0"/>
                                  <a:ea typeface="Cambria Math" panose="02040503050406030204" pitchFamily="18" charset="0"/>
                                </a:rPr>
                                <m:t>1−</m:t>
                              </m:r>
                              <m:r>
                                <a:rPr lang="pt-BR" sz="1600" i="1">
                                  <a:solidFill>
                                    <a:schemeClr val="tx1"/>
                                  </a:solidFill>
                                  <a:latin typeface="Cambria Math" panose="02040503050406030204" pitchFamily="18" charset="0"/>
                                  <a:ea typeface="Cambria Math" panose="02040503050406030204" pitchFamily="18" charset="0"/>
                                </a:rPr>
                                <m:t>𝜂</m:t>
                              </m:r>
                            </m:e>
                          </m:d>
                          <m:r>
                            <a:rPr lang="pt-BR" sz="1600" i="1">
                              <a:solidFill>
                                <a:schemeClr val="tx1"/>
                              </a:solidFill>
                              <a:latin typeface="Cambria Math" panose="02040503050406030204" pitchFamily="18" charset="0"/>
                              <a:ea typeface="Cambria Math" panose="02040503050406030204" pitchFamily="18" charset="0"/>
                            </a:rPr>
                            <m:t>+</m:t>
                          </m:r>
                          <m:sSub>
                            <m:sSubPr>
                              <m:ctrlPr>
                                <a:rPr lang="pt-BR" sz="1600" i="1" smtClean="0">
                                  <a:solidFill>
                                    <a:srgbClr val="7030A0"/>
                                  </a:solidFill>
                                  <a:latin typeface="Cambria Math" panose="02040503050406030204" pitchFamily="18" charset="0"/>
                                  <a:ea typeface="Cambria Math" panose="02040503050406030204" pitchFamily="18" charset="0"/>
                                </a:rPr>
                              </m:ctrlPr>
                            </m:sSubPr>
                            <m:e>
                              <m:r>
                                <m:rPr>
                                  <m:sty m:val="p"/>
                                </m:rPr>
                                <a:rPr lang="pt-BR" sz="1600">
                                  <a:solidFill>
                                    <a:srgbClr val="7030A0"/>
                                  </a:solidFill>
                                  <a:latin typeface="Cambria Math" panose="02040503050406030204" pitchFamily="18" charset="0"/>
                                  <a:ea typeface="Cambria Math" panose="02040503050406030204" pitchFamily="18" charset="0"/>
                                </a:rPr>
                                <m:t>u</m:t>
                              </m:r>
                            </m:e>
                            <m:sub>
                              <m:r>
                                <a:rPr lang="pt-BR" sz="1600">
                                  <a:solidFill>
                                    <a:srgbClr val="7030A0"/>
                                  </a:solidFill>
                                  <a:latin typeface="Cambria Math" panose="02040503050406030204" pitchFamily="18" charset="0"/>
                                  <a:ea typeface="Cambria Math" panose="02040503050406030204" pitchFamily="18" charset="0"/>
                                </a:rPr>
                                <m:t>3</m:t>
                              </m:r>
                            </m:sub>
                          </m:sSub>
                          <m:d>
                            <m:dPr>
                              <m:ctrlPr>
                                <a:rPr lang="pt-BR" sz="1600" i="1">
                                  <a:solidFill>
                                    <a:schemeClr val="tx1"/>
                                  </a:solidFill>
                                  <a:latin typeface="Cambria Math" panose="02040503050406030204" pitchFamily="18" charset="0"/>
                                  <a:ea typeface="Cambria Math" panose="02040503050406030204" pitchFamily="18" charset="0"/>
                                </a:rPr>
                              </m:ctrlPr>
                            </m:dPr>
                            <m:e>
                              <m:r>
                                <a:rPr lang="pt-BR" sz="1600" i="1">
                                  <a:solidFill>
                                    <a:schemeClr val="tx1"/>
                                  </a:solidFill>
                                  <a:latin typeface="Cambria Math" panose="02040503050406030204" pitchFamily="18" charset="0"/>
                                  <a:ea typeface="Cambria Math" panose="02040503050406030204" pitchFamily="18" charset="0"/>
                                </a:rPr>
                                <m:t>1+</m:t>
                              </m:r>
                              <m:r>
                                <a:rPr lang="pt-BR" sz="1600" i="1">
                                  <a:solidFill>
                                    <a:schemeClr val="tx1"/>
                                  </a:solidFill>
                                  <a:latin typeface="Cambria Math" panose="02040503050406030204" pitchFamily="18" charset="0"/>
                                  <a:ea typeface="Cambria Math" panose="02040503050406030204" pitchFamily="18" charset="0"/>
                                </a:rPr>
                                <m:t>𝜂</m:t>
                              </m:r>
                            </m:e>
                          </m:d>
                          <m:r>
                            <a:rPr lang="pt-BR" sz="1600" i="1">
                              <a:solidFill>
                                <a:schemeClr val="tx1"/>
                              </a:solidFill>
                              <a:latin typeface="Cambria Math" panose="02040503050406030204" pitchFamily="18" charset="0"/>
                              <a:ea typeface="Cambria Math" panose="02040503050406030204" pitchFamily="18" charset="0"/>
                            </a:rPr>
                            <m:t>−</m:t>
                          </m:r>
                          <m:sSub>
                            <m:sSubPr>
                              <m:ctrlPr>
                                <a:rPr lang="pt-BR" sz="1600" i="1" smtClean="0">
                                  <a:solidFill>
                                    <a:srgbClr val="7030A0"/>
                                  </a:solidFill>
                                  <a:latin typeface="Cambria Math" panose="02040503050406030204" pitchFamily="18" charset="0"/>
                                  <a:ea typeface="Cambria Math" panose="02040503050406030204" pitchFamily="18" charset="0"/>
                                </a:rPr>
                              </m:ctrlPr>
                            </m:sSubPr>
                            <m:e>
                              <m:r>
                                <m:rPr>
                                  <m:sty m:val="p"/>
                                </m:rPr>
                                <a:rPr lang="pt-BR" sz="1600">
                                  <a:solidFill>
                                    <a:srgbClr val="7030A0"/>
                                  </a:solidFill>
                                  <a:latin typeface="Cambria Math" panose="02040503050406030204" pitchFamily="18" charset="0"/>
                                  <a:ea typeface="Cambria Math" panose="02040503050406030204" pitchFamily="18" charset="0"/>
                                </a:rPr>
                                <m:t>u</m:t>
                              </m:r>
                            </m:e>
                            <m:sub>
                              <m:r>
                                <a:rPr lang="pt-BR" sz="1600">
                                  <a:solidFill>
                                    <a:srgbClr val="7030A0"/>
                                  </a:solidFill>
                                  <a:latin typeface="Cambria Math" panose="02040503050406030204" pitchFamily="18" charset="0"/>
                                  <a:ea typeface="Cambria Math" panose="02040503050406030204" pitchFamily="18" charset="0"/>
                                </a:rPr>
                                <m:t>4</m:t>
                              </m:r>
                            </m:sub>
                          </m:sSub>
                          <m:d>
                            <m:dPr>
                              <m:ctrlPr>
                                <a:rPr lang="pt-BR" sz="1600" i="1">
                                  <a:solidFill>
                                    <a:schemeClr val="tx1"/>
                                  </a:solidFill>
                                  <a:latin typeface="Cambria Math" panose="02040503050406030204" pitchFamily="18" charset="0"/>
                                  <a:ea typeface="Cambria Math" panose="02040503050406030204" pitchFamily="18" charset="0"/>
                                </a:rPr>
                              </m:ctrlPr>
                            </m:dPr>
                            <m:e>
                              <m:r>
                                <a:rPr lang="pt-BR" sz="1600" i="1">
                                  <a:solidFill>
                                    <a:schemeClr val="tx1"/>
                                  </a:solidFill>
                                  <a:latin typeface="Cambria Math" panose="02040503050406030204" pitchFamily="18" charset="0"/>
                                  <a:ea typeface="Cambria Math" panose="02040503050406030204" pitchFamily="18" charset="0"/>
                                </a:rPr>
                                <m:t>1+</m:t>
                              </m:r>
                              <m:r>
                                <a:rPr lang="pt-BR" sz="1600" i="1">
                                  <a:solidFill>
                                    <a:schemeClr val="tx1"/>
                                  </a:solidFill>
                                  <a:latin typeface="Cambria Math" panose="02040503050406030204" pitchFamily="18" charset="0"/>
                                  <a:ea typeface="Cambria Math" panose="02040503050406030204" pitchFamily="18" charset="0"/>
                                </a:rPr>
                                <m:t>𝜂</m:t>
                              </m:r>
                            </m:e>
                          </m:d>
                        </m:e>
                      </m:d>
                    </m:oMath>
                  </m:oMathPara>
                </a14:m>
                <a:endParaRPr lang="pt-BR" sz="1600" dirty="0">
                  <a:solidFill>
                    <a:schemeClr val="tx1"/>
                  </a:solidFill>
                  <a:latin typeface="Arial Narrow" pitchFamily="34" charset="0"/>
                </a:endParaRPr>
              </a:p>
            </p:txBody>
          </p:sp>
        </mc:Choice>
        <mc:Fallback>
          <p:sp>
            <p:nvSpPr>
              <p:cNvPr id="22" name="CaixaDeTexto 21"/>
              <p:cNvSpPr txBox="1">
                <a:spLocks noRot="1" noChangeAspect="1" noMove="1" noResize="1" noEditPoints="1" noAdjustHandles="1" noChangeArrowheads="1" noChangeShapeType="1" noTextEdit="1"/>
              </p:cNvSpPr>
              <p:nvPr/>
            </p:nvSpPr>
            <p:spPr>
              <a:xfrm>
                <a:off x="1719659" y="2875643"/>
                <a:ext cx="5704681" cy="553357"/>
              </a:xfrm>
              <a:prstGeom prst="rect">
                <a:avLst/>
              </a:prstGeom>
              <a:blipFill rotWithShape="0">
                <a:blip r:embed="rId10"/>
                <a:stretch>
                  <a:fillRect/>
                </a:stretch>
              </a:blipFill>
              <a:ln>
                <a:noFill/>
              </a:ln>
              <a:effectLst>
                <a:outerShdw blurRad="50800" dist="38100" dir="2700000" algn="tl" rotWithShape="0">
                  <a:prstClr val="black">
                    <a:alpha val="40000"/>
                  </a:prstClr>
                </a:outerShdw>
              </a:effectLst>
            </p:spPr>
            <p:txBody>
              <a:bodyPr/>
              <a:lstStyle/>
              <a:p>
                <a:r>
                  <a:rPr lang="en-US">
                    <a:noFill/>
                  </a:rPr>
                  <a:t> </a:t>
                </a:r>
              </a:p>
            </p:txBody>
          </p:sp>
        </mc:Fallback>
      </mc:AlternateContent>
      <p:pic>
        <p:nvPicPr>
          <p:cNvPr id="3" name="Imagem 2"/>
          <p:cNvPicPr>
            <a:picLocks noChangeAspect="1"/>
          </p:cNvPicPr>
          <p:nvPr/>
        </p:nvPicPr>
        <p:blipFill>
          <a:blip r:embed="rId11"/>
          <a:stretch>
            <a:fillRect/>
          </a:stretch>
        </p:blipFill>
        <p:spPr>
          <a:xfrm>
            <a:off x="4398829" y="4039217"/>
            <a:ext cx="1727594" cy="1733945"/>
          </a:xfrm>
          <a:prstGeom prst="rect">
            <a:avLst/>
          </a:prstGeom>
        </p:spPr>
      </p:pic>
      <mc:AlternateContent xmlns:mc="http://schemas.openxmlformats.org/markup-compatibility/2006" xmlns:a14="http://schemas.microsoft.com/office/drawing/2010/main">
        <mc:Choice Requires="a14">
          <p:sp>
            <p:nvSpPr>
              <p:cNvPr id="35" name="CaixaDeTexto 34"/>
              <p:cNvSpPr txBox="1"/>
              <p:nvPr/>
            </p:nvSpPr>
            <p:spPr>
              <a:xfrm>
                <a:off x="20051" y="4719440"/>
                <a:ext cx="1556198"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pt-BR" sz="1600" dirty="0" smtClean="0">
                    <a:solidFill>
                      <a:schemeClr val="tx1"/>
                    </a:solidFill>
                    <a:latin typeface="Arial Narrow" pitchFamily="34" charset="0"/>
                  </a:rPr>
                  <a:t>Deformação </a:t>
                </a:r>
                <a14:m>
                  <m:oMath xmlns:m="http://schemas.openxmlformats.org/officeDocument/2006/math">
                    <m:sSub>
                      <m:sSubPr>
                        <m:ctrlPr>
                          <a:rPr lang="pt-BR" sz="1600" b="0" i="1" smtClean="0">
                            <a:solidFill>
                              <a:schemeClr val="tx1"/>
                            </a:solidFill>
                            <a:latin typeface="Cambria Math" panose="02040503050406030204" pitchFamily="18" charset="0"/>
                          </a:rPr>
                        </m:ctrlPr>
                      </m:sSubPr>
                      <m:e>
                        <m:r>
                          <a:rPr lang="pt-BR" sz="1600" b="0" i="1" smtClean="0">
                            <a:solidFill>
                              <a:schemeClr val="tx1"/>
                            </a:solidFill>
                            <a:latin typeface="Cambria Math" panose="02040503050406030204" pitchFamily="18" charset="0"/>
                          </a:rPr>
                          <m:t>𝜀</m:t>
                        </m:r>
                      </m:e>
                      <m:sub>
                        <m:r>
                          <a:rPr lang="pt-BR" sz="1600" b="0" i="1" smtClean="0">
                            <a:solidFill>
                              <a:schemeClr val="tx1"/>
                            </a:solidFill>
                            <a:latin typeface="Cambria Math" panose="02040503050406030204" pitchFamily="18" charset="0"/>
                          </a:rPr>
                          <m:t>𝑥</m:t>
                        </m:r>
                      </m:sub>
                    </m:sSub>
                  </m:oMath>
                </a14:m>
                <a:endParaRPr lang="pt-BR" sz="1600" i="1" dirty="0">
                  <a:solidFill>
                    <a:schemeClr val="tx1"/>
                  </a:solidFill>
                  <a:latin typeface="Arial Narrow" pitchFamily="34" charset="0"/>
                </a:endParaRPr>
              </a:p>
            </p:txBody>
          </p:sp>
        </mc:Choice>
        <mc:Fallback xmlns="">
          <p:sp>
            <p:nvSpPr>
              <p:cNvPr id="35" name="CaixaDeTexto 34"/>
              <p:cNvSpPr txBox="1">
                <a:spLocks noRot="1" noChangeAspect="1" noMove="1" noResize="1" noEditPoints="1" noAdjustHandles="1" noChangeArrowheads="1" noChangeShapeType="1" noTextEdit="1"/>
              </p:cNvSpPr>
              <p:nvPr/>
            </p:nvSpPr>
            <p:spPr>
              <a:xfrm>
                <a:off x="20051" y="4719440"/>
                <a:ext cx="1556198" cy="338554"/>
              </a:xfrm>
              <a:prstGeom prst="rect">
                <a:avLst/>
              </a:prstGeom>
              <a:blipFill rotWithShape="0">
                <a:blip r:embed="rId12"/>
                <a:stretch>
                  <a:fillRect t="-3571" b="-23214"/>
                </a:stretch>
              </a:blipFill>
              <a:ln>
                <a:noFill/>
              </a:ln>
            </p:spPr>
            <p:txBody>
              <a:bodyPr/>
              <a:lstStyle/>
              <a:p>
                <a:r>
                  <a:rPr lang="en-US">
                    <a:noFill/>
                  </a:rPr>
                  <a:t> </a:t>
                </a:r>
              </a:p>
            </p:txBody>
          </p:sp>
        </mc:Fallback>
      </mc:AlternateContent>
      <p:sp>
        <p:nvSpPr>
          <p:cNvPr id="36" name="Chave esquerda 35"/>
          <p:cNvSpPr/>
          <p:nvPr/>
        </p:nvSpPr>
        <p:spPr>
          <a:xfrm>
            <a:off x="1505023" y="4404219"/>
            <a:ext cx="142452" cy="968997"/>
          </a:xfrm>
          <a:prstGeom prst="leftBrace">
            <a:avLst>
              <a:gd name="adj1" fmla="val 124075"/>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7" name="CaixaDeTexto 36"/>
              <p:cNvSpPr txBox="1"/>
              <p:nvPr/>
            </p:nvSpPr>
            <p:spPr>
              <a:xfrm>
                <a:off x="1608297" y="4310891"/>
                <a:ext cx="2304256"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pt-BR" sz="1600" dirty="0" smtClean="0">
                    <a:solidFill>
                      <a:schemeClr val="tx1"/>
                    </a:solidFill>
                    <a:latin typeface="Arial Narrow" pitchFamily="34" charset="0"/>
                  </a:rPr>
                  <a:t>Constante ao longo de </a:t>
                </a:r>
                <a14:m>
                  <m:oMath xmlns:m="http://schemas.openxmlformats.org/officeDocument/2006/math">
                    <m:r>
                      <a:rPr lang="pt-BR" sz="1600" b="0" i="1" smtClean="0">
                        <a:solidFill>
                          <a:schemeClr val="tx1"/>
                        </a:solidFill>
                        <a:latin typeface="Cambria Math" panose="02040503050406030204" pitchFamily="18" charset="0"/>
                      </a:rPr>
                      <m:t>𝜉</m:t>
                    </m:r>
                  </m:oMath>
                </a14:m>
                <a:endParaRPr lang="pt-BR" sz="1600" i="1" dirty="0">
                  <a:solidFill>
                    <a:schemeClr val="tx1"/>
                  </a:solidFill>
                  <a:latin typeface="Arial Narrow" pitchFamily="34" charset="0"/>
                </a:endParaRPr>
              </a:p>
            </p:txBody>
          </p:sp>
        </mc:Choice>
        <mc:Fallback xmlns="">
          <p:sp>
            <p:nvSpPr>
              <p:cNvPr id="37" name="CaixaDeTexto 36"/>
              <p:cNvSpPr txBox="1">
                <a:spLocks noRot="1" noChangeAspect="1" noMove="1" noResize="1" noEditPoints="1" noAdjustHandles="1" noChangeArrowheads="1" noChangeShapeType="1" noTextEdit="1"/>
              </p:cNvSpPr>
              <p:nvPr/>
            </p:nvSpPr>
            <p:spPr>
              <a:xfrm>
                <a:off x="1608297" y="4310891"/>
                <a:ext cx="2304256" cy="338554"/>
              </a:xfrm>
              <a:prstGeom prst="rect">
                <a:avLst/>
              </a:prstGeom>
              <a:blipFill rotWithShape="0">
                <a:blip r:embed="rId13"/>
                <a:stretch>
                  <a:fillRect l="-1587" t="-3571" b="-232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CaixaDeTexto 37"/>
              <p:cNvSpPr txBox="1"/>
              <p:nvPr/>
            </p:nvSpPr>
            <p:spPr>
              <a:xfrm>
                <a:off x="1608296" y="5090385"/>
                <a:ext cx="2603663"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pt-BR" sz="1600" dirty="0" smtClean="0">
                    <a:solidFill>
                      <a:schemeClr val="tx1"/>
                    </a:solidFill>
                    <a:latin typeface="Arial Narrow" pitchFamily="34" charset="0"/>
                  </a:rPr>
                  <a:t>Varia linearmente ao longo de </a:t>
                </a:r>
                <a14:m>
                  <m:oMath xmlns:m="http://schemas.openxmlformats.org/officeDocument/2006/math">
                    <m:r>
                      <a:rPr lang="pt-BR" sz="1600" b="0" i="1" smtClean="0">
                        <a:solidFill>
                          <a:schemeClr val="tx1"/>
                        </a:solidFill>
                        <a:latin typeface="Cambria Math" panose="02040503050406030204" pitchFamily="18" charset="0"/>
                      </a:rPr>
                      <m:t>𝜂</m:t>
                    </m:r>
                  </m:oMath>
                </a14:m>
                <a:endParaRPr lang="pt-BR" sz="1600" i="1" dirty="0">
                  <a:solidFill>
                    <a:schemeClr val="tx1"/>
                  </a:solidFill>
                  <a:latin typeface="Arial Narrow" pitchFamily="34" charset="0"/>
                </a:endParaRPr>
              </a:p>
            </p:txBody>
          </p:sp>
        </mc:Choice>
        <mc:Fallback xmlns="">
          <p:sp>
            <p:nvSpPr>
              <p:cNvPr id="38" name="CaixaDeTexto 37"/>
              <p:cNvSpPr txBox="1">
                <a:spLocks noRot="1" noChangeAspect="1" noMove="1" noResize="1" noEditPoints="1" noAdjustHandles="1" noChangeArrowheads="1" noChangeShapeType="1" noTextEdit="1"/>
              </p:cNvSpPr>
              <p:nvPr/>
            </p:nvSpPr>
            <p:spPr>
              <a:xfrm>
                <a:off x="1608296" y="5090385"/>
                <a:ext cx="2603663" cy="338554"/>
              </a:xfrm>
              <a:prstGeom prst="rect">
                <a:avLst/>
              </a:prstGeom>
              <a:blipFill rotWithShape="0">
                <a:blip r:embed="rId14"/>
                <a:stretch>
                  <a:fillRect l="-1405" t="-3571" b="-2321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3586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35" grpId="0"/>
      <p:bldP spid="36" grpId="0" animBg="1"/>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mwrf.com/site-files/mwrf.com/files/uploads/2012/07/ANSYS%20logo_shadow%20lef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a:solidFill>
                  <a:schemeClr val="tx2">
                    <a:lumMod val="75000"/>
                  </a:schemeClr>
                </a:solidFill>
                <a:latin typeface="BankGothic Lt BT" pitchFamily="34" charset="0"/>
              </a:rPr>
              <a:t>Método dos Elementos Finitos</a:t>
            </a:r>
          </a:p>
        </p:txBody>
      </p:sp>
      <p:pic>
        <p:nvPicPr>
          <p:cNvPr id="2" name="Imagem 1"/>
          <p:cNvPicPr>
            <a:picLocks noChangeAspect="1"/>
          </p:cNvPicPr>
          <p:nvPr/>
        </p:nvPicPr>
        <p:blipFill>
          <a:blip r:embed="rId4"/>
          <a:stretch>
            <a:fillRect/>
          </a:stretch>
        </p:blipFill>
        <p:spPr>
          <a:xfrm>
            <a:off x="621400" y="908720"/>
            <a:ext cx="7901200" cy="1911786"/>
          </a:xfrm>
          <a:prstGeom prst="rect">
            <a:avLst/>
          </a:prstGeom>
        </p:spPr>
      </p:pic>
      <p:pic>
        <p:nvPicPr>
          <p:cNvPr id="5" name="Imagem 4"/>
          <p:cNvPicPr>
            <a:picLocks noChangeAspect="1"/>
          </p:cNvPicPr>
          <p:nvPr/>
        </p:nvPicPr>
        <p:blipFill>
          <a:blip r:embed="rId5"/>
          <a:stretch>
            <a:fillRect/>
          </a:stretch>
        </p:blipFill>
        <p:spPr>
          <a:xfrm>
            <a:off x="899592" y="4292169"/>
            <a:ext cx="6052929" cy="2292873"/>
          </a:xfrm>
          <a:prstGeom prst="rect">
            <a:avLst/>
          </a:prstGeom>
        </p:spPr>
      </p:pic>
      <p:sp>
        <p:nvSpPr>
          <p:cNvPr id="17" name="CaixaDeTexto 16"/>
          <p:cNvSpPr txBox="1"/>
          <p:nvPr/>
        </p:nvSpPr>
        <p:spPr>
          <a:xfrm>
            <a:off x="-1" y="3569252"/>
            <a:ext cx="2350715"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pt-BR" sz="1600" dirty="0" smtClean="0">
                <a:solidFill>
                  <a:schemeClr val="tx1"/>
                </a:solidFill>
                <a:latin typeface="Arial Narrow" pitchFamily="34" charset="0"/>
              </a:rPr>
              <a:t>Flecha na ponta do balanço:</a:t>
            </a:r>
            <a:endParaRPr lang="pt-BR" sz="1600" i="1" dirty="0">
              <a:solidFill>
                <a:schemeClr val="tx1"/>
              </a:solidFill>
              <a:latin typeface="Arial Narrow" pitchFamily="34" charset="0"/>
            </a:endParaRPr>
          </a:p>
        </p:txBody>
      </p:sp>
      <mc:AlternateContent xmlns:mc="http://schemas.openxmlformats.org/markup-compatibility/2006" xmlns:a14="http://schemas.microsoft.com/office/drawing/2010/main">
        <mc:Choice Requires="a14">
          <p:sp>
            <p:nvSpPr>
              <p:cNvPr id="18" name="CaixaDeTexto 17"/>
              <p:cNvSpPr txBox="1"/>
              <p:nvPr/>
            </p:nvSpPr>
            <p:spPr>
              <a:xfrm>
                <a:off x="2195736" y="3423475"/>
                <a:ext cx="902264" cy="586443"/>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600" b="0" i="1" smtClean="0">
                          <a:solidFill>
                            <a:schemeClr val="tx1"/>
                          </a:solidFill>
                          <a:latin typeface="Cambria Math" panose="02040503050406030204" pitchFamily="18" charset="0"/>
                          <a:ea typeface="Cambria Math" panose="02040503050406030204" pitchFamily="18" charset="0"/>
                        </a:rPr>
                        <m:t>𝜈</m:t>
                      </m:r>
                      <m:r>
                        <a:rPr lang="pt-BR" sz="1600" b="0" i="1" smtClean="0">
                          <a:solidFill>
                            <a:schemeClr val="tx1"/>
                          </a:solidFill>
                          <a:latin typeface="Cambria Math" panose="02040503050406030204" pitchFamily="18" charset="0"/>
                          <a:ea typeface="Cambria Math" panose="02040503050406030204" pitchFamily="18" charset="0"/>
                        </a:rPr>
                        <m:t>=</m:t>
                      </m:r>
                      <m:f>
                        <m:fPr>
                          <m:ctrlPr>
                            <a:rPr lang="pt-BR" sz="1600" b="0" i="1" smtClean="0">
                              <a:solidFill>
                                <a:schemeClr val="tx1"/>
                              </a:solidFill>
                              <a:latin typeface="Cambria Math" panose="02040503050406030204" pitchFamily="18" charset="0"/>
                              <a:ea typeface="Cambria Math" panose="02040503050406030204" pitchFamily="18" charset="0"/>
                            </a:rPr>
                          </m:ctrlPr>
                        </m:fPr>
                        <m:num>
                          <m:r>
                            <a:rPr lang="pt-BR" sz="1600" b="0" i="1" smtClean="0">
                              <a:solidFill>
                                <a:schemeClr val="tx1"/>
                              </a:solidFill>
                              <a:latin typeface="Cambria Math" panose="02040503050406030204" pitchFamily="18" charset="0"/>
                              <a:ea typeface="Cambria Math" panose="02040503050406030204" pitchFamily="18" charset="0"/>
                            </a:rPr>
                            <m:t>𝐹</m:t>
                          </m:r>
                          <m:sSup>
                            <m:sSupPr>
                              <m:ctrlPr>
                                <a:rPr lang="pt-BR" sz="1600" b="0" i="1" smtClean="0">
                                  <a:solidFill>
                                    <a:schemeClr val="tx1"/>
                                  </a:solidFill>
                                  <a:latin typeface="Cambria Math" panose="02040503050406030204" pitchFamily="18" charset="0"/>
                                  <a:ea typeface="Cambria Math" panose="02040503050406030204" pitchFamily="18" charset="0"/>
                                </a:rPr>
                              </m:ctrlPr>
                            </m:sSupPr>
                            <m:e>
                              <m:r>
                                <a:rPr lang="pt-BR" sz="1600" b="0" i="1" smtClean="0">
                                  <a:solidFill>
                                    <a:schemeClr val="tx1"/>
                                  </a:solidFill>
                                  <a:latin typeface="Cambria Math" panose="02040503050406030204" pitchFamily="18" charset="0"/>
                                  <a:ea typeface="Cambria Math" panose="02040503050406030204" pitchFamily="18" charset="0"/>
                                </a:rPr>
                                <m:t>𝐿</m:t>
                              </m:r>
                            </m:e>
                            <m:sup>
                              <m:r>
                                <a:rPr lang="pt-BR" sz="1600" b="0" i="1" smtClean="0">
                                  <a:solidFill>
                                    <a:schemeClr val="tx1"/>
                                  </a:solidFill>
                                  <a:latin typeface="Cambria Math" panose="02040503050406030204" pitchFamily="18" charset="0"/>
                                  <a:ea typeface="Cambria Math" panose="02040503050406030204" pitchFamily="18" charset="0"/>
                                </a:rPr>
                                <m:t>3</m:t>
                              </m:r>
                            </m:sup>
                          </m:sSup>
                        </m:num>
                        <m:den>
                          <m:r>
                            <a:rPr lang="pt-BR" sz="1600" b="0" i="1" smtClean="0">
                              <a:solidFill>
                                <a:schemeClr val="tx1"/>
                              </a:solidFill>
                              <a:latin typeface="Cambria Math" panose="02040503050406030204" pitchFamily="18" charset="0"/>
                              <a:ea typeface="Cambria Math" panose="02040503050406030204" pitchFamily="18" charset="0"/>
                            </a:rPr>
                            <m:t>3</m:t>
                          </m:r>
                          <m:r>
                            <a:rPr lang="pt-BR" sz="1600" b="0" i="1" smtClean="0">
                              <a:solidFill>
                                <a:schemeClr val="tx1"/>
                              </a:solidFill>
                              <a:latin typeface="Cambria Math" panose="02040503050406030204" pitchFamily="18" charset="0"/>
                              <a:ea typeface="Cambria Math" panose="02040503050406030204" pitchFamily="18" charset="0"/>
                            </a:rPr>
                            <m:t>𝐸𝐼</m:t>
                          </m:r>
                        </m:den>
                      </m:f>
                    </m:oMath>
                  </m:oMathPara>
                </a14:m>
                <a:endParaRPr lang="pt-BR" sz="1600" dirty="0">
                  <a:solidFill>
                    <a:schemeClr val="tx1"/>
                  </a:solidFill>
                  <a:latin typeface="Arial Narrow" pitchFamily="34" charset="0"/>
                </a:endParaRPr>
              </a:p>
            </p:txBody>
          </p:sp>
        </mc:Choice>
        <mc:Fallback xmlns="">
          <p:sp>
            <p:nvSpPr>
              <p:cNvPr id="18" name="CaixaDeTexto 17"/>
              <p:cNvSpPr txBox="1">
                <a:spLocks noRot="1" noChangeAspect="1" noMove="1" noResize="1" noEditPoints="1" noAdjustHandles="1" noChangeArrowheads="1" noChangeShapeType="1" noTextEdit="1"/>
              </p:cNvSpPr>
              <p:nvPr/>
            </p:nvSpPr>
            <p:spPr>
              <a:xfrm>
                <a:off x="2195736" y="3423475"/>
                <a:ext cx="902264" cy="586443"/>
              </a:xfrm>
              <a:prstGeom prst="rect">
                <a:avLst/>
              </a:prstGeom>
              <a:blipFill rotWithShape="0">
                <a:blip r:embed="rId6"/>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aixaDeTexto 18"/>
              <p:cNvSpPr txBox="1"/>
              <p:nvPr/>
            </p:nvSpPr>
            <p:spPr>
              <a:xfrm>
                <a:off x="3563888" y="3423475"/>
                <a:ext cx="2880320" cy="630109"/>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1600" b="0" i="1" smtClean="0">
                          <a:solidFill>
                            <a:schemeClr val="tx1"/>
                          </a:solidFill>
                          <a:latin typeface="Cambria Math" panose="02040503050406030204" pitchFamily="18" charset="0"/>
                          <a:ea typeface="Cambria Math" panose="02040503050406030204" pitchFamily="18" charset="0"/>
                        </a:rPr>
                        <m:t>𝜈</m:t>
                      </m:r>
                      <m:r>
                        <a:rPr lang="pt-BR" sz="1600" b="0" i="1" smtClean="0">
                          <a:solidFill>
                            <a:schemeClr val="tx1"/>
                          </a:solidFill>
                          <a:latin typeface="Cambria Math" panose="02040503050406030204" pitchFamily="18" charset="0"/>
                          <a:ea typeface="Cambria Math" panose="02040503050406030204" pitchFamily="18" charset="0"/>
                        </a:rPr>
                        <m:t>=</m:t>
                      </m:r>
                      <m:f>
                        <m:fPr>
                          <m:ctrlPr>
                            <a:rPr lang="pt-BR" sz="1600" b="0" i="1" smtClean="0">
                              <a:solidFill>
                                <a:schemeClr val="tx1"/>
                              </a:solidFill>
                              <a:latin typeface="Cambria Math" panose="02040503050406030204" pitchFamily="18" charset="0"/>
                              <a:ea typeface="Cambria Math" panose="02040503050406030204" pitchFamily="18" charset="0"/>
                            </a:rPr>
                          </m:ctrlPr>
                        </m:fPr>
                        <m:num>
                          <m:r>
                            <a:rPr lang="pt-BR" sz="1600" b="0" i="1" smtClean="0">
                              <a:solidFill>
                                <a:schemeClr val="tx1"/>
                              </a:solidFill>
                              <a:latin typeface="Cambria Math" panose="02040503050406030204" pitchFamily="18" charset="0"/>
                              <a:ea typeface="Cambria Math" panose="02040503050406030204" pitchFamily="18" charset="0"/>
                            </a:rPr>
                            <m:t>(1000)</m:t>
                          </m:r>
                          <m:sSup>
                            <m:sSupPr>
                              <m:ctrlPr>
                                <a:rPr lang="pt-BR" sz="1600" b="0" i="1" smtClean="0">
                                  <a:solidFill>
                                    <a:schemeClr val="tx1"/>
                                  </a:solidFill>
                                  <a:latin typeface="Cambria Math" panose="02040503050406030204" pitchFamily="18" charset="0"/>
                                  <a:ea typeface="Cambria Math" panose="02040503050406030204" pitchFamily="18" charset="0"/>
                                </a:rPr>
                              </m:ctrlPr>
                            </m:sSupPr>
                            <m:e>
                              <m:r>
                                <a:rPr lang="pt-BR" sz="1600" b="0" i="1" smtClean="0">
                                  <a:solidFill>
                                    <a:schemeClr val="tx1"/>
                                  </a:solidFill>
                                  <a:latin typeface="Cambria Math" panose="02040503050406030204" pitchFamily="18" charset="0"/>
                                  <a:ea typeface="Cambria Math" panose="02040503050406030204" pitchFamily="18" charset="0"/>
                                </a:rPr>
                                <m:t>(1)</m:t>
                              </m:r>
                            </m:e>
                            <m:sup>
                              <m:r>
                                <a:rPr lang="pt-BR" sz="1600" b="0" i="1" smtClean="0">
                                  <a:solidFill>
                                    <a:schemeClr val="tx1"/>
                                  </a:solidFill>
                                  <a:latin typeface="Cambria Math" panose="02040503050406030204" pitchFamily="18" charset="0"/>
                                  <a:ea typeface="Cambria Math" panose="02040503050406030204" pitchFamily="18" charset="0"/>
                                </a:rPr>
                                <m:t>3</m:t>
                              </m:r>
                            </m:sup>
                          </m:sSup>
                        </m:num>
                        <m:den>
                          <m:r>
                            <a:rPr lang="pt-BR" sz="1600" b="0" i="1" smtClean="0">
                              <a:solidFill>
                                <a:schemeClr val="tx1"/>
                              </a:solidFill>
                              <a:latin typeface="Cambria Math" panose="02040503050406030204" pitchFamily="18" charset="0"/>
                              <a:ea typeface="Cambria Math" panose="02040503050406030204" pitchFamily="18" charset="0"/>
                            </a:rPr>
                            <m:t>3(2∙</m:t>
                          </m:r>
                          <m:sSup>
                            <m:sSupPr>
                              <m:ctrlPr>
                                <a:rPr lang="pt-BR" sz="1600" b="0" i="1" smtClean="0">
                                  <a:solidFill>
                                    <a:schemeClr val="tx1"/>
                                  </a:solidFill>
                                  <a:latin typeface="Cambria Math" panose="02040503050406030204" pitchFamily="18" charset="0"/>
                                  <a:ea typeface="Cambria Math" panose="02040503050406030204" pitchFamily="18" charset="0"/>
                                </a:rPr>
                              </m:ctrlPr>
                            </m:sSupPr>
                            <m:e>
                              <m:r>
                                <a:rPr lang="pt-BR" sz="1600" b="0" i="1" smtClean="0">
                                  <a:solidFill>
                                    <a:schemeClr val="tx1"/>
                                  </a:solidFill>
                                  <a:latin typeface="Cambria Math" panose="02040503050406030204" pitchFamily="18" charset="0"/>
                                  <a:ea typeface="Cambria Math" panose="02040503050406030204" pitchFamily="18" charset="0"/>
                                </a:rPr>
                                <m:t>10</m:t>
                              </m:r>
                            </m:e>
                            <m:sup>
                              <m:r>
                                <a:rPr lang="pt-BR" sz="1600" b="0" i="1" smtClean="0">
                                  <a:solidFill>
                                    <a:schemeClr val="tx1"/>
                                  </a:solidFill>
                                  <a:latin typeface="Cambria Math" panose="02040503050406030204" pitchFamily="18" charset="0"/>
                                  <a:ea typeface="Cambria Math" panose="02040503050406030204" pitchFamily="18" charset="0"/>
                                </a:rPr>
                                <m:t>11</m:t>
                              </m:r>
                            </m:sup>
                          </m:sSup>
                          <m:r>
                            <a:rPr lang="pt-BR" sz="1600" b="0" i="1" smtClean="0">
                              <a:solidFill>
                                <a:schemeClr val="tx1"/>
                              </a:solidFill>
                              <a:latin typeface="Cambria Math" panose="02040503050406030204" pitchFamily="18" charset="0"/>
                              <a:ea typeface="Cambria Math" panose="02040503050406030204" pitchFamily="18" charset="0"/>
                            </a:rPr>
                            <m:t>)(2∙</m:t>
                          </m:r>
                          <m:f>
                            <m:fPr>
                              <m:type m:val="lin"/>
                              <m:ctrlPr>
                                <a:rPr lang="pt-BR" sz="1600" b="0" i="1" smtClean="0">
                                  <a:solidFill>
                                    <a:schemeClr val="tx1"/>
                                  </a:solidFill>
                                  <a:latin typeface="Cambria Math" panose="02040503050406030204" pitchFamily="18" charset="0"/>
                                  <a:ea typeface="Cambria Math" panose="02040503050406030204" pitchFamily="18" charset="0"/>
                                </a:rPr>
                              </m:ctrlPr>
                            </m:fPr>
                            <m:num>
                              <m:sSup>
                                <m:sSupPr>
                                  <m:ctrlPr>
                                    <a:rPr lang="pt-BR" sz="1600" b="0" i="1" smtClean="0">
                                      <a:solidFill>
                                        <a:schemeClr val="tx1"/>
                                      </a:solidFill>
                                      <a:latin typeface="Cambria Math" panose="02040503050406030204" pitchFamily="18" charset="0"/>
                                      <a:ea typeface="Cambria Math" panose="02040503050406030204" pitchFamily="18" charset="0"/>
                                    </a:rPr>
                                  </m:ctrlPr>
                                </m:sSupPr>
                                <m:e>
                                  <m:r>
                                    <a:rPr lang="pt-BR" sz="1600" b="0" i="1" smtClean="0">
                                      <a:solidFill>
                                        <a:schemeClr val="tx1"/>
                                      </a:solidFill>
                                      <a:latin typeface="Cambria Math" panose="02040503050406030204" pitchFamily="18" charset="0"/>
                                      <a:ea typeface="Cambria Math" panose="02040503050406030204" pitchFamily="18" charset="0"/>
                                    </a:rPr>
                                    <m:t>10</m:t>
                                  </m:r>
                                </m:e>
                                <m:sup>
                                  <m:r>
                                    <a:rPr lang="pt-BR" sz="1600" b="0" i="1" smtClean="0">
                                      <a:solidFill>
                                        <a:schemeClr val="tx1"/>
                                      </a:solidFill>
                                      <a:latin typeface="Cambria Math" panose="02040503050406030204" pitchFamily="18" charset="0"/>
                                      <a:ea typeface="Cambria Math" panose="02040503050406030204" pitchFamily="18" charset="0"/>
                                    </a:rPr>
                                    <m:t>−5</m:t>
                                  </m:r>
                                </m:sup>
                              </m:sSup>
                            </m:num>
                            <m:den>
                              <m:r>
                                <a:rPr lang="pt-BR" sz="1600" b="0" i="1" smtClean="0">
                                  <a:solidFill>
                                    <a:schemeClr val="tx1"/>
                                  </a:solidFill>
                                  <a:latin typeface="Cambria Math" panose="02040503050406030204" pitchFamily="18" charset="0"/>
                                  <a:ea typeface="Cambria Math" panose="02040503050406030204" pitchFamily="18" charset="0"/>
                                </a:rPr>
                                <m:t>12</m:t>
                              </m:r>
                            </m:den>
                          </m:f>
                          <m:r>
                            <a:rPr lang="pt-BR" sz="1600" b="0" i="1" smtClean="0">
                              <a:solidFill>
                                <a:schemeClr val="tx1"/>
                              </a:solidFill>
                              <a:latin typeface="Cambria Math" panose="02040503050406030204" pitchFamily="18" charset="0"/>
                              <a:ea typeface="Cambria Math" panose="02040503050406030204" pitchFamily="18" charset="0"/>
                            </a:rPr>
                            <m:t>)</m:t>
                          </m:r>
                        </m:den>
                      </m:f>
                    </m:oMath>
                  </m:oMathPara>
                </a14:m>
                <a:endParaRPr lang="pt-BR" sz="1600" b="1" dirty="0">
                  <a:solidFill>
                    <a:srgbClr val="0070C0"/>
                  </a:solidFill>
                  <a:latin typeface="Arial Narrow" pitchFamily="34" charset="0"/>
                </a:endParaRPr>
              </a:p>
            </p:txBody>
          </p:sp>
        </mc:Choice>
        <mc:Fallback xmlns="">
          <p:sp>
            <p:nvSpPr>
              <p:cNvPr id="19" name="CaixaDeTexto 18"/>
              <p:cNvSpPr txBox="1">
                <a:spLocks noRot="1" noChangeAspect="1" noMove="1" noResize="1" noEditPoints="1" noAdjustHandles="1" noChangeArrowheads="1" noChangeShapeType="1" noTextEdit="1"/>
              </p:cNvSpPr>
              <p:nvPr/>
            </p:nvSpPr>
            <p:spPr>
              <a:xfrm>
                <a:off x="3563888" y="3423475"/>
                <a:ext cx="2880320" cy="630109"/>
              </a:xfrm>
              <a:prstGeom prst="rect">
                <a:avLst/>
              </a:prstGeom>
              <a:blipFill rotWithShape="0">
                <a:blip r:embed="rId7"/>
                <a:stretch>
                  <a:fillRect/>
                </a:stretch>
              </a:blipFill>
              <a:ln>
                <a:noFill/>
              </a:ln>
              <a:effectLst/>
            </p:spPr>
            <p:txBody>
              <a:bodyPr/>
              <a:lstStyle/>
              <a:p>
                <a:r>
                  <a:rPr lang="en-US">
                    <a:noFill/>
                  </a:rPr>
                  <a:t> </a:t>
                </a:r>
              </a:p>
            </p:txBody>
          </p:sp>
        </mc:Fallback>
      </mc:AlternateContent>
      <p:cxnSp>
        <p:nvCxnSpPr>
          <p:cNvPr id="23" name="Conector de seta reta 22"/>
          <p:cNvCxnSpPr/>
          <p:nvPr/>
        </p:nvCxnSpPr>
        <p:spPr>
          <a:xfrm>
            <a:off x="3059832" y="3767899"/>
            <a:ext cx="56120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Conector de seta reta 28"/>
          <p:cNvCxnSpPr/>
          <p:nvPr/>
        </p:nvCxnSpPr>
        <p:spPr>
          <a:xfrm>
            <a:off x="6300192" y="3767899"/>
            <a:ext cx="561206"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CaixaDeTexto 29"/>
              <p:cNvSpPr txBox="1"/>
              <p:nvPr/>
            </p:nvSpPr>
            <p:spPr>
              <a:xfrm>
                <a:off x="6952521" y="3598622"/>
                <a:ext cx="1836203" cy="338554"/>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600" b="0" i="1" smtClean="0">
                              <a:solidFill>
                                <a:srgbClr val="0070C0"/>
                              </a:solidFill>
                              <a:latin typeface="Cambria Math" panose="02040503050406030204" pitchFamily="18" charset="0"/>
                              <a:ea typeface="Cambria Math" panose="02040503050406030204" pitchFamily="18" charset="0"/>
                            </a:rPr>
                          </m:ctrlPr>
                        </m:sSubPr>
                        <m:e>
                          <m:r>
                            <a:rPr lang="pt-BR" sz="1600" b="0" i="1" smtClean="0">
                              <a:solidFill>
                                <a:srgbClr val="0070C0"/>
                              </a:solidFill>
                              <a:latin typeface="Cambria Math" panose="02040503050406030204" pitchFamily="18" charset="0"/>
                              <a:ea typeface="Cambria Math" panose="02040503050406030204" pitchFamily="18" charset="0"/>
                            </a:rPr>
                            <m:t>𝜈</m:t>
                          </m:r>
                        </m:e>
                        <m:sub>
                          <m:r>
                            <m:rPr>
                              <m:sty m:val="p"/>
                            </m:rPr>
                            <a:rPr lang="pt-BR" sz="1600" b="0" i="0" smtClean="0">
                              <a:solidFill>
                                <a:srgbClr val="0070C0"/>
                              </a:solidFill>
                              <a:latin typeface="Cambria Math" panose="02040503050406030204" pitchFamily="18" charset="0"/>
                              <a:ea typeface="Cambria Math" panose="02040503050406030204" pitchFamily="18" charset="0"/>
                            </a:rPr>
                            <m:t>anal</m:t>
                          </m:r>
                          <m:r>
                            <a:rPr lang="pt-BR" sz="1600" b="0" i="0" smtClean="0">
                              <a:solidFill>
                                <a:srgbClr val="0070C0"/>
                              </a:solidFill>
                              <a:latin typeface="Cambria Math" panose="02040503050406030204" pitchFamily="18" charset="0"/>
                              <a:ea typeface="Cambria Math" panose="02040503050406030204" pitchFamily="18" charset="0"/>
                            </a:rPr>
                            <m:t>í</m:t>
                          </m:r>
                          <m:r>
                            <m:rPr>
                              <m:sty m:val="p"/>
                            </m:rPr>
                            <a:rPr lang="pt-BR" sz="1600" b="0" i="0" smtClean="0">
                              <a:solidFill>
                                <a:srgbClr val="0070C0"/>
                              </a:solidFill>
                              <a:latin typeface="Cambria Math" panose="02040503050406030204" pitchFamily="18" charset="0"/>
                              <a:ea typeface="Cambria Math" panose="02040503050406030204" pitchFamily="18" charset="0"/>
                            </a:rPr>
                            <m:t>tica</m:t>
                          </m:r>
                        </m:sub>
                      </m:sSub>
                      <m:r>
                        <a:rPr lang="pt-BR" sz="1600" b="0" i="1" smtClean="0">
                          <a:solidFill>
                            <a:srgbClr val="0070C0"/>
                          </a:solidFill>
                          <a:latin typeface="Cambria Math" panose="02040503050406030204" pitchFamily="18" charset="0"/>
                          <a:ea typeface="Cambria Math" panose="02040503050406030204" pitchFamily="18" charset="0"/>
                        </a:rPr>
                        <m:t>=</m:t>
                      </m:r>
                      <m:r>
                        <a:rPr lang="pt-BR" sz="1600" b="1" i="1" smtClean="0">
                          <a:solidFill>
                            <a:srgbClr val="0070C0"/>
                          </a:solidFill>
                          <a:latin typeface="Cambria Math" panose="02040503050406030204" pitchFamily="18" charset="0"/>
                          <a:ea typeface="Cambria Math" panose="02040503050406030204" pitchFamily="18" charset="0"/>
                        </a:rPr>
                        <m:t>𝟏</m:t>
                      </m:r>
                      <m:r>
                        <a:rPr lang="pt-BR" sz="1600" b="1" i="1" smtClean="0">
                          <a:solidFill>
                            <a:srgbClr val="0070C0"/>
                          </a:solidFill>
                          <a:latin typeface="Cambria Math" panose="02040503050406030204" pitchFamily="18" charset="0"/>
                          <a:ea typeface="Cambria Math" panose="02040503050406030204" pitchFamily="18" charset="0"/>
                        </a:rPr>
                        <m:t>𝒎𝒎</m:t>
                      </m:r>
                    </m:oMath>
                  </m:oMathPara>
                </a14:m>
                <a:endParaRPr lang="pt-BR" sz="1600" b="1" dirty="0">
                  <a:solidFill>
                    <a:srgbClr val="0070C0"/>
                  </a:solidFill>
                  <a:latin typeface="Arial Narrow" pitchFamily="34" charset="0"/>
                </a:endParaRPr>
              </a:p>
            </p:txBody>
          </p:sp>
        </mc:Choice>
        <mc:Fallback xmlns="">
          <p:sp>
            <p:nvSpPr>
              <p:cNvPr id="30" name="CaixaDeTexto 29"/>
              <p:cNvSpPr txBox="1">
                <a:spLocks noRot="1" noChangeAspect="1" noMove="1" noResize="1" noEditPoints="1" noAdjustHandles="1" noChangeArrowheads="1" noChangeShapeType="1" noTextEdit="1"/>
              </p:cNvSpPr>
              <p:nvPr/>
            </p:nvSpPr>
            <p:spPr>
              <a:xfrm>
                <a:off x="6952521" y="3598622"/>
                <a:ext cx="1836203" cy="338554"/>
              </a:xfrm>
              <a:prstGeom prst="rect">
                <a:avLst/>
              </a:prstGeom>
              <a:blipFill rotWithShape="0">
                <a:blip r:embed="rId8"/>
                <a:stretch>
                  <a:fillRect b="-1786"/>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193199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mwrf.com/site-files/mwrf.com/files/uploads/2012/07/ANSYS%20logo_shadow%20lef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a:solidFill>
                  <a:schemeClr val="tx2">
                    <a:lumMod val="75000"/>
                  </a:schemeClr>
                </a:solidFill>
                <a:latin typeface="BankGothic Lt BT" pitchFamily="34" charset="0"/>
              </a:rPr>
              <a:t>Método dos Elementos Finitos</a:t>
            </a:r>
          </a:p>
        </p:txBody>
      </p:sp>
      <p:pic>
        <p:nvPicPr>
          <p:cNvPr id="5" name="Imagem 4"/>
          <p:cNvPicPr>
            <a:picLocks noChangeAspect="1"/>
          </p:cNvPicPr>
          <p:nvPr/>
        </p:nvPicPr>
        <p:blipFill>
          <a:blip r:embed="rId4"/>
          <a:stretch>
            <a:fillRect/>
          </a:stretch>
        </p:blipFill>
        <p:spPr>
          <a:xfrm>
            <a:off x="899592" y="4292169"/>
            <a:ext cx="6052929" cy="2292873"/>
          </a:xfrm>
          <a:prstGeom prst="rect">
            <a:avLst/>
          </a:prstGeom>
        </p:spPr>
      </p:pic>
      <p:pic>
        <p:nvPicPr>
          <p:cNvPr id="4" name="Imagem 3"/>
          <p:cNvPicPr>
            <a:picLocks noChangeAspect="1"/>
          </p:cNvPicPr>
          <p:nvPr/>
        </p:nvPicPr>
        <p:blipFill>
          <a:blip r:embed="rId5"/>
          <a:stretch>
            <a:fillRect/>
          </a:stretch>
        </p:blipFill>
        <p:spPr>
          <a:xfrm>
            <a:off x="1095376" y="2964939"/>
            <a:ext cx="5526000" cy="1112043"/>
          </a:xfrm>
          <a:prstGeom prst="rect">
            <a:avLst/>
          </a:prstGeom>
        </p:spPr>
      </p:pic>
      <p:pic>
        <p:nvPicPr>
          <p:cNvPr id="6" name="Imagem 5"/>
          <p:cNvPicPr>
            <a:picLocks noChangeAspect="1"/>
          </p:cNvPicPr>
          <p:nvPr/>
        </p:nvPicPr>
        <p:blipFill>
          <a:blip r:embed="rId6"/>
          <a:stretch>
            <a:fillRect/>
          </a:stretch>
        </p:blipFill>
        <p:spPr>
          <a:xfrm>
            <a:off x="1095376" y="1365166"/>
            <a:ext cx="5526000" cy="1116156"/>
          </a:xfrm>
          <a:prstGeom prst="rect">
            <a:avLst/>
          </a:prstGeom>
        </p:spPr>
      </p:pic>
      <p:cxnSp>
        <p:nvCxnSpPr>
          <p:cNvPr id="10" name="Conector reto 9"/>
          <p:cNvCxnSpPr/>
          <p:nvPr/>
        </p:nvCxnSpPr>
        <p:spPr>
          <a:xfrm>
            <a:off x="6693384" y="2964939"/>
            <a:ext cx="3988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p:nvPr/>
        </p:nvCxnSpPr>
        <p:spPr>
          <a:xfrm>
            <a:off x="6884207" y="2964939"/>
            <a:ext cx="0" cy="55602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a:xfrm>
            <a:off x="6705742" y="3520960"/>
            <a:ext cx="3988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aixaDeTexto 19"/>
              <p:cNvSpPr txBox="1"/>
              <p:nvPr/>
            </p:nvSpPr>
            <p:spPr>
              <a:xfrm>
                <a:off x="6953002" y="3025527"/>
                <a:ext cx="2190998" cy="338554"/>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600" b="0" i="1" smtClean="0">
                              <a:solidFill>
                                <a:srgbClr val="FF0000"/>
                              </a:solidFill>
                              <a:latin typeface="Cambria Math" panose="02040503050406030204" pitchFamily="18" charset="0"/>
                              <a:ea typeface="Cambria Math" panose="02040503050406030204" pitchFamily="18" charset="0"/>
                            </a:rPr>
                          </m:ctrlPr>
                        </m:sSubPr>
                        <m:e>
                          <m:r>
                            <a:rPr lang="pt-BR" sz="1600" b="0" i="1" smtClean="0">
                              <a:solidFill>
                                <a:srgbClr val="FF0000"/>
                              </a:solidFill>
                              <a:latin typeface="Cambria Math" panose="02040503050406030204" pitchFamily="18" charset="0"/>
                              <a:ea typeface="Cambria Math" panose="02040503050406030204" pitchFamily="18" charset="0"/>
                            </a:rPr>
                            <m:t>𝜈</m:t>
                          </m:r>
                        </m:e>
                        <m:sub>
                          <m:r>
                            <m:rPr>
                              <m:sty m:val="p"/>
                            </m:rPr>
                            <a:rPr lang="pt-BR" sz="1600" b="0" i="0" smtClean="0">
                              <a:solidFill>
                                <a:srgbClr val="FF0000"/>
                              </a:solidFill>
                              <a:latin typeface="Cambria Math" panose="02040503050406030204" pitchFamily="18" charset="0"/>
                              <a:ea typeface="Cambria Math" panose="02040503050406030204" pitchFamily="18" charset="0"/>
                            </a:rPr>
                            <m:t>num</m:t>
                          </m:r>
                          <m:r>
                            <a:rPr lang="pt-BR" sz="1600" b="0" i="0" smtClean="0">
                              <a:solidFill>
                                <a:srgbClr val="FF0000"/>
                              </a:solidFill>
                              <a:latin typeface="Cambria Math" panose="02040503050406030204" pitchFamily="18" charset="0"/>
                              <a:ea typeface="Cambria Math" panose="02040503050406030204" pitchFamily="18" charset="0"/>
                            </a:rPr>
                            <m:t>é</m:t>
                          </m:r>
                          <m:r>
                            <m:rPr>
                              <m:sty m:val="p"/>
                            </m:rPr>
                            <a:rPr lang="pt-BR" sz="1600" b="0" i="0" smtClean="0">
                              <a:solidFill>
                                <a:srgbClr val="FF0000"/>
                              </a:solidFill>
                              <a:latin typeface="Cambria Math" panose="02040503050406030204" pitchFamily="18" charset="0"/>
                              <a:ea typeface="Cambria Math" panose="02040503050406030204" pitchFamily="18" charset="0"/>
                            </a:rPr>
                            <m:t>rica</m:t>
                          </m:r>
                        </m:sub>
                      </m:sSub>
                      <m:r>
                        <a:rPr lang="pt-BR" sz="1600" b="0" i="1" smtClean="0">
                          <a:solidFill>
                            <a:srgbClr val="FF0000"/>
                          </a:solidFill>
                          <a:latin typeface="Cambria Math" panose="02040503050406030204" pitchFamily="18" charset="0"/>
                          <a:ea typeface="Cambria Math" panose="02040503050406030204" pitchFamily="18" charset="0"/>
                        </a:rPr>
                        <m:t>=</m:t>
                      </m:r>
                      <m:r>
                        <a:rPr lang="pt-BR" sz="1600" b="1" i="1" smtClean="0">
                          <a:solidFill>
                            <a:srgbClr val="FF0000"/>
                          </a:solidFill>
                          <a:latin typeface="Cambria Math" panose="02040503050406030204" pitchFamily="18" charset="0"/>
                          <a:ea typeface="Cambria Math" panose="02040503050406030204" pitchFamily="18" charset="0"/>
                        </a:rPr>
                        <m:t>𝟎</m:t>
                      </m:r>
                      <m:r>
                        <a:rPr lang="pt-BR" sz="1600" b="1" i="1" smtClean="0">
                          <a:solidFill>
                            <a:srgbClr val="FF0000"/>
                          </a:solidFill>
                          <a:latin typeface="Cambria Math" panose="02040503050406030204" pitchFamily="18" charset="0"/>
                          <a:ea typeface="Cambria Math" panose="02040503050406030204" pitchFamily="18" charset="0"/>
                        </a:rPr>
                        <m:t>,</m:t>
                      </m:r>
                      <m:r>
                        <a:rPr lang="pt-BR" sz="1600" b="1" i="1" smtClean="0">
                          <a:solidFill>
                            <a:srgbClr val="FF0000"/>
                          </a:solidFill>
                          <a:latin typeface="Cambria Math" panose="02040503050406030204" pitchFamily="18" charset="0"/>
                          <a:ea typeface="Cambria Math" panose="02040503050406030204" pitchFamily="18" charset="0"/>
                        </a:rPr>
                        <m:t>𝟎𝟐𝟔</m:t>
                      </m:r>
                      <m:r>
                        <a:rPr lang="pt-BR" sz="1600" b="1" i="1" smtClean="0">
                          <a:solidFill>
                            <a:srgbClr val="FF0000"/>
                          </a:solidFill>
                          <a:latin typeface="Cambria Math" panose="02040503050406030204" pitchFamily="18" charset="0"/>
                          <a:ea typeface="Cambria Math" panose="02040503050406030204" pitchFamily="18" charset="0"/>
                        </a:rPr>
                        <m:t>𝒎𝒎</m:t>
                      </m:r>
                    </m:oMath>
                  </m:oMathPara>
                </a14:m>
                <a:endParaRPr lang="pt-BR" sz="1600" b="1" dirty="0">
                  <a:solidFill>
                    <a:srgbClr val="FF0000"/>
                  </a:solidFill>
                  <a:latin typeface="Arial Narrow" pitchFamily="34" charset="0"/>
                </a:endParaRPr>
              </a:p>
            </p:txBody>
          </p:sp>
        </mc:Choice>
        <mc:Fallback xmlns="">
          <p:sp>
            <p:nvSpPr>
              <p:cNvPr id="20" name="CaixaDeTexto 19"/>
              <p:cNvSpPr txBox="1">
                <a:spLocks noRot="1" noChangeAspect="1" noMove="1" noResize="1" noEditPoints="1" noAdjustHandles="1" noChangeArrowheads="1" noChangeShapeType="1" noTextEdit="1"/>
              </p:cNvSpPr>
              <p:nvPr/>
            </p:nvSpPr>
            <p:spPr>
              <a:xfrm>
                <a:off x="6953002" y="3025527"/>
                <a:ext cx="2190998" cy="338554"/>
              </a:xfrm>
              <a:prstGeom prst="rect">
                <a:avLst/>
              </a:prstGeom>
              <a:blipFill rotWithShape="0">
                <a:blip r:embed="rId7"/>
                <a:stretch>
                  <a:fillRect b="-1786"/>
                </a:stretch>
              </a:blipFill>
              <a:ln>
                <a:noFill/>
              </a:ln>
              <a:effectLst/>
            </p:spPr>
            <p:txBody>
              <a:bodyPr/>
              <a:lstStyle/>
              <a:p>
                <a:r>
                  <a:rPr lang="en-US">
                    <a:noFill/>
                  </a:rPr>
                  <a:t> </a:t>
                </a:r>
              </a:p>
            </p:txBody>
          </p:sp>
        </mc:Fallback>
      </mc:AlternateContent>
      <p:pic>
        <p:nvPicPr>
          <p:cNvPr id="14" name="Imagem 13"/>
          <p:cNvPicPr>
            <a:picLocks noChangeAspect="1"/>
          </p:cNvPicPr>
          <p:nvPr/>
        </p:nvPicPr>
        <p:blipFill>
          <a:blip r:embed="rId8"/>
          <a:stretch>
            <a:fillRect/>
          </a:stretch>
        </p:blipFill>
        <p:spPr>
          <a:xfrm>
            <a:off x="6729703" y="783735"/>
            <a:ext cx="1301838" cy="1663784"/>
          </a:xfrm>
          <a:prstGeom prst="rect">
            <a:avLst/>
          </a:prstGeom>
        </p:spPr>
      </p:pic>
      <mc:AlternateContent xmlns:mc="http://schemas.openxmlformats.org/markup-compatibility/2006" xmlns:a14="http://schemas.microsoft.com/office/drawing/2010/main">
        <mc:Choice Requires="a14">
          <p:sp>
            <p:nvSpPr>
              <p:cNvPr id="22" name="CaixaDeTexto 21"/>
              <p:cNvSpPr txBox="1"/>
              <p:nvPr/>
            </p:nvSpPr>
            <p:spPr>
              <a:xfrm>
                <a:off x="6952521" y="3598622"/>
                <a:ext cx="1836203" cy="338554"/>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600" b="0" i="1" smtClean="0">
                              <a:solidFill>
                                <a:srgbClr val="0070C0"/>
                              </a:solidFill>
                              <a:latin typeface="Cambria Math" panose="02040503050406030204" pitchFamily="18" charset="0"/>
                              <a:ea typeface="Cambria Math" panose="02040503050406030204" pitchFamily="18" charset="0"/>
                            </a:rPr>
                          </m:ctrlPr>
                        </m:sSubPr>
                        <m:e>
                          <m:r>
                            <a:rPr lang="pt-BR" sz="1600" b="0" i="1" smtClean="0">
                              <a:solidFill>
                                <a:srgbClr val="0070C0"/>
                              </a:solidFill>
                              <a:latin typeface="Cambria Math" panose="02040503050406030204" pitchFamily="18" charset="0"/>
                              <a:ea typeface="Cambria Math" panose="02040503050406030204" pitchFamily="18" charset="0"/>
                            </a:rPr>
                            <m:t>𝜈</m:t>
                          </m:r>
                        </m:e>
                        <m:sub>
                          <m:r>
                            <m:rPr>
                              <m:sty m:val="p"/>
                            </m:rPr>
                            <a:rPr lang="pt-BR" sz="1600" b="0" i="0" smtClean="0">
                              <a:solidFill>
                                <a:srgbClr val="0070C0"/>
                              </a:solidFill>
                              <a:latin typeface="Cambria Math" panose="02040503050406030204" pitchFamily="18" charset="0"/>
                              <a:ea typeface="Cambria Math" panose="02040503050406030204" pitchFamily="18" charset="0"/>
                            </a:rPr>
                            <m:t>anal</m:t>
                          </m:r>
                          <m:r>
                            <a:rPr lang="pt-BR" sz="1600" b="0" i="0" smtClean="0">
                              <a:solidFill>
                                <a:srgbClr val="0070C0"/>
                              </a:solidFill>
                              <a:latin typeface="Cambria Math" panose="02040503050406030204" pitchFamily="18" charset="0"/>
                              <a:ea typeface="Cambria Math" panose="02040503050406030204" pitchFamily="18" charset="0"/>
                            </a:rPr>
                            <m:t>í</m:t>
                          </m:r>
                          <m:r>
                            <m:rPr>
                              <m:sty m:val="p"/>
                            </m:rPr>
                            <a:rPr lang="pt-BR" sz="1600" b="0" i="0" smtClean="0">
                              <a:solidFill>
                                <a:srgbClr val="0070C0"/>
                              </a:solidFill>
                              <a:latin typeface="Cambria Math" panose="02040503050406030204" pitchFamily="18" charset="0"/>
                              <a:ea typeface="Cambria Math" panose="02040503050406030204" pitchFamily="18" charset="0"/>
                            </a:rPr>
                            <m:t>tica</m:t>
                          </m:r>
                        </m:sub>
                      </m:sSub>
                      <m:r>
                        <a:rPr lang="pt-BR" sz="1600" b="0" i="1" smtClean="0">
                          <a:solidFill>
                            <a:srgbClr val="0070C0"/>
                          </a:solidFill>
                          <a:latin typeface="Cambria Math" panose="02040503050406030204" pitchFamily="18" charset="0"/>
                          <a:ea typeface="Cambria Math" panose="02040503050406030204" pitchFamily="18" charset="0"/>
                        </a:rPr>
                        <m:t>=</m:t>
                      </m:r>
                      <m:r>
                        <a:rPr lang="pt-BR" sz="1600" b="1" i="1" smtClean="0">
                          <a:solidFill>
                            <a:srgbClr val="0070C0"/>
                          </a:solidFill>
                          <a:latin typeface="Cambria Math" panose="02040503050406030204" pitchFamily="18" charset="0"/>
                          <a:ea typeface="Cambria Math" panose="02040503050406030204" pitchFamily="18" charset="0"/>
                        </a:rPr>
                        <m:t>𝟏</m:t>
                      </m:r>
                      <m:r>
                        <a:rPr lang="pt-BR" sz="1600" b="1" i="1" smtClean="0">
                          <a:solidFill>
                            <a:srgbClr val="0070C0"/>
                          </a:solidFill>
                          <a:latin typeface="Cambria Math" panose="02040503050406030204" pitchFamily="18" charset="0"/>
                          <a:ea typeface="Cambria Math" panose="02040503050406030204" pitchFamily="18" charset="0"/>
                        </a:rPr>
                        <m:t>𝒎𝒎</m:t>
                      </m:r>
                    </m:oMath>
                  </m:oMathPara>
                </a14:m>
                <a:endParaRPr lang="pt-BR" sz="1600" b="1" dirty="0">
                  <a:solidFill>
                    <a:srgbClr val="0070C0"/>
                  </a:solidFill>
                  <a:latin typeface="Arial Narrow" pitchFamily="34" charset="0"/>
                </a:endParaRPr>
              </a:p>
            </p:txBody>
          </p:sp>
        </mc:Choice>
        <mc:Fallback xmlns="">
          <p:sp>
            <p:nvSpPr>
              <p:cNvPr id="22" name="CaixaDeTexto 21"/>
              <p:cNvSpPr txBox="1">
                <a:spLocks noRot="1" noChangeAspect="1" noMove="1" noResize="1" noEditPoints="1" noAdjustHandles="1" noChangeArrowheads="1" noChangeShapeType="1" noTextEdit="1"/>
              </p:cNvSpPr>
              <p:nvPr/>
            </p:nvSpPr>
            <p:spPr>
              <a:xfrm>
                <a:off x="6952521" y="3598622"/>
                <a:ext cx="1836203" cy="338554"/>
              </a:xfrm>
              <a:prstGeom prst="rect">
                <a:avLst/>
              </a:prstGeom>
              <a:blipFill rotWithShape="0">
                <a:blip r:embed="rId9"/>
                <a:stretch>
                  <a:fillRect b="-1786"/>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aixaDeTexto 22"/>
              <p:cNvSpPr txBox="1"/>
              <p:nvPr/>
            </p:nvSpPr>
            <p:spPr>
              <a:xfrm>
                <a:off x="6741765" y="3467100"/>
                <a:ext cx="2298139" cy="584775"/>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3200" b="0" i="0" smtClean="0">
                          <a:solidFill>
                            <a:srgbClr val="0070C0"/>
                          </a:solidFill>
                          <a:latin typeface="Cambria Math" panose="02040503050406030204" pitchFamily="18" charset="0"/>
                          <a:ea typeface="Cambria Math" panose="02040503050406030204" pitchFamily="18" charset="0"/>
                        </a:rPr>
                        <m:t>(                  )</m:t>
                      </m:r>
                    </m:oMath>
                  </m:oMathPara>
                </a14:m>
                <a:endParaRPr lang="pt-BR" sz="3200" dirty="0">
                  <a:solidFill>
                    <a:srgbClr val="0070C0"/>
                  </a:solidFill>
                  <a:latin typeface="Arial Narrow" pitchFamily="34" charset="0"/>
                </a:endParaRPr>
              </a:p>
            </p:txBody>
          </p:sp>
        </mc:Choice>
        <mc:Fallback xmlns="">
          <p:sp>
            <p:nvSpPr>
              <p:cNvPr id="23" name="CaixaDeTexto 22"/>
              <p:cNvSpPr txBox="1">
                <a:spLocks noRot="1" noChangeAspect="1" noMove="1" noResize="1" noEditPoints="1" noAdjustHandles="1" noChangeArrowheads="1" noChangeShapeType="1" noTextEdit="1"/>
              </p:cNvSpPr>
              <p:nvPr/>
            </p:nvSpPr>
            <p:spPr>
              <a:xfrm>
                <a:off x="6741765" y="3467100"/>
                <a:ext cx="2298139" cy="584775"/>
              </a:xfrm>
              <a:prstGeom prst="rect">
                <a:avLst/>
              </a:prstGeom>
              <a:blipFill rotWithShape="0">
                <a:blip r:embed="rId10"/>
                <a:stretch>
                  <a:fillRect/>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312052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mwrf.com/site-files/mwrf.com/files/uploads/2012/07/ANSYS%20logo_shadow%20lef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a:solidFill>
                  <a:schemeClr val="tx2">
                    <a:lumMod val="75000"/>
                  </a:schemeClr>
                </a:solidFill>
                <a:latin typeface="BankGothic Lt BT" pitchFamily="34" charset="0"/>
              </a:rPr>
              <a:t>Método dos Elementos Finitos</a:t>
            </a:r>
          </a:p>
        </p:txBody>
      </p:sp>
      <p:pic>
        <p:nvPicPr>
          <p:cNvPr id="3" name="Imagem 2"/>
          <p:cNvPicPr>
            <a:picLocks noChangeAspect="1"/>
          </p:cNvPicPr>
          <p:nvPr/>
        </p:nvPicPr>
        <p:blipFill>
          <a:blip r:embed="rId4"/>
          <a:stretch>
            <a:fillRect/>
          </a:stretch>
        </p:blipFill>
        <p:spPr>
          <a:xfrm>
            <a:off x="450226" y="904238"/>
            <a:ext cx="8072689" cy="5405082"/>
          </a:xfrm>
          <a:prstGeom prst="rect">
            <a:avLst/>
          </a:prstGeom>
        </p:spPr>
      </p:pic>
    </p:spTree>
    <p:extLst>
      <p:ext uri="{BB962C8B-B14F-4D97-AF65-F5344CB8AC3E}">
        <p14:creationId xmlns:p14="http://schemas.microsoft.com/office/powerpoint/2010/main" val="1931608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smtClean="0">
                <a:solidFill>
                  <a:schemeClr val="tx2">
                    <a:lumMod val="75000"/>
                  </a:schemeClr>
                </a:solidFill>
                <a:latin typeface="BankGothic Lt BT" pitchFamily="34" charset="0"/>
              </a:rPr>
              <a:t>Sobre o Curso de ANSYS </a:t>
            </a:r>
            <a:r>
              <a:rPr lang="pt-BR" sz="2800" b="1" dirty="0" smtClean="0">
                <a:solidFill>
                  <a:srgbClr val="FF0000"/>
                </a:solidFill>
                <a:latin typeface="BankGothic Lt BT" pitchFamily="34" charset="0"/>
              </a:rPr>
              <a:t>14.0</a:t>
            </a:r>
            <a:endParaRPr lang="pt-BR" sz="2800" b="1" dirty="0">
              <a:solidFill>
                <a:srgbClr val="FF0000"/>
              </a:solidFill>
              <a:latin typeface="BankGothic Lt BT" pitchFamily="34" charset="0"/>
            </a:endParaRPr>
          </a:p>
        </p:txBody>
      </p:sp>
      <p:sp>
        <p:nvSpPr>
          <p:cNvPr id="5" name="CaixaDeTexto 4"/>
          <p:cNvSpPr txBox="1"/>
          <p:nvPr/>
        </p:nvSpPr>
        <p:spPr>
          <a:xfrm>
            <a:off x="746283" y="981308"/>
            <a:ext cx="108012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smtClean="0">
                <a:solidFill>
                  <a:schemeClr val="tx2">
                    <a:lumMod val="75000"/>
                  </a:schemeClr>
                </a:solidFill>
                <a:latin typeface="Arial Narrow" pitchFamily="34" charset="0"/>
              </a:rPr>
              <a:t>Por quê?</a:t>
            </a:r>
            <a:endParaRPr lang="pt-BR" sz="2000">
              <a:solidFill>
                <a:schemeClr val="tx2">
                  <a:lumMod val="75000"/>
                </a:schemeClr>
              </a:solidFill>
              <a:latin typeface="Arial Narrow" pitchFamily="34" charset="0"/>
            </a:endParaRPr>
          </a:p>
        </p:txBody>
      </p:sp>
      <p:sp>
        <p:nvSpPr>
          <p:cNvPr id="7" name="CaixaDeTexto 6"/>
          <p:cNvSpPr txBox="1"/>
          <p:nvPr/>
        </p:nvSpPr>
        <p:spPr>
          <a:xfrm>
            <a:off x="746283" y="3197587"/>
            <a:ext cx="108012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smtClean="0">
                <a:solidFill>
                  <a:schemeClr val="tx2">
                    <a:lumMod val="75000"/>
                  </a:schemeClr>
                </a:solidFill>
                <a:latin typeface="Arial Narrow" pitchFamily="34" charset="0"/>
              </a:rPr>
              <a:t>Quanto?</a:t>
            </a:r>
            <a:endParaRPr lang="pt-BR" sz="2000">
              <a:solidFill>
                <a:schemeClr val="tx2">
                  <a:lumMod val="75000"/>
                </a:schemeClr>
              </a:solidFill>
              <a:latin typeface="Arial Narrow" pitchFamily="34" charset="0"/>
            </a:endParaRPr>
          </a:p>
        </p:txBody>
      </p:sp>
      <p:sp>
        <p:nvSpPr>
          <p:cNvPr id="8" name="CaixaDeTexto 7"/>
          <p:cNvSpPr txBox="1"/>
          <p:nvPr/>
        </p:nvSpPr>
        <p:spPr>
          <a:xfrm>
            <a:off x="746283" y="5717867"/>
            <a:ext cx="108012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smtClean="0">
                <a:solidFill>
                  <a:schemeClr val="tx2">
                    <a:lumMod val="75000"/>
                  </a:schemeClr>
                </a:solidFill>
                <a:latin typeface="Arial Narrow" pitchFamily="34" charset="0"/>
              </a:rPr>
              <a:t>Como?</a:t>
            </a:r>
            <a:endParaRPr lang="pt-BR" sz="2000">
              <a:solidFill>
                <a:schemeClr val="tx2">
                  <a:lumMod val="75000"/>
                </a:schemeClr>
              </a:solidFill>
              <a:latin typeface="Arial Narrow" pitchFamily="34" charset="0"/>
            </a:endParaRPr>
          </a:p>
        </p:txBody>
      </p:sp>
      <p:pic>
        <p:nvPicPr>
          <p:cNvPr id="22" name="Picture 2" descr="http://mwrf.com/site-files/mwrf.com/files/uploads/2012/07/ANSYS%20logo_shadow%20lef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23" name="CaixaDeTexto 22"/>
          <p:cNvSpPr txBox="1"/>
          <p:nvPr/>
        </p:nvSpPr>
        <p:spPr>
          <a:xfrm>
            <a:off x="2843808" y="996697"/>
            <a:ext cx="936104" cy="369332"/>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mtClean="0">
                <a:solidFill>
                  <a:schemeClr val="tx2">
                    <a:lumMod val="75000"/>
                  </a:schemeClr>
                </a:solidFill>
                <a:latin typeface="Arial Narrow" pitchFamily="34" charset="0"/>
              </a:rPr>
              <a:t>Utilidade</a:t>
            </a:r>
            <a:endParaRPr lang="pt-BR">
              <a:solidFill>
                <a:schemeClr val="tx2">
                  <a:lumMod val="75000"/>
                </a:schemeClr>
              </a:solidFill>
              <a:latin typeface="Arial Narrow" pitchFamily="34" charset="0"/>
            </a:endParaRPr>
          </a:p>
        </p:txBody>
      </p:sp>
      <p:sp>
        <p:nvSpPr>
          <p:cNvPr id="24" name="CaixaDeTexto 23"/>
          <p:cNvSpPr txBox="1"/>
          <p:nvPr/>
        </p:nvSpPr>
        <p:spPr>
          <a:xfrm>
            <a:off x="2843808" y="3074476"/>
            <a:ext cx="2016224" cy="646331"/>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mtClean="0">
                <a:solidFill>
                  <a:schemeClr val="tx2">
                    <a:lumMod val="75000"/>
                  </a:schemeClr>
                </a:solidFill>
                <a:latin typeface="Arial Narrow" pitchFamily="34" charset="0"/>
              </a:rPr>
              <a:t>Grau de abrangência e aprofundamento</a:t>
            </a:r>
            <a:endParaRPr lang="pt-BR">
              <a:solidFill>
                <a:schemeClr val="tx2">
                  <a:lumMod val="75000"/>
                </a:schemeClr>
              </a:solidFill>
              <a:latin typeface="Arial Narrow" pitchFamily="34" charset="0"/>
            </a:endParaRPr>
          </a:p>
        </p:txBody>
      </p:sp>
      <p:sp>
        <p:nvSpPr>
          <p:cNvPr id="25" name="CaixaDeTexto 24"/>
          <p:cNvSpPr txBox="1"/>
          <p:nvPr/>
        </p:nvSpPr>
        <p:spPr>
          <a:xfrm>
            <a:off x="2843808" y="5594756"/>
            <a:ext cx="2088232" cy="646331"/>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mtClean="0">
                <a:solidFill>
                  <a:schemeClr val="tx2">
                    <a:lumMod val="75000"/>
                  </a:schemeClr>
                </a:solidFill>
                <a:latin typeface="Arial Narrow" pitchFamily="34" charset="0"/>
              </a:rPr>
              <a:t>Metodologia de ensino e aprendizado</a:t>
            </a:r>
            <a:endParaRPr lang="pt-BR">
              <a:solidFill>
                <a:schemeClr val="tx2">
                  <a:lumMod val="75000"/>
                </a:schemeClr>
              </a:solidFill>
              <a:latin typeface="Arial Narrow" pitchFamily="34" charset="0"/>
            </a:endParaRPr>
          </a:p>
        </p:txBody>
      </p:sp>
      <p:cxnSp>
        <p:nvCxnSpPr>
          <p:cNvPr id="31" name="Conector de seta reta 30"/>
          <p:cNvCxnSpPr>
            <a:stCxn id="5" idx="3"/>
            <a:endCxn id="23" idx="1"/>
          </p:cNvCxnSpPr>
          <p:nvPr/>
        </p:nvCxnSpPr>
        <p:spPr>
          <a:xfrm>
            <a:off x="1826403" y="1181363"/>
            <a:ext cx="1017405"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33" name="Conector de seta reta 32"/>
          <p:cNvCxnSpPr>
            <a:stCxn id="7" idx="3"/>
            <a:endCxn id="24" idx="1"/>
          </p:cNvCxnSpPr>
          <p:nvPr/>
        </p:nvCxnSpPr>
        <p:spPr>
          <a:xfrm>
            <a:off x="1826403" y="3397642"/>
            <a:ext cx="1017405"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35" name="Conector de seta reta 34"/>
          <p:cNvCxnSpPr>
            <a:stCxn id="8" idx="3"/>
            <a:endCxn id="25" idx="1"/>
          </p:cNvCxnSpPr>
          <p:nvPr/>
        </p:nvCxnSpPr>
        <p:spPr>
          <a:xfrm>
            <a:off x="1826403" y="5917922"/>
            <a:ext cx="1017405"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13" name="CaixaDeTexto 12"/>
          <p:cNvSpPr txBox="1"/>
          <p:nvPr/>
        </p:nvSpPr>
        <p:spPr>
          <a:xfrm>
            <a:off x="6721225" y="1772817"/>
            <a:ext cx="1080120" cy="30777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400" b="1" u="sng" smtClean="0">
                <a:solidFill>
                  <a:schemeClr val="tx1"/>
                </a:solidFill>
                <a:latin typeface="Arial Narrow" pitchFamily="34" charset="0"/>
              </a:rPr>
              <a:t>E-MAIL:</a:t>
            </a:r>
            <a:endParaRPr lang="pt-BR" sz="1400" b="1" u="sng">
              <a:solidFill>
                <a:schemeClr val="tx1"/>
              </a:solidFill>
              <a:latin typeface="Arial Narrow" pitchFamily="34" charset="0"/>
            </a:endParaRPr>
          </a:p>
        </p:txBody>
      </p:sp>
      <p:sp>
        <p:nvSpPr>
          <p:cNvPr id="14" name="CaixaDeTexto 13"/>
          <p:cNvSpPr txBox="1"/>
          <p:nvPr/>
        </p:nvSpPr>
        <p:spPr>
          <a:xfrm>
            <a:off x="5893133" y="2112532"/>
            <a:ext cx="2736304"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dirty="0" smtClean="0">
                <a:solidFill>
                  <a:schemeClr val="tx2">
                    <a:lumMod val="75000"/>
                  </a:schemeClr>
                </a:solidFill>
                <a:latin typeface="Arial Narrow" pitchFamily="34" charset="0"/>
              </a:rPr>
              <a:t>ansysMAPDL@gmail.com</a:t>
            </a:r>
            <a:endParaRPr lang="pt-BR" sz="2000" dirty="0">
              <a:solidFill>
                <a:schemeClr val="tx2">
                  <a:lumMod val="75000"/>
                </a:schemeClr>
              </a:solidFill>
              <a:latin typeface="Arial Narrow" pitchFamily="34" charset="0"/>
            </a:endParaRPr>
          </a:p>
        </p:txBody>
      </p:sp>
      <p:sp>
        <p:nvSpPr>
          <p:cNvPr id="2" name="Retângulo 1"/>
          <p:cNvSpPr/>
          <p:nvPr/>
        </p:nvSpPr>
        <p:spPr>
          <a:xfrm>
            <a:off x="5749117" y="1700808"/>
            <a:ext cx="3024336" cy="1089949"/>
          </a:xfrm>
          <a:prstGeom prst="rect">
            <a:avLst/>
          </a:prstGeom>
          <a:no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p:cNvSpPr txBox="1"/>
          <p:nvPr/>
        </p:nvSpPr>
        <p:spPr>
          <a:xfrm>
            <a:off x="5497089" y="3683037"/>
            <a:ext cx="3528392" cy="83099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sz="1400" b="1" u="sng" dirty="0" smtClean="0">
                <a:solidFill>
                  <a:schemeClr val="tx1"/>
                </a:solidFill>
                <a:latin typeface="Arial Narrow" pitchFamily="34" charset="0"/>
              </a:rPr>
              <a:t>HORÁRIO:</a:t>
            </a:r>
          </a:p>
          <a:p>
            <a:pPr algn="ctr"/>
            <a:endParaRPr lang="pt-BR" sz="1400" b="1" u="sng" dirty="0" smtClean="0">
              <a:solidFill>
                <a:schemeClr val="tx1"/>
              </a:solidFill>
              <a:latin typeface="Arial Narrow" pitchFamily="34" charset="0"/>
            </a:endParaRPr>
          </a:p>
          <a:p>
            <a:pPr algn="ctr"/>
            <a:r>
              <a:rPr lang="pt-BR" sz="2000" dirty="0" smtClean="0">
                <a:solidFill>
                  <a:schemeClr val="tx2"/>
                </a:solidFill>
                <a:latin typeface="Arial Narrow" pitchFamily="34" charset="0"/>
              </a:rPr>
              <a:t>Segunda-feira, das 18h00 às 21h00</a:t>
            </a:r>
          </a:p>
        </p:txBody>
      </p:sp>
      <p:sp>
        <p:nvSpPr>
          <p:cNvPr id="32" name="CaixaDeTexto 31"/>
          <p:cNvSpPr txBox="1"/>
          <p:nvPr/>
        </p:nvSpPr>
        <p:spPr>
          <a:xfrm>
            <a:off x="5749117" y="5119016"/>
            <a:ext cx="3024336" cy="83099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400" b="1" u="sng" dirty="0" smtClean="0">
                <a:solidFill>
                  <a:schemeClr val="tx1"/>
                </a:solidFill>
                <a:latin typeface="Arial Narrow" pitchFamily="34" charset="0"/>
              </a:rPr>
              <a:t>LOCAL:</a:t>
            </a:r>
          </a:p>
          <a:p>
            <a:pPr algn="ctr"/>
            <a:endParaRPr lang="en-US" sz="1400" b="1" u="sng" dirty="0" smtClean="0">
              <a:solidFill>
                <a:schemeClr val="tx1"/>
              </a:solidFill>
              <a:latin typeface="Arial Narrow" pitchFamily="34" charset="0"/>
            </a:endParaRPr>
          </a:p>
          <a:p>
            <a:pPr algn="ctr"/>
            <a:r>
              <a:rPr lang="en-US" sz="2000" dirty="0" smtClean="0">
                <a:solidFill>
                  <a:schemeClr val="tx2"/>
                </a:solidFill>
                <a:latin typeface="Arial Narrow" pitchFamily="34" charset="0"/>
              </a:rPr>
              <a:t>NEXEM</a:t>
            </a:r>
          </a:p>
        </p:txBody>
      </p:sp>
    </p:spTree>
    <p:extLst>
      <p:ext uri="{BB962C8B-B14F-4D97-AF65-F5344CB8AC3E}">
        <p14:creationId xmlns:p14="http://schemas.microsoft.com/office/powerpoint/2010/main" val="143413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500"/>
                                  </p:stCondLst>
                                  <p:childTnLst>
                                    <p:set>
                                      <p:cBhvr>
                                        <p:cTn id="17" dur="1" fill="hold">
                                          <p:stCondLst>
                                            <p:cond delay="0"/>
                                          </p:stCondLst>
                                        </p:cTn>
                                        <p:tgtEl>
                                          <p:spTgt spid="2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50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50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23" grpId="0" animBg="1"/>
      <p:bldP spid="24" grpId="0" animBg="1"/>
      <p:bldP spid="2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mwrf.com/site-files/mwrf.com/files/uploads/2012/07/ANSYS%20logo_shadow%20lef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a:solidFill>
                  <a:schemeClr val="tx2">
                    <a:lumMod val="75000"/>
                  </a:schemeClr>
                </a:solidFill>
                <a:latin typeface="BankGothic Lt BT" pitchFamily="34" charset="0"/>
              </a:rPr>
              <a:t>Método dos Elementos Finitos</a:t>
            </a:r>
          </a:p>
        </p:txBody>
      </p:sp>
      <p:pic>
        <p:nvPicPr>
          <p:cNvPr id="2" name="Imagem 1"/>
          <p:cNvPicPr>
            <a:picLocks noChangeAspect="1"/>
          </p:cNvPicPr>
          <p:nvPr/>
        </p:nvPicPr>
        <p:blipFill>
          <a:blip r:embed="rId4"/>
          <a:stretch>
            <a:fillRect/>
          </a:stretch>
        </p:blipFill>
        <p:spPr>
          <a:xfrm>
            <a:off x="534857" y="989357"/>
            <a:ext cx="8074286" cy="4879286"/>
          </a:xfrm>
          <a:prstGeom prst="rect">
            <a:avLst/>
          </a:prstGeom>
        </p:spPr>
      </p:pic>
    </p:spTree>
    <p:extLst>
      <p:ext uri="{BB962C8B-B14F-4D97-AF65-F5344CB8AC3E}">
        <p14:creationId xmlns:p14="http://schemas.microsoft.com/office/powerpoint/2010/main" val="38735530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3"/>
          <a:stretch>
            <a:fillRect/>
          </a:stretch>
        </p:blipFill>
        <p:spPr>
          <a:xfrm>
            <a:off x="1317536" y="1052736"/>
            <a:ext cx="6508928" cy="5004643"/>
          </a:xfrm>
          <a:prstGeom prst="rect">
            <a:avLst/>
          </a:prstGeom>
        </p:spPr>
      </p:pic>
      <p:pic>
        <p:nvPicPr>
          <p:cNvPr id="7" name="Picture 2" descr="http://mwrf.com/site-files/mwrf.com/files/uploads/2012/07/ANSYS%20logo_shadow%20lef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a:solidFill>
                  <a:schemeClr val="tx2">
                    <a:lumMod val="75000"/>
                  </a:schemeClr>
                </a:solidFill>
                <a:latin typeface="BankGothic Lt BT" pitchFamily="34" charset="0"/>
              </a:rPr>
              <a:t>Método dos Elementos Finitos</a:t>
            </a:r>
          </a:p>
        </p:txBody>
      </p:sp>
      <p:cxnSp>
        <p:nvCxnSpPr>
          <p:cNvPr id="6" name="Conector reto 5"/>
          <p:cNvCxnSpPr/>
          <p:nvPr/>
        </p:nvCxnSpPr>
        <p:spPr>
          <a:xfrm>
            <a:off x="2195736" y="5013176"/>
            <a:ext cx="5472606" cy="0"/>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aixaDeTexto 8"/>
              <p:cNvSpPr txBox="1"/>
              <p:nvPr/>
            </p:nvSpPr>
            <p:spPr>
              <a:xfrm>
                <a:off x="7668344" y="4807730"/>
                <a:ext cx="1008112" cy="338554"/>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600" b="0" i="1" smtClean="0">
                              <a:solidFill>
                                <a:srgbClr val="0070C0"/>
                              </a:solidFill>
                              <a:latin typeface="Cambria Math" panose="02040503050406030204" pitchFamily="18" charset="0"/>
                              <a:ea typeface="Cambria Math" panose="02040503050406030204" pitchFamily="18" charset="0"/>
                            </a:rPr>
                          </m:ctrlPr>
                        </m:sSubPr>
                        <m:e>
                          <m:r>
                            <a:rPr lang="pt-BR" sz="1600" b="0" i="1" smtClean="0">
                              <a:solidFill>
                                <a:srgbClr val="0070C0"/>
                              </a:solidFill>
                              <a:latin typeface="Cambria Math" panose="02040503050406030204" pitchFamily="18" charset="0"/>
                              <a:ea typeface="Cambria Math" panose="02040503050406030204" pitchFamily="18" charset="0"/>
                            </a:rPr>
                            <m:t>𝜈</m:t>
                          </m:r>
                        </m:e>
                        <m:sub>
                          <m:r>
                            <m:rPr>
                              <m:sty m:val="p"/>
                            </m:rPr>
                            <a:rPr lang="pt-BR" sz="1600" b="0" i="0" smtClean="0">
                              <a:solidFill>
                                <a:srgbClr val="0070C0"/>
                              </a:solidFill>
                              <a:latin typeface="Cambria Math" panose="02040503050406030204" pitchFamily="18" charset="0"/>
                              <a:ea typeface="Cambria Math" panose="02040503050406030204" pitchFamily="18" charset="0"/>
                            </a:rPr>
                            <m:t>anal</m:t>
                          </m:r>
                          <m:r>
                            <a:rPr lang="pt-BR" sz="1600" b="0" i="0" smtClean="0">
                              <a:solidFill>
                                <a:srgbClr val="0070C0"/>
                              </a:solidFill>
                              <a:latin typeface="Cambria Math" panose="02040503050406030204" pitchFamily="18" charset="0"/>
                              <a:ea typeface="Cambria Math" panose="02040503050406030204" pitchFamily="18" charset="0"/>
                            </a:rPr>
                            <m:t>í</m:t>
                          </m:r>
                          <m:r>
                            <m:rPr>
                              <m:sty m:val="p"/>
                            </m:rPr>
                            <a:rPr lang="pt-BR" sz="1600" b="0" i="0" smtClean="0">
                              <a:solidFill>
                                <a:srgbClr val="0070C0"/>
                              </a:solidFill>
                              <a:latin typeface="Cambria Math" panose="02040503050406030204" pitchFamily="18" charset="0"/>
                              <a:ea typeface="Cambria Math" panose="02040503050406030204" pitchFamily="18" charset="0"/>
                            </a:rPr>
                            <m:t>tica</m:t>
                          </m:r>
                        </m:sub>
                      </m:sSub>
                    </m:oMath>
                  </m:oMathPara>
                </a14:m>
                <a:endParaRPr lang="pt-BR" sz="1600" b="1" dirty="0">
                  <a:solidFill>
                    <a:srgbClr val="0070C0"/>
                  </a:solidFill>
                  <a:latin typeface="Arial Narrow" pitchFamily="34" charset="0"/>
                </a:endParaRPr>
              </a:p>
            </p:txBody>
          </p:sp>
        </mc:Choice>
        <mc:Fallback xmlns="">
          <p:sp>
            <p:nvSpPr>
              <p:cNvPr id="9" name="CaixaDeTexto 8"/>
              <p:cNvSpPr txBox="1">
                <a:spLocks noRot="1" noChangeAspect="1" noMove="1" noResize="1" noEditPoints="1" noAdjustHandles="1" noChangeArrowheads="1" noChangeShapeType="1" noTextEdit="1"/>
              </p:cNvSpPr>
              <p:nvPr/>
            </p:nvSpPr>
            <p:spPr>
              <a:xfrm>
                <a:off x="7668344" y="4807730"/>
                <a:ext cx="1008112" cy="338554"/>
              </a:xfrm>
              <a:prstGeom prst="rect">
                <a:avLst/>
              </a:prstGeom>
              <a:blipFill rotWithShape="0">
                <a:blip r:embed="rId5"/>
                <a:stretch>
                  <a:fillRect b="-1818"/>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aixaDeTexto 9"/>
              <p:cNvSpPr txBox="1"/>
              <p:nvPr/>
            </p:nvSpPr>
            <p:spPr>
              <a:xfrm>
                <a:off x="7673082" y="4275699"/>
                <a:ext cx="1003374" cy="338554"/>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600" b="0" i="1" smtClean="0">
                              <a:solidFill>
                                <a:srgbClr val="FF0000"/>
                              </a:solidFill>
                              <a:latin typeface="Cambria Math" panose="02040503050406030204" pitchFamily="18" charset="0"/>
                              <a:ea typeface="Cambria Math" panose="02040503050406030204" pitchFamily="18" charset="0"/>
                            </a:rPr>
                          </m:ctrlPr>
                        </m:sSubPr>
                        <m:e>
                          <m:r>
                            <a:rPr lang="pt-BR" sz="1600" b="0" i="1" smtClean="0">
                              <a:solidFill>
                                <a:srgbClr val="FF0000"/>
                              </a:solidFill>
                              <a:latin typeface="Cambria Math" panose="02040503050406030204" pitchFamily="18" charset="0"/>
                              <a:ea typeface="Cambria Math" panose="02040503050406030204" pitchFamily="18" charset="0"/>
                            </a:rPr>
                            <m:t>𝜈</m:t>
                          </m:r>
                        </m:e>
                        <m:sub>
                          <m:r>
                            <m:rPr>
                              <m:sty m:val="p"/>
                            </m:rPr>
                            <a:rPr lang="pt-BR" sz="1600" b="0" i="0" smtClean="0">
                              <a:solidFill>
                                <a:srgbClr val="FF0000"/>
                              </a:solidFill>
                              <a:latin typeface="Cambria Math" panose="02040503050406030204" pitchFamily="18" charset="0"/>
                              <a:ea typeface="Cambria Math" panose="02040503050406030204" pitchFamily="18" charset="0"/>
                            </a:rPr>
                            <m:t>num</m:t>
                          </m:r>
                          <m:r>
                            <a:rPr lang="pt-BR" sz="1600" b="0" i="0" smtClean="0">
                              <a:solidFill>
                                <a:srgbClr val="FF0000"/>
                              </a:solidFill>
                              <a:latin typeface="Cambria Math" panose="02040503050406030204" pitchFamily="18" charset="0"/>
                              <a:ea typeface="Cambria Math" panose="02040503050406030204" pitchFamily="18" charset="0"/>
                            </a:rPr>
                            <m:t>é</m:t>
                          </m:r>
                          <m:r>
                            <m:rPr>
                              <m:sty m:val="p"/>
                            </m:rPr>
                            <a:rPr lang="pt-BR" sz="1600" b="0" i="0" smtClean="0">
                              <a:solidFill>
                                <a:srgbClr val="FF0000"/>
                              </a:solidFill>
                              <a:latin typeface="Cambria Math" panose="02040503050406030204" pitchFamily="18" charset="0"/>
                              <a:ea typeface="Cambria Math" panose="02040503050406030204" pitchFamily="18" charset="0"/>
                            </a:rPr>
                            <m:t>rica</m:t>
                          </m:r>
                        </m:sub>
                      </m:sSub>
                    </m:oMath>
                  </m:oMathPara>
                </a14:m>
                <a:endParaRPr lang="pt-BR" sz="1600" b="1" dirty="0">
                  <a:solidFill>
                    <a:srgbClr val="FF0000"/>
                  </a:solidFill>
                  <a:latin typeface="Arial Narrow" pitchFamily="34" charset="0"/>
                </a:endParaRPr>
              </a:p>
            </p:txBody>
          </p:sp>
        </mc:Choice>
        <mc:Fallback xmlns="">
          <p:sp>
            <p:nvSpPr>
              <p:cNvPr id="10" name="CaixaDeTexto 9"/>
              <p:cNvSpPr txBox="1">
                <a:spLocks noRot="1" noChangeAspect="1" noMove="1" noResize="1" noEditPoints="1" noAdjustHandles="1" noChangeArrowheads="1" noChangeShapeType="1" noTextEdit="1"/>
              </p:cNvSpPr>
              <p:nvPr/>
            </p:nvSpPr>
            <p:spPr>
              <a:xfrm>
                <a:off x="7673082" y="4275699"/>
                <a:ext cx="1003374" cy="338554"/>
              </a:xfrm>
              <a:prstGeom prst="rect">
                <a:avLst/>
              </a:prstGeom>
              <a:blipFill rotWithShape="0">
                <a:blip r:embed="rId6"/>
                <a:stretch>
                  <a:fillRect b="-1786"/>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17437130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mwrf.com/site-files/mwrf.com/files/uploads/2012/07/ANSYS%20logo_shadow%20lef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a:solidFill>
                  <a:schemeClr val="tx2">
                    <a:lumMod val="75000"/>
                  </a:schemeClr>
                </a:solidFill>
                <a:latin typeface="BankGothic Lt BT" pitchFamily="34" charset="0"/>
              </a:rPr>
              <a:t>Método dos Elementos Finitos</a:t>
            </a:r>
          </a:p>
        </p:txBody>
      </p:sp>
      <p:pic>
        <p:nvPicPr>
          <p:cNvPr id="11" name="Imagem 10"/>
          <p:cNvPicPr>
            <a:picLocks noChangeAspect="1"/>
          </p:cNvPicPr>
          <p:nvPr/>
        </p:nvPicPr>
        <p:blipFill rotWithShape="1">
          <a:blip r:embed="rId4"/>
          <a:srcRect b="62615"/>
          <a:stretch/>
        </p:blipFill>
        <p:spPr>
          <a:xfrm>
            <a:off x="450226" y="904238"/>
            <a:ext cx="8072689" cy="2020706"/>
          </a:xfrm>
          <a:prstGeom prst="rect">
            <a:avLst/>
          </a:prstGeom>
        </p:spPr>
      </p:pic>
      <p:pic>
        <p:nvPicPr>
          <p:cNvPr id="3" name="Imagem 2"/>
          <p:cNvPicPr>
            <a:picLocks noChangeAspect="1"/>
          </p:cNvPicPr>
          <p:nvPr/>
        </p:nvPicPr>
        <p:blipFill>
          <a:blip r:embed="rId5"/>
          <a:stretch>
            <a:fillRect/>
          </a:stretch>
        </p:blipFill>
        <p:spPr>
          <a:xfrm>
            <a:off x="1115616" y="3522140"/>
            <a:ext cx="5508000" cy="1104262"/>
          </a:xfrm>
          <a:prstGeom prst="rect">
            <a:avLst/>
          </a:prstGeom>
        </p:spPr>
      </p:pic>
      <p:cxnSp>
        <p:nvCxnSpPr>
          <p:cNvPr id="12" name="Conector reto 11"/>
          <p:cNvCxnSpPr/>
          <p:nvPr/>
        </p:nvCxnSpPr>
        <p:spPr>
          <a:xfrm>
            <a:off x="6693384" y="3509177"/>
            <a:ext cx="3988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ector de seta reta 12"/>
          <p:cNvCxnSpPr/>
          <p:nvPr/>
        </p:nvCxnSpPr>
        <p:spPr>
          <a:xfrm>
            <a:off x="6884207" y="3509177"/>
            <a:ext cx="0" cy="556022"/>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Conector reto 13"/>
          <p:cNvCxnSpPr/>
          <p:nvPr/>
        </p:nvCxnSpPr>
        <p:spPr>
          <a:xfrm>
            <a:off x="6705742" y="4065198"/>
            <a:ext cx="3988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CaixaDeTexto 14"/>
              <p:cNvSpPr txBox="1"/>
              <p:nvPr/>
            </p:nvSpPr>
            <p:spPr>
              <a:xfrm>
                <a:off x="6953002" y="3569765"/>
                <a:ext cx="1867470" cy="338554"/>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600" b="0" i="1" smtClean="0">
                              <a:solidFill>
                                <a:srgbClr val="FF0000"/>
                              </a:solidFill>
                              <a:latin typeface="Cambria Math" panose="02040503050406030204" pitchFamily="18" charset="0"/>
                              <a:ea typeface="Cambria Math" panose="02040503050406030204" pitchFamily="18" charset="0"/>
                            </a:rPr>
                          </m:ctrlPr>
                        </m:sSubPr>
                        <m:e>
                          <m:r>
                            <a:rPr lang="pt-BR" sz="1600" b="0" i="1" smtClean="0">
                              <a:solidFill>
                                <a:srgbClr val="FF0000"/>
                              </a:solidFill>
                              <a:latin typeface="Cambria Math" panose="02040503050406030204" pitchFamily="18" charset="0"/>
                              <a:ea typeface="Cambria Math" panose="02040503050406030204" pitchFamily="18" charset="0"/>
                            </a:rPr>
                            <m:t>𝜈</m:t>
                          </m:r>
                        </m:e>
                        <m:sub>
                          <m:r>
                            <m:rPr>
                              <m:sty m:val="p"/>
                            </m:rPr>
                            <a:rPr lang="pt-BR" sz="1600" b="0" i="0" smtClean="0">
                              <a:solidFill>
                                <a:srgbClr val="FF0000"/>
                              </a:solidFill>
                              <a:latin typeface="Cambria Math" panose="02040503050406030204" pitchFamily="18" charset="0"/>
                              <a:ea typeface="Cambria Math" panose="02040503050406030204" pitchFamily="18" charset="0"/>
                            </a:rPr>
                            <m:t>num</m:t>
                          </m:r>
                          <m:r>
                            <a:rPr lang="pt-BR" sz="1600" b="0" i="0" smtClean="0">
                              <a:solidFill>
                                <a:srgbClr val="FF0000"/>
                              </a:solidFill>
                              <a:latin typeface="Cambria Math" panose="02040503050406030204" pitchFamily="18" charset="0"/>
                              <a:ea typeface="Cambria Math" panose="02040503050406030204" pitchFamily="18" charset="0"/>
                            </a:rPr>
                            <m:t>é</m:t>
                          </m:r>
                          <m:r>
                            <m:rPr>
                              <m:sty m:val="p"/>
                            </m:rPr>
                            <a:rPr lang="pt-BR" sz="1600" b="0" i="0" smtClean="0">
                              <a:solidFill>
                                <a:srgbClr val="FF0000"/>
                              </a:solidFill>
                              <a:latin typeface="Cambria Math" panose="02040503050406030204" pitchFamily="18" charset="0"/>
                              <a:ea typeface="Cambria Math" panose="02040503050406030204" pitchFamily="18" charset="0"/>
                            </a:rPr>
                            <m:t>rica</m:t>
                          </m:r>
                        </m:sub>
                      </m:sSub>
                      <m:r>
                        <a:rPr lang="pt-BR" sz="1600" b="0" i="1" smtClean="0">
                          <a:solidFill>
                            <a:srgbClr val="FF0000"/>
                          </a:solidFill>
                          <a:latin typeface="Cambria Math" panose="02040503050406030204" pitchFamily="18" charset="0"/>
                          <a:ea typeface="Cambria Math" panose="02040503050406030204" pitchFamily="18" charset="0"/>
                        </a:rPr>
                        <m:t>≅</m:t>
                      </m:r>
                      <m:r>
                        <a:rPr lang="pt-BR" sz="1600" b="1" i="1" smtClean="0">
                          <a:solidFill>
                            <a:srgbClr val="FF0000"/>
                          </a:solidFill>
                          <a:latin typeface="Cambria Math" panose="02040503050406030204" pitchFamily="18" charset="0"/>
                          <a:ea typeface="Cambria Math" panose="02040503050406030204" pitchFamily="18" charset="0"/>
                        </a:rPr>
                        <m:t>𝟏</m:t>
                      </m:r>
                      <m:r>
                        <a:rPr lang="pt-BR" sz="1600" b="1" i="1" smtClean="0">
                          <a:solidFill>
                            <a:srgbClr val="FF0000"/>
                          </a:solidFill>
                          <a:latin typeface="Cambria Math" panose="02040503050406030204" pitchFamily="18" charset="0"/>
                          <a:ea typeface="Cambria Math" panose="02040503050406030204" pitchFamily="18" charset="0"/>
                        </a:rPr>
                        <m:t>𝒎𝒎</m:t>
                      </m:r>
                    </m:oMath>
                  </m:oMathPara>
                </a14:m>
                <a:endParaRPr lang="pt-BR" sz="1600" b="1" dirty="0">
                  <a:solidFill>
                    <a:srgbClr val="FF0000"/>
                  </a:solidFill>
                  <a:latin typeface="Arial Narrow" pitchFamily="34" charset="0"/>
                </a:endParaRPr>
              </a:p>
            </p:txBody>
          </p:sp>
        </mc:Choice>
        <mc:Fallback xmlns="">
          <p:sp>
            <p:nvSpPr>
              <p:cNvPr id="15" name="CaixaDeTexto 14"/>
              <p:cNvSpPr txBox="1">
                <a:spLocks noRot="1" noChangeAspect="1" noMove="1" noResize="1" noEditPoints="1" noAdjustHandles="1" noChangeArrowheads="1" noChangeShapeType="1" noTextEdit="1"/>
              </p:cNvSpPr>
              <p:nvPr/>
            </p:nvSpPr>
            <p:spPr>
              <a:xfrm>
                <a:off x="6953002" y="3569765"/>
                <a:ext cx="1867470" cy="338554"/>
              </a:xfrm>
              <a:prstGeom prst="rect">
                <a:avLst/>
              </a:prstGeom>
              <a:blipFill rotWithShape="0">
                <a:blip r:embed="rId6"/>
                <a:stretch>
                  <a:fillRect b="-1818"/>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aixaDeTexto 15"/>
              <p:cNvSpPr txBox="1"/>
              <p:nvPr/>
            </p:nvSpPr>
            <p:spPr>
              <a:xfrm>
                <a:off x="2215094" y="5589240"/>
                <a:ext cx="2160240" cy="553357"/>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pt-BR" sz="1600" b="0" i="1" smtClean="0">
                              <a:solidFill>
                                <a:srgbClr val="0070C0"/>
                              </a:solidFill>
                              <a:latin typeface="Cambria Math" panose="02040503050406030204" pitchFamily="18" charset="0"/>
                              <a:ea typeface="Cambria Math" panose="02040503050406030204" pitchFamily="18" charset="0"/>
                            </a:rPr>
                          </m:ctrlPr>
                        </m:sSubPr>
                        <m:e>
                          <m:r>
                            <a:rPr lang="pt-BR" sz="1600" i="1" smtClean="0">
                              <a:solidFill>
                                <a:srgbClr val="0070C0"/>
                              </a:solidFill>
                              <a:latin typeface="Cambria Math" panose="02040503050406030204" pitchFamily="18" charset="0"/>
                              <a:ea typeface="Cambria Math" panose="02040503050406030204" pitchFamily="18" charset="0"/>
                            </a:rPr>
                            <m:t>𝑁</m:t>
                          </m:r>
                        </m:e>
                        <m:sub>
                          <m:r>
                            <a:rPr lang="pt-BR" sz="1600" b="0" i="1" smtClean="0">
                              <a:solidFill>
                                <a:srgbClr val="0070C0"/>
                              </a:solidFill>
                              <a:latin typeface="Cambria Math" panose="02040503050406030204" pitchFamily="18" charset="0"/>
                              <a:ea typeface="Cambria Math" panose="02040503050406030204" pitchFamily="18" charset="0"/>
                            </a:rPr>
                            <m:t>1</m:t>
                          </m:r>
                        </m:sub>
                      </m:sSub>
                      <m:r>
                        <a:rPr lang="pt-BR" sz="1600" b="0" i="1" smtClean="0">
                          <a:solidFill>
                            <a:schemeClr val="tx1"/>
                          </a:solidFill>
                          <a:latin typeface="Cambria Math" panose="02040503050406030204" pitchFamily="18" charset="0"/>
                          <a:ea typeface="Cambria Math" panose="02040503050406030204" pitchFamily="18" charset="0"/>
                        </a:rPr>
                        <m:t>=</m:t>
                      </m:r>
                      <m:f>
                        <m:fPr>
                          <m:ctrlPr>
                            <a:rPr lang="pt-BR" sz="1600" b="0" i="1" smtClean="0">
                              <a:solidFill>
                                <a:schemeClr val="tx1"/>
                              </a:solidFill>
                              <a:latin typeface="Cambria Math" panose="02040503050406030204" pitchFamily="18" charset="0"/>
                              <a:ea typeface="Cambria Math" panose="02040503050406030204" pitchFamily="18" charset="0"/>
                            </a:rPr>
                          </m:ctrlPr>
                        </m:fPr>
                        <m:num>
                          <m:r>
                            <a:rPr lang="pt-BR" sz="1600" b="0" i="1" smtClean="0">
                              <a:solidFill>
                                <a:schemeClr val="tx1"/>
                              </a:solidFill>
                              <a:latin typeface="Cambria Math" panose="02040503050406030204" pitchFamily="18" charset="0"/>
                              <a:ea typeface="Cambria Math" panose="02040503050406030204" pitchFamily="18" charset="0"/>
                            </a:rPr>
                            <m:t>1</m:t>
                          </m:r>
                        </m:num>
                        <m:den>
                          <m:r>
                            <a:rPr lang="pt-BR" sz="1600" b="0" i="1" smtClean="0">
                              <a:solidFill>
                                <a:schemeClr val="tx1"/>
                              </a:solidFill>
                              <a:latin typeface="Cambria Math" panose="02040503050406030204" pitchFamily="18" charset="0"/>
                              <a:ea typeface="Cambria Math" panose="02040503050406030204" pitchFamily="18" charset="0"/>
                            </a:rPr>
                            <m:t>4</m:t>
                          </m:r>
                        </m:den>
                      </m:f>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𝜉</m:t>
                      </m:r>
                      <m:r>
                        <a:rPr lang="pt-BR" sz="1600" b="0" i="1" smtClean="0">
                          <a:solidFill>
                            <a:schemeClr val="tx1"/>
                          </a:solidFill>
                          <a:latin typeface="Cambria Math" panose="02040503050406030204" pitchFamily="18" charset="0"/>
                          <a:ea typeface="Cambria Math" panose="02040503050406030204" pitchFamily="18" charset="0"/>
                        </a:rPr>
                        <m:t>)(1−</m:t>
                      </m:r>
                      <m:r>
                        <a:rPr lang="pt-BR" sz="1600" b="0" i="1" smtClean="0">
                          <a:solidFill>
                            <a:schemeClr val="tx1"/>
                          </a:solidFill>
                          <a:latin typeface="Cambria Math" panose="02040503050406030204" pitchFamily="18" charset="0"/>
                          <a:ea typeface="Cambria Math" panose="02040503050406030204" pitchFamily="18" charset="0"/>
                        </a:rPr>
                        <m:t>𝜂</m:t>
                      </m:r>
                      <m:r>
                        <a:rPr lang="pt-BR" sz="1600" b="0" i="1" smtClean="0">
                          <a:solidFill>
                            <a:schemeClr val="tx1"/>
                          </a:solidFill>
                          <a:latin typeface="Cambria Math" panose="02040503050406030204" pitchFamily="18" charset="0"/>
                          <a:ea typeface="Cambria Math" panose="02040503050406030204" pitchFamily="18" charset="0"/>
                        </a:rPr>
                        <m:t>)</m:t>
                      </m:r>
                    </m:oMath>
                  </m:oMathPara>
                </a14:m>
                <a:endParaRPr lang="pt-BR" sz="1600" dirty="0">
                  <a:solidFill>
                    <a:schemeClr val="tx1"/>
                  </a:solidFill>
                  <a:latin typeface="Arial Narrow" pitchFamily="34" charset="0"/>
                </a:endParaRPr>
              </a:p>
            </p:txBody>
          </p:sp>
        </mc:Choice>
        <mc:Fallback xmlns="">
          <p:sp>
            <p:nvSpPr>
              <p:cNvPr id="16" name="CaixaDeTexto 15"/>
              <p:cNvSpPr txBox="1">
                <a:spLocks noRot="1" noChangeAspect="1" noMove="1" noResize="1" noEditPoints="1" noAdjustHandles="1" noChangeArrowheads="1" noChangeShapeType="1" noTextEdit="1"/>
              </p:cNvSpPr>
              <p:nvPr/>
            </p:nvSpPr>
            <p:spPr>
              <a:xfrm>
                <a:off x="2215094" y="5589240"/>
                <a:ext cx="2160240" cy="553357"/>
              </a:xfrm>
              <a:prstGeom prst="rect">
                <a:avLst/>
              </a:prstGeom>
              <a:blipFill rotWithShape="0">
                <a:blip r:embed="rId7"/>
                <a:stretch>
                  <a:fillRect/>
                </a:stretch>
              </a:blipFill>
              <a:ln>
                <a:noFill/>
              </a:ln>
              <a:effectLst/>
            </p:spPr>
            <p:txBody>
              <a:bodyPr/>
              <a:lstStyle/>
              <a:p>
                <a:r>
                  <a:rPr lang="en-US">
                    <a:noFill/>
                  </a:rPr>
                  <a:t> </a:t>
                </a:r>
              </a:p>
            </p:txBody>
          </p:sp>
        </mc:Fallback>
      </mc:AlternateContent>
      <p:pic>
        <p:nvPicPr>
          <p:cNvPr id="17" name="Imagem 16"/>
          <p:cNvPicPr>
            <a:picLocks noChangeAspect="1"/>
          </p:cNvPicPr>
          <p:nvPr/>
        </p:nvPicPr>
        <p:blipFill>
          <a:blip r:embed="rId8"/>
          <a:stretch>
            <a:fillRect/>
          </a:stretch>
        </p:blipFill>
        <p:spPr>
          <a:xfrm>
            <a:off x="481877" y="5198421"/>
            <a:ext cx="1365428" cy="1370448"/>
          </a:xfrm>
          <a:prstGeom prst="rect">
            <a:avLst/>
          </a:prstGeom>
        </p:spPr>
      </p:pic>
      <mc:AlternateContent xmlns:mc="http://schemas.openxmlformats.org/markup-compatibility/2006">
        <mc:Choice xmlns:a14="http://schemas.microsoft.com/office/drawing/2010/main" Requires="a14">
          <p:sp>
            <p:nvSpPr>
              <p:cNvPr id="18" name="CaixaDeTexto 17"/>
              <p:cNvSpPr txBox="1"/>
              <p:nvPr/>
            </p:nvSpPr>
            <p:spPr>
              <a:xfrm>
                <a:off x="6975026" y="5684275"/>
                <a:ext cx="1386632" cy="400174"/>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1" i="1" smtClean="0">
                          <a:solidFill>
                            <a:schemeClr val="tx1"/>
                          </a:solidFill>
                          <a:latin typeface="Cambria Math" panose="02040503050406030204" pitchFamily="18" charset="0"/>
                        </a:rPr>
                        <m:t>𝜺</m:t>
                      </m:r>
                      <m:r>
                        <a:rPr lang="pt-BR" sz="2000" b="0" i="1" smtClean="0">
                          <a:solidFill>
                            <a:schemeClr val="tx1"/>
                          </a:solidFill>
                          <a:latin typeface="Cambria Math" panose="02040503050406030204" pitchFamily="18" charset="0"/>
                        </a:rPr>
                        <m:t>=</m:t>
                      </m:r>
                      <m:r>
                        <a:rPr lang="pt-BR" sz="2000" b="1" i="1" smtClean="0">
                          <a:solidFill>
                            <a:srgbClr val="FF0000"/>
                          </a:solidFill>
                          <a:latin typeface="Cambria Math" panose="02040503050406030204" pitchFamily="18" charset="0"/>
                        </a:rPr>
                        <m:t>𝑩</m:t>
                      </m:r>
                      <m:r>
                        <a:rPr lang="pt-BR" sz="2000" b="0" i="1" smtClean="0">
                          <a:solidFill>
                            <a:schemeClr val="tx1"/>
                          </a:solidFill>
                          <a:latin typeface="Cambria Math" panose="02040503050406030204" pitchFamily="18" charset="0"/>
                        </a:rPr>
                        <m:t>∙</m:t>
                      </m:r>
                      <m:r>
                        <a:rPr lang="pt-BR" sz="2000" b="1" i="1" smtClean="0">
                          <a:solidFill>
                            <a:srgbClr val="7030A0"/>
                          </a:solidFill>
                          <a:latin typeface="Cambria Math" panose="02040503050406030204" pitchFamily="18" charset="0"/>
                        </a:rPr>
                        <m:t>𝑼</m:t>
                      </m:r>
                    </m:oMath>
                  </m:oMathPara>
                </a14:m>
                <a:endParaRPr lang="pt-BR" sz="2000" dirty="0">
                  <a:solidFill>
                    <a:srgbClr val="7030A0"/>
                  </a:solidFill>
                  <a:latin typeface="Arial Narrow" pitchFamily="34" charset="0"/>
                </a:endParaRPr>
              </a:p>
            </p:txBody>
          </p:sp>
        </mc:Choice>
        <mc:Fallback>
          <p:sp>
            <p:nvSpPr>
              <p:cNvPr id="18" name="CaixaDeTexto 17"/>
              <p:cNvSpPr txBox="1">
                <a:spLocks noRot="1" noChangeAspect="1" noMove="1" noResize="1" noEditPoints="1" noAdjustHandles="1" noChangeArrowheads="1" noChangeShapeType="1" noTextEdit="1"/>
              </p:cNvSpPr>
              <p:nvPr/>
            </p:nvSpPr>
            <p:spPr>
              <a:xfrm>
                <a:off x="6975026" y="5684275"/>
                <a:ext cx="1386632" cy="400174"/>
              </a:xfrm>
              <a:prstGeom prst="rect">
                <a:avLst/>
              </a:prstGeom>
              <a:blipFill rotWithShape="0">
                <a:blip r:embed="rId9"/>
                <a:stretch>
                  <a:fillRect/>
                </a:stretch>
              </a:blipFill>
              <a:ln>
                <a:no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aixaDeTexto 18"/>
              <p:cNvSpPr txBox="1"/>
              <p:nvPr/>
            </p:nvSpPr>
            <p:spPr>
              <a:xfrm>
                <a:off x="4888724" y="5677562"/>
                <a:ext cx="1373672" cy="40011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1" i="1" smtClean="0">
                          <a:solidFill>
                            <a:srgbClr val="FF0000"/>
                          </a:solidFill>
                          <a:latin typeface="Cambria Math" panose="02040503050406030204" pitchFamily="18" charset="0"/>
                          <a:ea typeface="Cambria Math" panose="02040503050406030204" pitchFamily="18" charset="0"/>
                        </a:rPr>
                        <m:t>𝑩</m:t>
                      </m:r>
                      <m:r>
                        <a:rPr lang="pt-BR" sz="2000" b="0" i="1" smtClean="0">
                          <a:solidFill>
                            <a:schemeClr val="tx1"/>
                          </a:solidFill>
                          <a:latin typeface="Cambria Math" panose="02040503050406030204" pitchFamily="18" charset="0"/>
                          <a:ea typeface="Cambria Math" panose="02040503050406030204" pitchFamily="18" charset="0"/>
                        </a:rPr>
                        <m:t>=</m:t>
                      </m:r>
                      <m:r>
                        <a:rPr lang="pt-BR" sz="2000" b="1" i="1" smtClean="0">
                          <a:solidFill>
                            <a:schemeClr val="tx1"/>
                          </a:solidFill>
                          <a:latin typeface="Cambria Math" panose="02040503050406030204" pitchFamily="18" charset="0"/>
                          <a:ea typeface="Cambria Math" panose="02040503050406030204" pitchFamily="18" charset="0"/>
                        </a:rPr>
                        <m:t>𝑳</m:t>
                      </m:r>
                      <m:r>
                        <a:rPr lang="pt-BR" sz="2000" b="1" i="1" smtClean="0">
                          <a:solidFill>
                            <a:schemeClr val="tx1"/>
                          </a:solidFill>
                          <a:latin typeface="Cambria Math" panose="02040503050406030204" pitchFamily="18" charset="0"/>
                          <a:ea typeface="Cambria Math" panose="02040503050406030204" pitchFamily="18" charset="0"/>
                        </a:rPr>
                        <m:t>∙</m:t>
                      </m:r>
                      <m:r>
                        <a:rPr lang="pt-BR" sz="2000" b="1" i="1" smtClean="0">
                          <a:solidFill>
                            <a:srgbClr val="0070C0"/>
                          </a:solidFill>
                          <a:latin typeface="Cambria Math" panose="02040503050406030204" pitchFamily="18" charset="0"/>
                          <a:ea typeface="Cambria Math" panose="02040503050406030204" pitchFamily="18" charset="0"/>
                        </a:rPr>
                        <m:t>𝑵</m:t>
                      </m:r>
                    </m:oMath>
                  </m:oMathPara>
                </a14:m>
                <a:endParaRPr lang="pt-BR" sz="2000" b="1" dirty="0">
                  <a:solidFill>
                    <a:srgbClr val="0070C0"/>
                  </a:solidFill>
                  <a:latin typeface="Arial Narrow" pitchFamily="34" charset="0"/>
                </a:endParaRPr>
              </a:p>
            </p:txBody>
          </p:sp>
        </mc:Choice>
        <mc:Fallback xmlns="">
          <p:sp>
            <p:nvSpPr>
              <p:cNvPr id="19" name="CaixaDeTexto 18"/>
              <p:cNvSpPr txBox="1">
                <a:spLocks noRot="1" noChangeAspect="1" noMove="1" noResize="1" noEditPoints="1" noAdjustHandles="1" noChangeArrowheads="1" noChangeShapeType="1" noTextEdit="1"/>
              </p:cNvSpPr>
              <p:nvPr/>
            </p:nvSpPr>
            <p:spPr>
              <a:xfrm>
                <a:off x="4888724" y="5677562"/>
                <a:ext cx="1373672" cy="400110"/>
              </a:xfrm>
              <a:prstGeom prst="rect">
                <a:avLst/>
              </a:prstGeom>
              <a:blipFill rotWithShape="0">
                <a:blip r:embed="rId10"/>
                <a:stretch>
                  <a:fillRect/>
                </a:stretch>
              </a:blipFill>
              <a:ln>
                <a:noFill/>
              </a:ln>
              <a:effectLst/>
            </p:spPr>
            <p:txBody>
              <a:bodyPr/>
              <a:lstStyle/>
              <a:p>
                <a:r>
                  <a:rPr lang="en-US">
                    <a:noFill/>
                  </a:rPr>
                  <a:t> </a:t>
                </a:r>
              </a:p>
            </p:txBody>
          </p:sp>
        </mc:Fallback>
      </mc:AlternateContent>
      <p:cxnSp>
        <p:nvCxnSpPr>
          <p:cNvPr id="20" name="Conector de seta reta 19"/>
          <p:cNvCxnSpPr/>
          <p:nvPr/>
        </p:nvCxnSpPr>
        <p:spPr>
          <a:xfrm>
            <a:off x="4375334" y="5896322"/>
            <a:ext cx="424619"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Conector de seta reta 20"/>
          <p:cNvCxnSpPr/>
          <p:nvPr/>
        </p:nvCxnSpPr>
        <p:spPr>
          <a:xfrm>
            <a:off x="6414852" y="5896322"/>
            <a:ext cx="424619"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23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mwrf.com/site-files/mwrf.com/files/uploads/2012/07/ANSYS%20logo_shadow%20lef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a:solidFill>
                  <a:schemeClr val="tx2">
                    <a:lumMod val="75000"/>
                  </a:schemeClr>
                </a:solidFill>
                <a:latin typeface="BankGothic Lt BT" pitchFamily="34" charset="0"/>
              </a:rPr>
              <a:t>Método dos Elementos Finitos</a:t>
            </a:r>
          </a:p>
        </p:txBody>
      </p:sp>
      <p:pic>
        <p:nvPicPr>
          <p:cNvPr id="3" name="Imagem 2"/>
          <p:cNvPicPr>
            <a:picLocks noChangeAspect="1"/>
          </p:cNvPicPr>
          <p:nvPr/>
        </p:nvPicPr>
        <p:blipFill>
          <a:blip r:embed="rId4"/>
          <a:stretch>
            <a:fillRect/>
          </a:stretch>
        </p:blipFill>
        <p:spPr>
          <a:xfrm>
            <a:off x="3132873" y="637985"/>
            <a:ext cx="1789203" cy="1852082"/>
          </a:xfrm>
          <a:prstGeom prst="rect">
            <a:avLst/>
          </a:prstGeom>
        </p:spPr>
      </p:pic>
      <p:pic>
        <p:nvPicPr>
          <p:cNvPr id="4" name="Imagem 3"/>
          <p:cNvPicPr>
            <a:picLocks noChangeAspect="1"/>
          </p:cNvPicPr>
          <p:nvPr/>
        </p:nvPicPr>
        <p:blipFill>
          <a:blip r:embed="rId5"/>
          <a:stretch>
            <a:fillRect/>
          </a:stretch>
        </p:blipFill>
        <p:spPr>
          <a:xfrm>
            <a:off x="5216688" y="818643"/>
            <a:ext cx="3401200" cy="1600565"/>
          </a:xfrm>
          <a:prstGeom prst="rect">
            <a:avLst/>
          </a:prstGeom>
        </p:spPr>
      </p:pic>
      <p:pic>
        <p:nvPicPr>
          <p:cNvPr id="5" name="Imagem 4"/>
          <p:cNvPicPr>
            <a:picLocks noChangeAspect="1"/>
          </p:cNvPicPr>
          <p:nvPr/>
        </p:nvPicPr>
        <p:blipFill>
          <a:blip r:embed="rId6"/>
          <a:stretch>
            <a:fillRect/>
          </a:stretch>
        </p:blipFill>
        <p:spPr>
          <a:xfrm>
            <a:off x="5241141" y="2739129"/>
            <a:ext cx="3352294" cy="1769513"/>
          </a:xfrm>
          <a:prstGeom prst="rect">
            <a:avLst/>
          </a:prstGeom>
        </p:spPr>
      </p:pic>
      <p:pic>
        <p:nvPicPr>
          <p:cNvPr id="6" name="Imagem 5"/>
          <p:cNvPicPr>
            <a:picLocks noChangeAspect="1"/>
          </p:cNvPicPr>
          <p:nvPr/>
        </p:nvPicPr>
        <p:blipFill>
          <a:blip r:embed="rId7"/>
          <a:stretch>
            <a:fillRect/>
          </a:stretch>
        </p:blipFill>
        <p:spPr>
          <a:xfrm>
            <a:off x="3092143" y="2597048"/>
            <a:ext cx="2014806" cy="2053677"/>
          </a:xfrm>
          <a:prstGeom prst="rect">
            <a:avLst/>
          </a:prstGeom>
        </p:spPr>
      </p:pic>
      <p:pic>
        <p:nvPicPr>
          <p:cNvPr id="9" name="Imagem 8"/>
          <p:cNvPicPr>
            <a:picLocks noChangeAspect="1"/>
          </p:cNvPicPr>
          <p:nvPr/>
        </p:nvPicPr>
        <p:blipFill>
          <a:blip r:embed="rId8"/>
          <a:stretch>
            <a:fillRect/>
          </a:stretch>
        </p:blipFill>
        <p:spPr>
          <a:xfrm>
            <a:off x="3059832" y="4919065"/>
            <a:ext cx="1835314" cy="1808003"/>
          </a:xfrm>
          <a:prstGeom prst="rect">
            <a:avLst/>
          </a:prstGeom>
        </p:spPr>
      </p:pic>
      <p:pic>
        <p:nvPicPr>
          <p:cNvPr id="10" name="Imagem 9"/>
          <p:cNvPicPr>
            <a:picLocks noChangeAspect="1"/>
          </p:cNvPicPr>
          <p:nvPr/>
        </p:nvPicPr>
        <p:blipFill>
          <a:blip r:embed="rId9"/>
          <a:stretch>
            <a:fillRect/>
          </a:stretch>
        </p:blipFill>
        <p:spPr>
          <a:xfrm>
            <a:off x="5076056" y="4744147"/>
            <a:ext cx="3814679" cy="1982921"/>
          </a:xfrm>
          <a:prstGeom prst="rect">
            <a:avLst/>
          </a:prstGeom>
        </p:spPr>
      </p:pic>
      <p:sp>
        <p:nvSpPr>
          <p:cNvPr id="26" name="CaixaDeTexto 25"/>
          <p:cNvSpPr txBox="1"/>
          <p:nvPr/>
        </p:nvSpPr>
        <p:spPr>
          <a:xfrm>
            <a:off x="2057103" y="1518201"/>
            <a:ext cx="868125"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4 nós</a:t>
            </a:r>
            <a:endParaRPr lang="pt-BR" b="1" dirty="0">
              <a:solidFill>
                <a:schemeClr val="tx2">
                  <a:lumMod val="75000"/>
                </a:schemeClr>
              </a:solidFill>
              <a:latin typeface="Arial Narrow" pitchFamily="34" charset="0"/>
            </a:endParaRPr>
          </a:p>
        </p:txBody>
      </p:sp>
      <p:sp>
        <p:nvSpPr>
          <p:cNvPr id="27" name="CaixaDeTexto 26"/>
          <p:cNvSpPr txBox="1"/>
          <p:nvPr/>
        </p:nvSpPr>
        <p:spPr>
          <a:xfrm>
            <a:off x="2057103" y="3662209"/>
            <a:ext cx="868125"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9 nós</a:t>
            </a:r>
            <a:endParaRPr lang="pt-BR" b="1" dirty="0">
              <a:solidFill>
                <a:schemeClr val="tx2">
                  <a:lumMod val="75000"/>
                </a:schemeClr>
              </a:solidFill>
              <a:latin typeface="Arial Narrow" pitchFamily="34" charset="0"/>
            </a:endParaRPr>
          </a:p>
        </p:txBody>
      </p:sp>
      <p:sp>
        <p:nvSpPr>
          <p:cNvPr id="29" name="CaixaDeTexto 28"/>
          <p:cNvSpPr txBox="1"/>
          <p:nvPr/>
        </p:nvSpPr>
        <p:spPr>
          <a:xfrm>
            <a:off x="2051720" y="5769483"/>
            <a:ext cx="868125"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16 nós</a:t>
            </a:r>
            <a:endParaRPr lang="pt-BR" b="1" dirty="0">
              <a:solidFill>
                <a:schemeClr val="tx2">
                  <a:lumMod val="75000"/>
                </a:schemeClr>
              </a:solidFill>
              <a:latin typeface="Arial Narrow" pitchFamily="34" charset="0"/>
            </a:endParaRPr>
          </a:p>
        </p:txBody>
      </p:sp>
      <p:pic>
        <p:nvPicPr>
          <p:cNvPr id="2" name="Imagem 1"/>
          <p:cNvPicPr>
            <a:picLocks noChangeAspect="1"/>
          </p:cNvPicPr>
          <p:nvPr/>
        </p:nvPicPr>
        <p:blipFill>
          <a:blip r:embed="rId10"/>
          <a:stretch>
            <a:fillRect/>
          </a:stretch>
        </p:blipFill>
        <p:spPr>
          <a:xfrm>
            <a:off x="200147" y="2980409"/>
            <a:ext cx="1313014" cy="1911594"/>
          </a:xfrm>
          <a:prstGeom prst="rect">
            <a:avLst/>
          </a:prstGeom>
        </p:spPr>
      </p:pic>
      <p:sp>
        <p:nvSpPr>
          <p:cNvPr id="15" name="Chave esquerda 14"/>
          <p:cNvSpPr/>
          <p:nvPr/>
        </p:nvSpPr>
        <p:spPr>
          <a:xfrm>
            <a:off x="1619671" y="1518202"/>
            <a:ext cx="288032" cy="4620614"/>
          </a:xfrm>
          <a:prstGeom prst="leftBrace">
            <a:avLst>
              <a:gd name="adj1" fmla="val 124075"/>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4061558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tângulo 32"/>
          <p:cNvSpPr/>
          <p:nvPr/>
        </p:nvSpPr>
        <p:spPr>
          <a:xfrm>
            <a:off x="4917601" y="1872821"/>
            <a:ext cx="3130601" cy="308164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tângulo 31"/>
          <p:cNvSpPr/>
          <p:nvPr/>
        </p:nvSpPr>
        <p:spPr>
          <a:xfrm>
            <a:off x="1135435" y="1872821"/>
            <a:ext cx="3130601" cy="3081642"/>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http://mwrf.com/site-files/mwrf.com/files/uploads/2012/07/ANSYS%20logo_shadow%20lef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a:solidFill>
                  <a:schemeClr val="tx2">
                    <a:lumMod val="75000"/>
                  </a:schemeClr>
                </a:solidFill>
                <a:latin typeface="BankGothic Lt BT" pitchFamily="34" charset="0"/>
              </a:rPr>
              <a:t>Método dos Elementos Finitos</a:t>
            </a:r>
          </a:p>
        </p:txBody>
      </p:sp>
      <p:sp>
        <p:nvSpPr>
          <p:cNvPr id="16" name="CaixaDeTexto 15"/>
          <p:cNvSpPr txBox="1"/>
          <p:nvPr/>
        </p:nvSpPr>
        <p:spPr>
          <a:xfrm>
            <a:off x="1443289" y="2539608"/>
            <a:ext cx="2514897" cy="369332"/>
          </a:xfrm>
          <a:prstGeom prst="rect">
            <a:avLst/>
          </a:prstGeom>
          <a:solidFill>
            <a:schemeClr val="bg1"/>
          </a:solidFill>
          <a:ln>
            <a:solidFill>
              <a:schemeClr val="accent3">
                <a:lumMod val="50000"/>
              </a:schemeClr>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accent3">
                    <a:lumMod val="50000"/>
                  </a:schemeClr>
                </a:solidFill>
                <a:latin typeface="Arial Narrow" pitchFamily="34" charset="0"/>
              </a:rPr>
              <a:t>Meio contínuo</a:t>
            </a:r>
            <a:endParaRPr lang="pt-BR" b="1" dirty="0">
              <a:solidFill>
                <a:schemeClr val="accent3">
                  <a:lumMod val="50000"/>
                </a:schemeClr>
              </a:solidFill>
              <a:latin typeface="Arial Narrow" pitchFamily="34" charset="0"/>
            </a:endParaRPr>
          </a:p>
        </p:txBody>
      </p:sp>
      <p:sp>
        <p:nvSpPr>
          <p:cNvPr id="17" name="CaixaDeTexto 16"/>
          <p:cNvSpPr txBox="1"/>
          <p:nvPr/>
        </p:nvSpPr>
        <p:spPr>
          <a:xfrm>
            <a:off x="1443289" y="3442295"/>
            <a:ext cx="2514897" cy="369332"/>
          </a:xfrm>
          <a:prstGeom prst="rect">
            <a:avLst/>
          </a:prstGeom>
          <a:solidFill>
            <a:schemeClr val="bg1"/>
          </a:solidFill>
          <a:ln>
            <a:solidFill>
              <a:schemeClr val="accent3">
                <a:lumMod val="50000"/>
              </a:schemeClr>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accent3">
                    <a:lumMod val="50000"/>
                  </a:schemeClr>
                </a:solidFill>
                <a:latin typeface="Arial Narrow" pitchFamily="34" charset="0"/>
              </a:rPr>
              <a:t>Equações diferenciais</a:t>
            </a:r>
            <a:endParaRPr lang="pt-BR" b="1" dirty="0">
              <a:solidFill>
                <a:schemeClr val="accent3">
                  <a:lumMod val="50000"/>
                </a:schemeClr>
              </a:solidFill>
              <a:latin typeface="Arial Narrow" pitchFamily="34" charset="0"/>
            </a:endParaRPr>
          </a:p>
        </p:txBody>
      </p:sp>
      <p:sp>
        <p:nvSpPr>
          <p:cNvPr id="18" name="CaixaDeTexto 17"/>
          <p:cNvSpPr txBox="1"/>
          <p:nvPr/>
        </p:nvSpPr>
        <p:spPr>
          <a:xfrm>
            <a:off x="1443288" y="4344982"/>
            <a:ext cx="2514897" cy="369332"/>
          </a:xfrm>
          <a:prstGeom prst="rect">
            <a:avLst/>
          </a:prstGeom>
          <a:solidFill>
            <a:schemeClr val="bg1"/>
          </a:solidFill>
          <a:ln>
            <a:solidFill>
              <a:schemeClr val="accent3">
                <a:lumMod val="50000"/>
              </a:schemeClr>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accent3">
                    <a:lumMod val="50000"/>
                  </a:schemeClr>
                </a:solidFill>
                <a:latin typeface="Arial Narrow" pitchFamily="34" charset="0"/>
              </a:rPr>
              <a:t>Solução “exata”</a:t>
            </a:r>
            <a:endParaRPr lang="pt-BR" b="1" dirty="0">
              <a:solidFill>
                <a:schemeClr val="accent3">
                  <a:lumMod val="50000"/>
                </a:schemeClr>
              </a:solidFill>
              <a:latin typeface="Arial Narrow" pitchFamily="34" charset="0"/>
            </a:endParaRPr>
          </a:p>
        </p:txBody>
      </p:sp>
      <p:sp>
        <p:nvSpPr>
          <p:cNvPr id="19" name="CaixaDeTexto 18"/>
          <p:cNvSpPr txBox="1"/>
          <p:nvPr/>
        </p:nvSpPr>
        <p:spPr>
          <a:xfrm>
            <a:off x="5225455" y="2539608"/>
            <a:ext cx="2514897" cy="369332"/>
          </a:xfrm>
          <a:prstGeom prst="rect">
            <a:avLst/>
          </a:prstGeom>
          <a:solidFill>
            <a:schemeClr val="bg1"/>
          </a:solidFill>
          <a:ln>
            <a:solidFill>
              <a:srgbClr val="C00000"/>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rgbClr val="C00000"/>
                </a:solidFill>
                <a:latin typeface="Arial Narrow" pitchFamily="34" charset="0"/>
              </a:rPr>
              <a:t>Modelo discreto</a:t>
            </a:r>
            <a:endParaRPr lang="pt-BR" b="1" dirty="0">
              <a:solidFill>
                <a:srgbClr val="C00000"/>
              </a:solidFill>
              <a:latin typeface="Arial Narrow" pitchFamily="34" charset="0"/>
            </a:endParaRPr>
          </a:p>
        </p:txBody>
      </p:sp>
      <p:sp>
        <p:nvSpPr>
          <p:cNvPr id="20" name="CaixaDeTexto 19"/>
          <p:cNvSpPr txBox="1"/>
          <p:nvPr/>
        </p:nvSpPr>
        <p:spPr>
          <a:xfrm>
            <a:off x="5225455" y="3442295"/>
            <a:ext cx="2514897" cy="369332"/>
          </a:xfrm>
          <a:prstGeom prst="rect">
            <a:avLst/>
          </a:prstGeom>
          <a:solidFill>
            <a:schemeClr val="bg1"/>
          </a:solidFill>
          <a:ln>
            <a:solidFill>
              <a:srgbClr val="C00000"/>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rgbClr val="C00000"/>
                </a:solidFill>
                <a:latin typeface="Arial Narrow" pitchFamily="34" charset="0"/>
              </a:rPr>
              <a:t>Equações algébricas</a:t>
            </a:r>
            <a:endParaRPr lang="pt-BR" b="1" dirty="0">
              <a:solidFill>
                <a:srgbClr val="C00000"/>
              </a:solidFill>
              <a:latin typeface="Arial Narrow" pitchFamily="34" charset="0"/>
            </a:endParaRPr>
          </a:p>
        </p:txBody>
      </p:sp>
      <p:sp>
        <p:nvSpPr>
          <p:cNvPr id="21" name="CaixaDeTexto 20"/>
          <p:cNvSpPr txBox="1"/>
          <p:nvPr/>
        </p:nvSpPr>
        <p:spPr>
          <a:xfrm>
            <a:off x="5225454" y="4344982"/>
            <a:ext cx="2514897" cy="369332"/>
          </a:xfrm>
          <a:prstGeom prst="rect">
            <a:avLst/>
          </a:prstGeom>
          <a:solidFill>
            <a:schemeClr val="bg1"/>
          </a:solidFill>
          <a:ln>
            <a:solidFill>
              <a:srgbClr val="C00000"/>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rgbClr val="C00000"/>
                </a:solidFill>
                <a:latin typeface="Arial Narrow" pitchFamily="34" charset="0"/>
              </a:rPr>
              <a:t>Solução aproximada</a:t>
            </a:r>
            <a:endParaRPr lang="pt-BR" b="1" dirty="0">
              <a:solidFill>
                <a:srgbClr val="C00000"/>
              </a:solidFill>
              <a:latin typeface="Arial Narrow" pitchFamily="34" charset="0"/>
            </a:endParaRPr>
          </a:p>
        </p:txBody>
      </p:sp>
      <p:cxnSp>
        <p:nvCxnSpPr>
          <p:cNvPr id="22" name="Conector de seta reta 21"/>
          <p:cNvCxnSpPr>
            <a:stCxn id="16" idx="3"/>
            <a:endCxn id="19" idx="1"/>
          </p:cNvCxnSpPr>
          <p:nvPr/>
        </p:nvCxnSpPr>
        <p:spPr>
          <a:xfrm>
            <a:off x="3958186" y="2724274"/>
            <a:ext cx="1267269"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Conector de seta reta 23"/>
          <p:cNvCxnSpPr>
            <a:stCxn id="17" idx="3"/>
            <a:endCxn id="20" idx="1"/>
          </p:cNvCxnSpPr>
          <p:nvPr/>
        </p:nvCxnSpPr>
        <p:spPr>
          <a:xfrm>
            <a:off x="3958186" y="3626961"/>
            <a:ext cx="1267269"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Conector de seta reta 27"/>
          <p:cNvCxnSpPr>
            <a:stCxn id="18" idx="3"/>
            <a:endCxn id="21" idx="1"/>
          </p:cNvCxnSpPr>
          <p:nvPr/>
        </p:nvCxnSpPr>
        <p:spPr>
          <a:xfrm>
            <a:off x="3958185" y="4529648"/>
            <a:ext cx="1267269"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CaixaDeTexto 29"/>
          <p:cNvSpPr txBox="1"/>
          <p:nvPr/>
        </p:nvSpPr>
        <p:spPr>
          <a:xfrm>
            <a:off x="1135435" y="1872821"/>
            <a:ext cx="3130601" cy="400110"/>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000" b="1" dirty="0" smtClean="0">
                <a:solidFill>
                  <a:schemeClr val="accent3">
                    <a:lumMod val="50000"/>
                  </a:schemeClr>
                </a:solidFill>
                <a:latin typeface="BankGothic Lt BT" pitchFamily="34" charset="0"/>
              </a:rPr>
              <a:t>Solução Analítica</a:t>
            </a:r>
            <a:endParaRPr lang="pt-BR" sz="2000" b="1" dirty="0">
              <a:solidFill>
                <a:schemeClr val="accent3">
                  <a:lumMod val="50000"/>
                </a:schemeClr>
              </a:solidFill>
              <a:latin typeface="BankGothic Lt BT" pitchFamily="34" charset="0"/>
            </a:endParaRPr>
          </a:p>
        </p:txBody>
      </p:sp>
      <p:sp>
        <p:nvSpPr>
          <p:cNvPr id="31" name="CaixaDeTexto 30"/>
          <p:cNvSpPr txBox="1"/>
          <p:nvPr/>
        </p:nvSpPr>
        <p:spPr>
          <a:xfrm>
            <a:off x="4917601" y="1872821"/>
            <a:ext cx="3130601" cy="40011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000" b="1" dirty="0" smtClean="0">
                <a:solidFill>
                  <a:srgbClr val="C00000"/>
                </a:solidFill>
                <a:latin typeface="BankGothic Lt BT" pitchFamily="34" charset="0"/>
              </a:rPr>
              <a:t>Solução Numérica</a:t>
            </a:r>
            <a:endParaRPr lang="pt-BR" sz="2000" b="1" dirty="0">
              <a:solidFill>
                <a:srgbClr val="C00000"/>
              </a:solidFill>
              <a:latin typeface="BankGothic Lt BT" pitchFamily="34" charset="0"/>
            </a:endParaRPr>
          </a:p>
        </p:txBody>
      </p:sp>
    </p:spTree>
    <p:extLst>
      <p:ext uri="{BB962C8B-B14F-4D97-AF65-F5344CB8AC3E}">
        <p14:creationId xmlns:p14="http://schemas.microsoft.com/office/powerpoint/2010/main" val="251470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tângulo 32"/>
          <p:cNvSpPr/>
          <p:nvPr/>
        </p:nvSpPr>
        <p:spPr>
          <a:xfrm>
            <a:off x="467545" y="851414"/>
            <a:ext cx="3130601" cy="308164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http://mwrf.com/site-files/mwrf.com/files/uploads/2012/07/ANSYS%20logo_shadow%20lef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a:solidFill>
                  <a:schemeClr val="tx2">
                    <a:lumMod val="75000"/>
                  </a:schemeClr>
                </a:solidFill>
                <a:latin typeface="BankGothic Lt BT" pitchFamily="34" charset="0"/>
              </a:rPr>
              <a:t>Método dos Elementos Finitos</a:t>
            </a:r>
          </a:p>
        </p:txBody>
      </p:sp>
      <p:sp>
        <p:nvSpPr>
          <p:cNvPr id="19" name="CaixaDeTexto 18"/>
          <p:cNvSpPr txBox="1"/>
          <p:nvPr/>
        </p:nvSpPr>
        <p:spPr>
          <a:xfrm>
            <a:off x="775399" y="1518201"/>
            <a:ext cx="2514897" cy="369332"/>
          </a:xfrm>
          <a:prstGeom prst="rect">
            <a:avLst/>
          </a:prstGeom>
          <a:solidFill>
            <a:schemeClr val="bg1"/>
          </a:solidFill>
          <a:ln>
            <a:solidFill>
              <a:srgbClr val="C00000"/>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rgbClr val="C00000"/>
                </a:solidFill>
                <a:latin typeface="Arial Narrow" pitchFamily="34" charset="0"/>
              </a:rPr>
              <a:t>Modelo discreto</a:t>
            </a:r>
            <a:endParaRPr lang="pt-BR" b="1" dirty="0">
              <a:solidFill>
                <a:srgbClr val="C00000"/>
              </a:solidFill>
              <a:latin typeface="Arial Narrow" pitchFamily="34" charset="0"/>
            </a:endParaRPr>
          </a:p>
        </p:txBody>
      </p:sp>
      <p:sp>
        <p:nvSpPr>
          <p:cNvPr id="20" name="CaixaDeTexto 19"/>
          <p:cNvSpPr txBox="1"/>
          <p:nvPr/>
        </p:nvSpPr>
        <p:spPr>
          <a:xfrm>
            <a:off x="775399" y="2420888"/>
            <a:ext cx="2514897" cy="369332"/>
          </a:xfrm>
          <a:prstGeom prst="rect">
            <a:avLst/>
          </a:prstGeom>
          <a:solidFill>
            <a:schemeClr val="bg1"/>
          </a:solidFill>
          <a:ln>
            <a:solidFill>
              <a:srgbClr val="C00000"/>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rgbClr val="C00000"/>
                </a:solidFill>
                <a:latin typeface="Arial Narrow" pitchFamily="34" charset="0"/>
              </a:rPr>
              <a:t>Equações algébricas</a:t>
            </a:r>
            <a:endParaRPr lang="pt-BR" b="1" dirty="0">
              <a:solidFill>
                <a:srgbClr val="C00000"/>
              </a:solidFill>
              <a:latin typeface="Arial Narrow" pitchFamily="34" charset="0"/>
            </a:endParaRPr>
          </a:p>
        </p:txBody>
      </p:sp>
      <p:sp>
        <p:nvSpPr>
          <p:cNvPr id="21" name="CaixaDeTexto 20"/>
          <p:cNvSpPr txBox="1"/>
          <p:nvPr/>
        </p:nvSpPr>
        <p:spPr>
          <a:xfrm>
            <a:off x="775398" y="3323575"/>
            <a:ext cx="2514897" cy="369332"/>
          </a:xfrm>
          <a:prstGeom prst="rect">
            <a:avLst/>
          </a:prstGeom>
          <a:solidFill>
            <a:schemeClr val="bg1"/>
          </a:solidFill>
          <a:ln>
            <a:solidFill>
              <a:srgbClr val="C00000"/>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rgbClr val="C00000"/>
                </a:solidFill>
                <a:latin typeface="Arial Narrow" pitchFamily="34" charset="0"/>
              </a:rPr>
              <a:t>Solução aproximada</a:t>
            </a:r>
            <a:endParaRPr lang="pt-BR" b="1" dirty="0">
              <a:solidFill>
                <a:srgbClr val="C00000"/>
              </a:solidFill>
              <a:latin typeface="Arial Narrow" pitchFamily="34" charset="0"/>
            </a:endParaRPr>
          </a:p>
        </p:txBody>
      </p:sp>
      <p:sp>
        <p:nvSpPr>
          <p:cNvPr id="31" name="CaixaDeTexto 30"/>
          <p:cNvSpPr txBox="1"/>
          <p:nvPr/>
        </p:nvSpPr>
        <p:spPr>
          <a:xfrm>
            <a:off x="467545" y="851414"/>
            <a:ext cx="3130601" cy="40011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000" b="1" dirty="0" smtClean="0">
                <a:solidFill>
                  <a:srgbClr val="C00000"/>
                </a:solidFill>
                <a:latin typeface="BankGothic Lt BT" pitchFamily="34" charset="0"/>
              </a:rPr>
              <a:t>Solução Numérica</a:t>
            </a:r>
            <a:endParaRPr lang="pt-BR" sz="2000" b="1" dirty="0">
              <a:solidFill>
                <a:srgbClr val="C00000"/>
              </a:solidFill>
              <a:latin typeface="BankGothic Lt BT" pitchFamily="34" charset="0"/>
            </a:endParaRPr>
          </a:p>
        </p:txBody>
      </p:sp>
      <p:sp>
        <p:nvSpPr>
          <p:cNvPr id="34" name="CaixaDeTexto 33"/>
          <p:cNvSpPr txBox="1"/>
          <p:nvPr/>
        </p:nvSpPr>
        <p:spPr>
          <a:xfrm>
            <a:off x="467545" y="4196471"/>
            <a:ext cx="313060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Erro de discretização</a:t>
            </a:r>
            <a:endParaRPr lang="pt-BR" b="1" dirty="0">
              <a:solidFill>
                <a:schemeClr val="tx2">
                  <a:lumMod val="75000"/>
                </a:schemeClr>
              </a:solidFill>
              <a:latin typeface="Arial Narrow" pitchFamily="34" charset="0"/>
            </a:endParaRPr>
          </a:p>
        </p:txBody>
      </p:sp>
      <p:sp>
        <p:nvSpPr>
          <p:cNvPr id="35" name="Chave esquerda 34"/>
          <p:cNvSpPr/>
          <p:nvPr/>
        </p:nvSpPr>
        <p:spPr>
          <a:xfrm>
            <a:off x="3722344" y="3882368"/>
            <a:ext cx="142452" cy="968997"/>
          </a:xfrm>
          <a:prstGeom prst="leftBrace">
            <a:avLst>
              <a:gd name="adj1" fmla="val 124075"/>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pt-BR"/>
          </a:p>
        </p:txBody>
      </p:sp>
      <p:sp>
        <p:nvSpPr>
          <p:cNvPr id="36" name="CaixaDeTexto 35"/>
          <p:cNvSpPr txBox="1"/>
          <p:nvPr/>
        </p:nvSpPr>
        <p:spPr>
          <a:xfrm>
            <a:off x="3825618" y="3789040"/>
            <a:ext cx="1898510"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pt-BR" sz="1600" dirty="0" smtClean="0">
                <a:solidFill>
                  <a:schemeClr val="tx1"/>
                </a:solidFill>
                <a:latin typeface="Arial Narrow" pitchFamily="34" charset="0"/>
              </a:rPr>
              <a:t>Refinamento de malha</a:t>
            </a:r>
            <a:endParaRPr lang="pt-BR" sz="1600" i="1" dirty="0">
              <a:solidFill>
                <a:schemeClr val="tx1"/>
              </a:solidFill>
              <a:latin typeface="Arial Narrow" pitchFamily="34" charset="0"/>
            </a:endParaRPr>
          </a:p>
        </p:txBody>
      </p:sp>
      <p:sp>
        <p:nvSpPr>
          <p:cNvPr id="37" name="CaixaDeTexto 36"/>
          <p:cNvSpPr txBox="1"/>
          <p:nvPr/>
        </p:nvSpPr>
        <p:spPr>
          <a:xfrm>
            <a:off x="3825618" y="4346672"/>
            <a:ext cx="1898510"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pt-BR" sz="1600" dirty="0" smtClean="0">
                <a:solidFill>
                  <a:schemeClr val="tx1"/>
                </a:solidFill>
                <a:latin typeface="Arial Narrow" pitchFamily="34" charset="0"/>
              </a:rPr>
              <a:t>Malha uniforme</a:t>
            </a:r>
            <a:endParaRPr lang="pt-BR" sz="1600" i="1" dirty="0">
              <a:solidFill>
                <a:schemeClr val="tx1"/>
              </a:solidFill>
              <a:latin typeface="Arial Narrow" pitchFamily="34" charset="0"/>
            </a:endParaRPr>
          </a:p>
        </p:txBody>
      </p:sp>
      <p:sp>
        <p:nvSpPr>
          <p:cNvPr id="38" name="CaixaDeTexto 37"/>
          <p:cNvSpPr txBox="1"/>
          <p:nvPr/>
        </p:nvSpPr>
        <p:spPr>
          <a:xfrm>
            <a:off x="3825618" y="4067856"/>
            <a:ext cx="1898510"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pt-BR" sz="1600" dirty="0" smtClean="0">
                <a:solidFill>
                  <a:schemeClr val="tx1"/>
                </a:solidFill>
                <a:latin typeface="Arial Narrow" pitchFamily="34" charset="0"/>
              </a:rPr>
              <a:t>Ordem do polinômio</a:t>
            </a:r>
            <a:endParaRPr lang="pt-BR" sz="1600" i="1" dirty="0">
              <a:solidFill>
                <a:schemeClr val="tx1"/>
              </a:solidFill>
              <a:latin typeface="Arial Narrow" pitchFamily="34" charset="0"/>
            </a:endParaRPr>
          </a:p>
        </p:txBody>
      </p:sp>
      <p:sp>
        <p:nvSpPr>
          <p:cNvPr id="39" name="CaixaDeTexto 38"/>
          <p:cNvSpPr txBox="1"/>
          <p:nvPr/>
        </p:nvSpPr>
        <p:spPr>
          <a:xfrm>
            <a:off x="3825618" y="4625487"/>
            <a:ext cx="1898510" cy="33855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i="1" dirty="0" smtClean="0">
                <a:solidFill>
                  <a:schemeClr val="tx1"/>
                </a:solidFill>
                <a:latin typeface="Arial Narrow" pitchFamily="34" charset="0"/>
              </a:rPr>
              <a:t>Element aspect ratio</a:t>
            </a:r>
            <a:endParaRPr lang="en-US" sz="1600" i="1" dirty="0">
              <a:solidFill>
                <a:schemeClr val="tx1"/>
              </a:solidFill>
              <a:latin typeface="Arial Narrow" pitchFamily="34" charset="0"/>
            </a:endParaRPr>
          </a:p>
        </p:txBody>
      </p:sp>
      <p:sp>
        <p:nvSpPr>
          <p:cNvPr id="40" name="CaixaDeTexto 39"/>
          <p:cNvSpPr txBox="1"/>
          <p:nvPr/>
        </p:nvSpPr>
        <p:spPr>
          <a:xfrm>
            <a:off x="467545" y="4728778"/>
            <a:ext cx="313060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Erro de aproximação da geometria</a:t>
            </a:r>
            <a:endParaRPr lang="pt-BR" b="1" dirty="0">
              <a:solidFill>
                <a:schemeClr val="tx2">
                  <a:lumMod val="75000"/>
                </a:schemeClr>
              </a:solidFill>
              <a:latin typeface="Arial Narrow" pitchFamily="34" charset="0"/>
            </a:endParaRPr>
          </a:p>
        </p:txBody>
      </p:sp>
      <p:sp>
        <p:nvSpPr>
          <p:cNvPr id="41" name="CaixaDeTexto 40"/>
          <p:cNvSpPr txBox="1"/>
          <p:nvPr/>
        </p:nvSpPr>
        <p:spPr>
          <a:xfrm>
            <a:off x="467544" y="5261085"/>
            <a:ext cx="313060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Erro no cálculo das integrais</a:t>
            </a:r>
            <a:endParaRPr lang="pt-BR" b="1" dirty="0">
              <a:solidFill>
                <a:schemeClr val="tx2">
                  <a:lumMod val="75000"/>
                </a:schemeClr>
              </a:solidFill>
              <a:latin typeface="Arial Narrow" pitchFamily="34" charset="0"/>
            </a:endParaRPr>
          </a:p>
        </p:txBody>
      </p:sp>
      <p:sp>
        <p:nvSpPr>
          <p:cNvPr id="42" name="CaixaDeTexto 41"/>
          <p:cNvSpPr txBox="1"/>
          <p:nvPr/>
        </p:nvSpPr>
        <p:spPr>
          <a:xfrm>
            <a:off x="467544" y="5793391"/>
            <a:ext cx="313060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Erro na solução matricial global</a:t>
            </a:r>
            <a:endParaRPr lang="pt-BR" b="1" dirty="0">
              <a:solidFill>
                <a:schemeClr val="tx2">
                  <a:lumMod val="75000"/>
                </a:schemeClr>
              </a:solidFill>
              <a:latin typeface="Arial Narrow" pitchFamily="34" charset="0"/>
            </a:endParaRPr>
          </a:p>
        </p:txBody>
      </p:sp>
      <p:sp>
        <p:nvSpPr>
          <p:cNvPr id="26" name="CaixaDeTexto 25"/>
          <p:cNvSpPr txBox="1"/>
          <p:nvPr/>
        </p:nvSpPr>
        <p:spPr>
          <a:xfrm>
            <a:off x="467544" y="6325697"/>
            <a:ext cx="313060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Erro na relação constitutiva</a:t>
            </a:r>
            <a:endParaRPr lang="pt-BR" b="1" dirty="0">
              <a:solidFill>
                <a:schemeClr val="tx2">
                  <a:lumMod val="75000"/>
                </a:schemeClr>
              </a:solidFill>
              <a:latin typeface="Arial Narrow" pitchFamily="34" charset="0"/>
            </a:endParaRPr>
          </a:p>
        </p:txBody>
      </p:sp>
      <mc:AlternateContent xmlns:mc="http://schemas.openxmlformats.org/markup-compatibility/2006">
        <mc:Choice xmlns:a14="http://schemas.microsoft.com/office/drawing/2010/main" Requires="a14">
          <p:sp>
            <p:nvSpPr>
              <p:cNvPr id="27" name="CaixaDeTexto 26"/>
              <p:cNvSpPr txBox="1"/>
              <p:nvPr/>
            </p:nvSpPr>
            <p:spPr>
              <a:xfrm>
                <a:off x="6713761" y="3114948"/>
                <a:ext cx="2011434" cy="40011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1" i="1" smtClean="0">
                          <a:solidFill>
                            <a:schemeClr val="tx1"/>
                          </a:solidFill>
                          <a:latin typeface="Cambria Math" panose="02040503050406030204" pitchFamily="18" charset="0"/>
                        </a:rPr>
                        <m:t>𝑭</m:t>
                      </m:r>
                      <m:r>
                        <a:rPr lang="pt-BR" sz="2000" b="0" i="1" smtClean="0">
                          <a:solidFill>
                            <a:schemeClr val="tx1"/>
                          </a:solidFill>
                          <a:latin typeface="Cambria Math" panose="02040503050406030204" pitchFamily="18" charset="0"/>
                        </a:rPr>
                        <m:t>=</m:t>
                      </m:r>
                      <m:r>
                        <a:rPr lang="pt-BR" sz="2000" b="1" i="1" smtClean="0">
                          <a:solidFill>
                            <a:schemeClr val="tx1"/>
                          </a:solidFill>
                          <a:latin typeface="Cambria Math" panose="02040503050406030204" pitchFamily="18" charset="0"/>
                        </a:rPr>
                        <m:t>𝑲</m:t>
                      </m:r>
                      <m:r>
                        <a:rPr lang="pt-BR" sz="2000" b="0" i="1" smtClean="0">
                          <a:solidFill>
                            <a:schemeClr val="tx1"/>
                          </a:solidFill>
                          <a:latin typeface="Cambria Math" panose="02040503050406030204" pitchFamily="18" charset="0"/>
                        </a:rPr>
                        <m:t>∙</m:t>
                      </m:r>
                      <m:r>
                        <a:rPr lang="pt-BR" sz="2000" b="1" i="1" smtClean="0">
                          <a:solidFill>
                            <a:srgbClr val="7030A0"/>
                          </a:solidFill>
                          <a:latin typeface="Cambria Math" panose="02040503050406030204" pitchFamily="18" charset="0"/>
                        </a:rPr>
                        <m:t>𝑼</m:t>
                      </m:r>
                    </m:oMath>
                  </m:oMathPara>
                </a14:m>
                <a:endParaRPr lang="pt-BR" sz="2000" b="1" dirty="0">
                  <a:solidFill>
                    <a:srgbClr val="7030A0"/>
                  </a:solidFill>
                  <a:latin typeface="Arial Narrow" pitchFamily="34" charset="0"/>
                </a:endParaRPr>
              </a:p>
            </p:txBody>
          </p:sp>
        </mc:Choice>
        <mc:Fallback>
          <p:sp>
            <p:nvSpPr>
              <p:cNvPr id="27" name="CaixaDeTexto 26"/>
              <p:cNvSpPr txBox="1">
                <a:spLocks noRot="1" noChangeAspect="1" noMove="1" noResize="1" noEditPoints="1" noAdjustHandles="1" noChangeArrowheads="1" noChangeShapeType="1" noTextEdit="1"/>
              </p:cNvSpPr>
              <p:nvPr/>
            </p:nvSpPr>
            <p:spPr>
              <a:xfrm>
                <a:off x="6713761" y="3114948"/>
                <a:ext cx="2011434" cy="400110"/>
              </a:xfrm>
              <a:prstGeom prst="rect">
                <a:avLst/>
              </a:prstGeom>
              <a:blipFill rotWithShape="0">
                <a:blip r:embed="rId4"/>
                <a:stretch>
                  <a:fillRect/>
                </a:stretch>
              </a:blipFill>
              <a:ln>
                <a:no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CaixaDeTexto 28"/>
              <p:cNvSpPr txBox="1"/>
              <p:nvPr/>
            </p:nvSpPr>
            <p:spPr>
              <a:xfrm>
                <a:off x="6713760" y="4617465"/>
                <a:ext cx="2011433" cy="707886"/>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1" i="1" smtClean="0">
                          <a:solidFill>
                            <a:schemeClr val="tx1"/>
                          </a:solidFill>
                          <a:latin typeface="Cambria Math" panose="02040503050406030204" pitchFamily="18" charset="0"/>
                        </a:rPr>
                        <m:t>𝜺</m:t>
                      </m:r>
                      <m:r>
                        <a:rPr lang="pt-BR" sz="2000" b="0" i="1" smtClean="0">
                          <a:solidFill>
                            <a:schemeClr val="tx1"/>
                          </a:solidFill>
                          <a:latin typeface="Cambria Math" panose="02040503050406030204" pitchFamily="18" charset="0"/>
                        </a:rPr>
                        <m:t>=</m:t>
                      </m:r>
                      <m:r>
                        <a:rPr lang="pt-BR" sz="2000" b="1" i="1" smtClean="0">
                          <a:solidFill>
                            <a:srgbClr val="FF0000"/>
                          </a:solidFill>
                          <a:latin typeface="Cambria Math" panose="02040503050406030204" pitchFamily="18" charset="0"/>
                        </a:rPr>
                        <m:t>𝑩</m:t>
                      </m:r>
                      <m:r>
                        <a:rPr lang="pt-BR" sz="2000" b="0" i="1" smtClean="0">
                          <a:solidFill>
                            <a:schemeClr val="tx1"/>
                          </a:solidFill>
                          <a:latin typeface="Cambria Math" panose="02040503050406030204" pitchFamily="18" charset="0"/>
                        </a:rPr>
                        <m:t>∙</m:t>
                      </m:r>
                      <m:r>
                        <a:rPr lang="pt-BR" sz="2000" b="1" i="1" smtClean="0">
                          <a:solidFill>
                            <a:srgbClr val="7030A0"/>
                          </a:solidFill>
                          <a:latin typeface="Cambria Math" panose="02040503050406030204" pitchFamily="18" charset="0"/>
                        </a:rPr>
                        <m:t>𝑼</m:t>
                      </m:r>
                    </m:oMath>
                    <m:oMath xmlns:m="http://schemas.openxmlformats.org/officeDocument/2006/math">
                      <m:r>
                        <a:rPr lang="pt-BR" sz="2000" b="1" i="1" smtClean="0">
                          <a:solidFill>
                            <a:schemeClr val="tx1"/>
                          </a:solidFill>
                          <a:latin typeface="Cambria Math" panose="02040503050406030204" pitchFamily="18" charset="0"/>
                        </a:rPr>
                        <m:t>𝝈</m:t>
                      </m:r>
                      <m:r>
                        <a:rPr lang="pt-BR" sz="2000" b="0" i="1" smtClean="0">
                          <a:solidFill>
                            <a:schemeClr val="tx1"/>
                          </a:solidFill>
                          <a:latin typeface="Cambria Math" panose="02040503050406030204" pitchFamily="18" charset="0"/>
                        </a:rPr>
                        <m:t>=</m:t>
                      </m:r>
                      <m:r>
                        <a:rPr lang="pt-BR" sz="2000" b="1" i="1" smtClean="0">
                          <a:solidFill>
                            <a:srgbClr val="00B050"/>
                          </a:solidFill>
                          <a:latin typeface="Cambria Math" panose="02040503050406030204" pitchFamily="18" charset="0"/>
                        </a:rPr>
                        <m:t>𝑫</m:t>
                      </m:r>
                      <m:r>
                        <a:rPr lang="pt-BR" sz="2000" b="0" i="1" smtClean="0">
                          <a:solidFill>
                            <a:schemeClr val="tx1"/>
                          </a:solidFill>
                          <a:latin typeface="Cambria Math" panose="02040503050406030204" pitchFamily="18" charset="0"/>
                        </a:rPr>
                        <m:t>∙</m:t>
                      </m:r>
                      <m:r>
                        <a:rPr lang="pt-BR" sz="2000" b="1" i="1" smtClean="0">
                          <a:solidFill>
                            <a:srgbClr val="FF0000"/>
                          </a:solidFill>
                          <a:latin typeface="Cambria Math" panose="02040503050406030204" pitchFamily="18" charset="0"/>
                        </a:rPr>
                        <m:t>𝑩</m:t>
                      </m:r>
                      <m:r>
                        <a:rPr lang="pt-BR" sz="2000" b="0" i="1" smtClean="0">
                          <a:solidFill>
                            <a:schemeClr val="tx1"/>
                          </a:solidFill>
                          <a:latin typeface="Cambria Math" panose="02040503050406030204" pitchFamily="18" charset="0"/>
                        </a:rPr>
                        <m:t>∙</m:t>
                      </m:r>
                      <m:r>
                        <a:rPr lang="pt-BR" sz="2000" b="1" i="1" smtClean="0">
                          <a:solidFill>
                            <a:srgbClr val="7030A0"/>
                          </a:solidFill>
                          <a:latin typeface="Cambria Math" panose="02040503050406030204" pitchFamily="18" charset="0"/>
                        </a:rPr>
                        <m:t>𝑼</m:t>
                      </m:r>
                    </m:oMath>
                  </m:oMathPara>
                </a14:m>
                <a:endParaRPr lang="pt-BR" sz="2000" dirty="0">
                  <a:solidFill>
                    <a:srgbClr val="7030A0"/>
                  </a:solidFill>
                  <a:latin typeface="Arial Narrow" pitchFamily="34" charset="0"/>
                </a:endParaRPr>
              </a:p>
            </p:txBody>
          </p:sp>
        </mc:Choice>
        <mc:Fallback>
          <p:sp>
            <p:nvSpPr>
              <p:cNvPr id="29" name="CaixaDeTexto 28"/>
              <p:cNvSpPr txBox="1">
                <a:spLocks noRot="1" noChangeAspect="1" noMove="1" noResize="1" noEditPoints="1" noAdjustHandles="1" noChangeArrowheads="1" noChangeShapeType="1" noTextEdit="1"/>
              </p:cNvSpPr>
              <p:nvPr/>
            </p:nvSpPr>
            <p:spPr>
              <a:xfrm>
                <a:off x="6713760" y="4617465"/>
                <a:ext cx="2011433" cy="707886"/>
              </a:xfrm>
              <a:prstGeom prst="rect">
                <a:avLst/>
              </a:prstGeom>
              <a:blipFill rotWithShape="0">
                <a:blip r:embed="rId5"/>
                <a:stretch>
                  <a:fillRect/>
                </a:stretch>
              </a:blipFill>
              <a:ln>
                <a:noFill/>
              </a:ln>
              <a:effectLst/>
            </p:spPr>
            <p:txBody>
              <a:bodyPr/>
              <a:lstStyle/>
              <a:p>
                <a:r>
                  <a:rPr lang="en-US">
                    <a:noFill/>
                  </a:rPr>
                  <a:t> </a:t>
                </a:r>
              </a:p>
            </p:txBody>
          </p:sp>
        </mc:Fallback>
      </mc:AlternateContent>
      <p:sp>
        <p:nvSpPr>
          <p:cNvPr id="43" name="CaixaDeTexto 42"/>
          <p:cNvSpPr txBox="1"/>
          <p:nvPr/>
        </p:nvSpPr>
        <p:spPr>
          <a:xfrm>
            <a:off x="6713761" y="1838387"/>
            <a:ext cx="201143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Matriz de rigidez (</a:t>
            </a:r>
            <a:r>
              <a:rPr lang="pt-BR" b="1" dirty="0" smtClean="0">
                <a:solidFill>
                  <a:schemeClr val="tx2">
                    <a:lumMod val="75000"/>
                  </a:schemeClr>
                </a:solidFill>
                <a:latin typeface="Arial Narrow" pitchFamily="34" charset="0"/>
              </a:rPr>
              <a:t>K</a:t>
            </a:r>
            <a:r>
              <a:rPr lang="pt-BR" dirty="0" smtClean="0">
                <a:solidFill>
                  <a:schemeClr val="tx2">
                    <a:lumMod val="75000"/>
                  </a:schemeClr>
                </a:solidFill>
                <a:latin typeface="Arial Narrow" pitchFamily="34" charset="0"/>
              </a:rPr>
              <a:t>)</a:t>
            </a:r>
            <a:endParaRPr lang="pt-BR" b="1" dirty="0">
              <a:solidFill>
                <a:schemeClr val="tx2">
                  <a:lumMod val="75000"/>
                </a:schemeClr>
              </a:solidFill>
              <a:latin typeface="Arial Narrow" pitchFamily="34" charset="0"/>
            </a:endParaRPr>
          </a:p>
        </p:txBody>
      </p:sp>
      <p:sp>
        <p:nvSpPr>
          <p:cNvPr id="44" name="CaixaDeTexto 43"/>
          <p:cNvSpPr txBox="1"/>
          <p:nvPr/>
        </p:nvSpPr>
        <p:spPr>
          <a:xfrm>
            <a:off x="6713761" y="3637288"/>
            <a:ext cx="201143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Solução nodal (</a:t>
            </a:r>
            <a:r>
              <a:rPr lang="pt-BR" b="1" dirty="0" smtClean="0">
                <a:solidFill>
                  <a:schemeClr val="tx2">
                    <a:lumMod val="75000"/>
                  </a:schemeClr>
                </a:solidFill>
                <a:latin typeface="Arial Narrow" pitchFamily="34" charset="0"/>
              </a:rPr>
              <a:t>U</a:t>
            </a:r>
            <a:r>
              <a:rPr lang="pt-BR" dirty="0" smtClean="0">
                <a:solidFill>
                  <a:schemeClr val="tx2">
                    <a:lumMod val="75000"/>
                  </a:schemeClr>
                </a:solidFill>
                <a:latin typeface="Arial Narrow" pitchFamily="34" charset="0"/>
              </a:rPr>
              <a:t>)</a:t>
            </a:r>
            <a:endParaRPr lang="pt-BR" b="1" dirty="0">
              <a:solidFill>
                <a:schemeClr val="tx2">
                  <a:lumMod val="75000"/>
                </a:schemeClr>
              </a:solidFill>
              <a:latin typeface="Arial Narrow" pitchFamily="34" charset="0"/>
            </a:endParaRPr>
          </a:p>
        </p:txBody>
      </p:sp>
      <mc:AlternateContent xmlns:mc="http://schemas.openxmlformats.org/markup-compatibility/2006" xmlns:a14="http://schemas.microsoft.com/office/drawing/2010/main">
        <mc:Choice Requires="a14">
          <p:sp>
            <p:nvSpPr>
              <p:cNvPr id="45" name="CaixaDeTexto 44"/>
              <p:cNvSpPr txBox="1"/>
              <p:nvPr/>
            </p:nvSpPr>
            <p:spPr>
              <a:xfrm>
                <a:off x="6713760" y="5462970"/>
                <a:ext cx="2011433"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dirty="0" smtClean="0">
                    <a:solidFill>
                      <a:schemeClr val="tx2">
                        <a:lumMod val="75000"/>
                      </a:schemeClr>
                    </a:solidFill>
                    <a:latin typeface="Arial Narrow" pitchFamily="34" charset="0"/>
                  </a:rPr>
                  <a:t>Tensões (</a:t>
                </a:r>
                <a14:m>
                  <m:oMath xmlns:m="http://schemas.openxmlformats.org/officeDocument/2006/math">
                    <m:r>
                      <a:rPr lang="pt-BR" b="1" i="1" smtClean="0">
                        <a:solidFill>
                          <a:schemeClr val="tx2">
                            <a:lumMod val="75000"/>
                          </a:schemeClr>
                        </a:solidFill>
                        <a:latin typeface="Cambria Math" panose="02040503050406030204" pitchFamily="18" charset="0"/>
                      </a:rPr>
                      <m:t>𝝈</m:t>
                    </m:r>
                  </m:oMath>
                </a14:m>
                <a:r>
                  <a:rPr lang="pt-BR" dirty="0" smtClean="0">
                    <a:solidFill>
                      <a:schemeClr val="tx2">
                        <a:lumMod val="75000"/>
                      </a:schemeClr>
                    </a:solidFill>
                    <a:latin typeface="Arial Narrow" pitchFamily="34" charset="0"/>
                  </a:rPr>
                  <a:t>) &amp; Deformações (</a:t>
                </a:r>
                <a14:m>
                  <m:oMath xmlns:m="http://schemas.openxmlformats.org/officeDocument/2006/math">
                    <m:r>
                      <a:rPr lang="pt-BR" b="1" i="1" smtClean="0">
                        <a:solidFill>
                          <a:schemeClr val="tx2">
                            <a:lumMod val="75000"/>
                          </a:schemeClr>
                        </a:solidFill>
                        <a:latin typeface="Cambria Math" panose="02040503050406030204" pitchFamily="18" charset="0"/>
                      </a:rPr>
                      <m:t>𝜺</m:t>
                    </m:r>
                  </m:oMath>
                </a14:m>
                <a:r>
                  <a:rPr lang="pt-BR" dirty="0" smtClean="0">
                    <a:solidFill>
                      <a:schemeClr val="tx2">
                        <a:lumMod val="75000"/>
                      </a:schemeClr>
                    </a:solidFill>
                    <a:latin typeface="Arial Narrow" pitchFamily="34" charset="0"/>
                  </a:rPr>
                  <a:t>)</a:t>
                </a:r>
                <a:endParaRPr lang="pt-BR" b="1" dirty="0">
                  <a:solidFill>
                    <a:schemeClr val="tx2">
                      <a:lumMod val="75000"/>
                    </a:schemeClr>
                  </a:solidFill>
                  <a:latin typeface="Arial Narrow" pitchFamily="34" charset="0"/>
                </a:endParaRPr>
              </a:p>
            </p:txBody>
          </p:sp>
        </mc:Choice>
        <mc:Fallback xmlns="">
          <p:sp>
            <p:nvSpPr>
              <p:cNvPr id="45" name="CaixaDeTexto 44"/>
              <p:cNvSpPr txBox="1">
                <a:spLocks noRot="1" noChangeAspect="1" noMove="1" noResize="1" noEditPoints="1" noAdjustHandles="1" noChangeArrowheads="1" noChangeShapeType="1" noTextEdit="1"/>
              </p:cNvSpPr>
              <p:nvPr/>
            </p:nvSpPr>
            <p:spPr>
              <a:xfrm>
                <a:off x="6713760" y="5462970"/>
                <a:ext cx="2011433" cy="646331"/>
              </a:xfrm>
              <a:prstGeom prst="rect">
                <a:avLst/>
              </a:prstGeom>
              <a:blipFill rotWithShape="0">
                <a:blip r:embed="rId6"/>
                <a:stretch>
                  <a:fillRect/>
                </a:stretch>
              </a:blipFill>
            </p:spPr>
            <p:txBody>
              <a:bodyPr/>
              <a:lstStyle/>
              <a:p>
                <a:r>
                  <a:rPr lang="en-US">
                    <a:noFill/>
                  </a:rPr>
                  <a:t> </a:t>
                </a:r>
              </a:p>
            </p:txBody>
          </p:sp>
        </mc:Fallback>
      </mc:AlternateContent>
      <p:cxnSp>
        <p:nvCxnSpPr>
          <p:cNvPr id="46" name="Conector angulado 45"/>
          <p:cNvCxnSpPr>
            <a:stCxn id="43" idx="3"/>
            <a:endCxn id="44" idx="3"/>
          </p:cNvCxnSpPr>
          <p:nvPr/>
        </p:nvCxnSpPr>
        <p:spPr>
          <a:xfrm>
            <a:off x="8725194" y="2023053"/>
            <a:ext cx="12700" cy="1798901"/>
          </a:xfrm>
          <a:prstGeom prst="bentConnector3">
            <a:avLst>
              <a:gd name="adj1" fmla="val 2348575"/>
            </a:avLst>
          </a:prstGeom>
          <a:ln>
            <a:tailEnd type="arrow"/>
          </a:ln>
          <a:effectLst/>
        </p:spPr>
        <p:style>
          <a:lnRef idx="2">
            <a:schemeClr val="dk1"/>
          </a:lnRef>
          <a:fillRef idx="0">
            <a:schemeClr val="dk1"/>
          </a:fillRef>
          <a:effectRef idx="1">
            <a:schemeClr val="dk1"/>
          </a:effectRef>
          <a:fontRef idx="minor">
            <a:schemeClr val="tx1"/>
          </a:fontRef>
        </p:style>
      </p:cxnSp>
      <p:cxnSp>
        <p:nvCxnSpPr>
          <p:cNvPr id="47" name="Conector angulado 46"/>
          <p:cNvCxnSpPr>
            <a:stCxn id="44" idx="1"/>
            <a:endCxn id="45" idx="1"/>
          </p:cNvCxnSpPr>
          <p:nvPr/>
        </p:nvCxnSpPr>
        <p:spPr>
          <a:xfrm rot="10800000" flipV="1">
            <a:off x="6713761" y="3821954"/>
            <a:ext cx="1" cy="1964182"/>
          </a:xfrm>
          <a:prstGeom prst="bentConnector3">
            <a:avLst>
              <a:gd name="adj1" fmla="val 22860100000"/>
            </a:avLst>
          </a:prstGeom>
          <a:ln>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8" name="CaixaDeTexto 47"/>
              <p:cNvSpPr txBox="1"/>
              <p:nvPr/>
            </p:nvSpPr>
            <p:spPr>
              <a:xfrm>
                <a:off x="6425122" y="1105004"/>
                <a:ext cx="2588707" cy="595869"/>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pt-BR" sz="1600" b="0" i="1" smtClean="0">
                              <a:solidFill>
                                <a:schemeClr val="tx1"/>
                              </a:solidFill>
                              <a:latin typeface="Cambria Math" panose="02040503050406030204" pitchFamily="18" charset="0"/>
                              <a:ea typeface="Cambria Math" panose="02040503050406030204" pitchFamily="18" charset="0"/>
                            </a:rPr>
                          </m:ctrlPr>
                        </m:sSupPr>
                        <m:e>
                          <m:r>
                            <a:rPr lang="pt-BR" sz="1600" b="1" i="1" smtClean="0">
                              <a:solidFill>
                                <a:schemeClr val="tx1"/>
                              </a:solidFill>
                              <a:latin typeface="Cambria Math" panose="02040503050406030204" pitchFamily="18" charset="0"/>
                              <a:ea typeface="Cambria Math" panose="02040503050406030204" pitchFamily="18" charset="0"/>
                            </a:rPr>
                            <m:t>𝑲</m:t>
                          </m:r>
                        </m:e>
                        <m:sup>
                          <m:r>
                            <a:rPr lang="pt-BR" sz="1600" b="0" i="1" smtClean="0">
                              <a:solidFill>
                                <a:schemeClr val="tx1"/>
                              </a:solidFill>
                              <a:latin typeface="Cambria Math" panose="02040503050406030204" pitchFamily="18" charset="0"/>
                              <a:ea typeface="Cambria Math" panose="02040503050406030204" pitchFamily="18" charset="0"/>
                            </a:rPr>
                            <m:t>(</m:t>
                          </m:r>
                          <m:r>
                            <a:rPr lang="pt-BR" sz="1600" b="0" i="1" smtClean="0">
                              <a:solidFill>
                                <a:schemeClr val="tx1"/>
                              </a:solidFill>
                              <a:latin typeface="Cambria Math" panose="02040503050406030204" pitchFamily="18" charset="0"/>
                              <a:ea typeface="Cambria Math" panose="02040503050406030204" pitchFamily="18" charset="0"/>
                            </a:rPr>
                            <m:t>𝑒</m:t>
                          </m:r>
                          <m:r>
                            <a:rPr lang="pt-BR" sz="1600" b="0" i="1" smtClean="0">
                              <a:solidFill>
                                <a:schemeClr val="tx1"/>
                              </a:solidFill>
                              <a:latin typeface="Cambria Math" panose="02040503050406030204" pitchFamily="18" charset="0"/>
                              <a:ea typeface="Cambria Math" panose="02040503050406030204" pitchFamily="18" charset="0"/>
                            </a:rPr>
                            <m:t>)</m:t>
                          </m:r>
                        </m:sup>
                      </m:sSup>
                      <m:r>
                        <a:rPr lang="pt-BR" sz="1600" b="0" i="1" smtClean="0">
                          <a:solidFill>
                            <a:schemeClr val="tx1"/>
                          </a:solidFill>
                          <a:latin typeface="Cambria Math" panose="02040503050406030204" pitchFamily="18" charset="0"/>
                          <a:ea typeface="Cambria Math" panose="02040503050406030204" pitchFamily="18" charset="0"/>
                        </a:rPr>
                        <m:t>=</m:t>
                      </m:r>
                      <m:nary>
                        <m:naryPr>
                          <m:subHide m:val="on"/>
                          <m:supHide m:val="on"/>
                          <m:ctrlPr>
                            <a:rPr lang="pt-BR" sz="1600" b="0" i="1" smtClean="0">
                              <a:solidFill>
                                <a:schemeClr val="tx1"/>
                              </a:solidFill>
                              <a:latin typeface="Cambria Math" panose="02040503050406030204" pitchFamily="18" charset="0"/>
                              <a:ea typeface="Cambria Math" panose="02040503050406030204" pitchFamily="18" charset="0"/>
                            </a:rPr>
                          </m:ctrlPr>
                        </m:naryPr>
                        <m:sub/>
                        <m:sup/>
                        <m:e>
                          <m:nary>
                            <m:naryPr>
                              <m:supHide m:val="on"/>
                              <m:ctrlPr>
                                <a:rPr lang="pt-BR" sz="1600" i="1">
                                  <a:solidFill>
                                    <a:schemeClr val="tx1"/>
                                  </a:solidFill>
                                  <a:latin typeface="Cambria Math" panose="02040503050406030204" pitchFamily="18" charset="0"/>
                                  <a:ea typeface="Cambria Math" panose="02040503050406030204" pitchFamily="18" charset="0"/>
                                </a:rPr>
                              </m:ctrlPr>
                            </m:naryPr>
                            <m:sub>
                              <m:sSup>
                                <m:sSupPr>
                                  <m:ctrlPr>
                                    <a:rPr lang="pt-BR" sz="1600" i="1">
                                      <a:solidFill>
                                        <a:schemeClr val="tx1"/>
                                      </a:solidFill>
                                      <a:latin typeface="Cambria Math" panose="02040503050406030204" pitchFamily="18" charset="0"/>
                                      <a:ea typeface="Cambria Math" panose="02040503050406030204" pitchFamily="18" charset="0"/>
                                    </a:rPr>
                                  </m:ctrlPr>
                                </m:sSupPr>
                                <m:e>
                                  <m:r>
                                    <a:rPr lang="pt-BR" sz="1600" i="1">
                                      <a:solidFill>
                                        <a:schemeClr val="tx1"/>
                                      </a:solidFill>
                                      <a:latin typeface="Cambria Math" panose="02040503050406030204" pitchFamily="18" charset="0"/>
                                      <a:ea typeface="Cambria Math" panose="02040503050406030204" pitchFamily="18" charset="0"/>
                                    </a:rPr>
                                    <m:t>𝐴</m:t>
                                  </m:r>
                                </m:e>
                                <m:sup>
                                  <m:r>
                                    <a:rPr lang="pt-BR" sz="1600" i="1">
                                      <a:solidFill>
                                        <a:schemeClr val="tx1"/>
                                      </a:solidFill>
                                      <a:latin typeface="Cambria Math" panose="02040503050406030204" pitchFamily="18" charset="0"/>
                                      <a:ea typeface="Cambria Math" panose="02040503050406030204" pitchFamily="18" charset="0"/>
                                    </a:rPr>
                                    <m:t>(</m:t>
                                  </m:r>
                                  <m:r>
                                    <a:rPr lang="pt-BR" sz="1600" i="1">
                                      <a:solidFill>
                                        <a:schemeClr val="tx1"/>
                                      </a:solidFill>
                                      <a:latin typeface="Cambria Math" panose="02040503050406030204" pitchFamily="18" charset="0"/>
                                      <a:ea typeface="Cambria Math" panose="02040503050406030204" pitchFamily="18" charset="0"/>
                                    </a:rPr>
                                    <m:t>𝑒</m:t>
                                  </m:r>
                                  <m:r>
                                    <a:rPr lang="pt-BR" sz="1600" i="1">
                                      <a:solidFill>
                                        <a:schemeClr val="tx1"/>
                                      </a:solidFill>
                                      <a:latin typeface="Cambria Math" panose="02040503050406030204" pitchFamily="18" charset="0"/>
                                      <a:ea typeface="Cambria Math" panose="02040503050406030204" pitchFamily="18" charset="0"/>
                                    </a:rPr>
                                    <m:t>)</m:t>
                                  </m:r>
                                </m:sup>
                              </m:sSup>
                            </m:sub>
                            <m:sup/>
                            <m:e>
                              <m:sSup>
                                <m:sSupPr>
                                  <m:ctrlPr>
                                    <a:rPr lang="pt-BR" sz="1600" i="1">
                                      <a:solidFill>
                                        <a:schemeClr val="tx1"/>
                                      </a:solidFill>
                                      <a:latin typeface="Cambria Math" panose="02040503050406030204" pitchFamily="18" charset="0"/>
                                      <a:ea typeface="Cambria Math" panose="02040503050406030204" pitchFamily="18" charset="0"/>
                                    </a:rPr>
                                  </m:ctrlPr>
                                </m:sSupPr>
                                <m:e>
                                  <m:r>
                                    <a:rPr lang="pt-BR" sz="1600" b="1" i="1" smtClean="0">
                                      <a:solidFill>
                                        <a:srgbClr val="FF0000"/>
                                      </a:solidFill>
                                      <a:latin typeface="Cambria Math" panose="02040503050406030204" pitchFamily="18" charset="0"/>
                                      <a:ea typeface="Cambria Math" panose="02040503050406030204" pitchFamily="18" charset="0"/>
                                    </a:rPr>
                                    <m:t>𝑩</m:t>
                                  </m:r>
                                </m:e>
                                <m:sup>
                                  <m:r>
                                    <a:rPr lang="pt-BR" sz="1600" i="1">
                                      <a:solidFill>
                                        <a:schemeClr val="tx1"/>
                                      </a:solidFill>
                                      <a:latin typeface="Cambria Math" panose="02040503050406030204" pitchFamily="18" charset="0"/>
                                      <a:ea typeface="Cambria Math" panose="02040503050406030204" pitchFamily="18" charset="0"/>
                                    </a:rPr>
                                    <m:t>𝑇</m:t>
                                  </m:r>
                                </m:sup>
                              </m:sSup>
                              <m:r>
                                <a:rPr lang="pt-BR" sz="1600" b="1" i="1" smtClean="0">
                                  <a:solidFill>
                                    <a:srgbClr val="00B050"/>
                                  </a:solidFill>
                                  <a:latin typeface="Cambria Math" panose="02040503050406030204" pitchFamily="18" charset="0"/>
                                  <a:ea typeface="Cambria Math" panose="02040503050406030204" pitchFamily="18" charset="0"/>
                                </a:rPr>
                                <m:t>𝑫</m:t>
                              </m:r>
                              <m:r>
                                <a:rPr lang="pt-BR" sz="1600" b="1" i="1" smtClean="0">
                                  <a:solidFill>
                                    <a:srgbClr val="FF0000"/>
                                  </a:solidFill>
                                  <a:latin typeface="Cambria Math" panose="02040503050406030204" pitchFamily="18" charset="0"/>
                                  <a:ea typeface="Cambria Math" panose="02040503050406030204" pitchFamily="18" charset="0"/>
                                </a:rPr>
                                <m:t>𝑩</m:t>
                              </m:r>
                              <m:r>
                                <a:rPr lang="pt-BR" sz="1600" b="0" i="1" smtClean="0">
                                  <a:solidFill>
                                    <a:schemeClr val="tx1"/>
                                  </a:solidFill>
                                  <a:latin typeface="Cambria Math" panose="02040503050406030204" pitchFamily="18" charset="0"/>
                                  <a:ea typeface="Cambria Math" panose="02040503050406030204" pitchFamily="18" charset="0"/>
                                </a:rPr>
                                <m:t>𝑡</m:t>
                              </m:r>
                              <m:r>
                                <a:rPr lang="pt-BR" sz="1600" i="1">
                                  <a:solidFill>
                                    <a:schemeClr val="tx1"/>
                                  </a:solidFill>
                                  <a:latin typeface="Cambria Math" panose="02040503050406030204" pitchFamily="18" charset="0"/>
                                  <a:ea typeface="Cambria Math" panose="02040503050406030204" pitchFamily="18" charset="0"/>
                                </a:rPr>
                                <m:t>𝑑𝐴</m:t>
                              </m:r>
                            </m:e>
                          </m:nary>
                        </m:e>
                      </m:nary>
                    </m:oMath>
                  </m:oMathPara>
                </a14:m>
                <a:endParaRPr lang="pt-BR" sz="1600" dirty="0">
                  <a:solidFill>
                    <a:schemeClr val="tx1"/>
                  </a:solidFill>
                  <a:latin typeface="Arial Narrow" pitchFamily="34" charset="0"/>
                </a:endParaRPr>
              </a:p>
            </p:txBody>
          </p:sp>
        </mc:Choice>
        <mc:Fallback xmlns="">
          <p:sp>
            <p:nvSpPr>
              <p:cNvPr id="48" name="CaixaDeTexto 47"/>
              <p:cNvSpPr txBox="1">
                <a:spLocks noRot="1" noChangeAspect="1" noMove="1" noResize="1" noEditPoints="1" noAdjustHandles="1" noChangeArrowheads="1" noChangeShapeType="1" noTextEdit="1"/>
              </p:cNvSpPr>
              <p:nvPr/>
            </p:nvSpPr>
            <p:spPr>
              <a:xfrm>
                <a:off x="6425122" y="1105004"/>
                <a:ext cx="2588707" cy="595869"/>
              </a:xfrm>
              <a:prstGeom prst="rect">
                <a:avLst/>
              </a:prstGeom>
              <a:blipFill rotWithShape="0">
                <a:blip r:embed="rId7"/>
                <a:stretch>
                  <a:fillRect t="-167347" b="-240816"/>
                </a:stretch>
              </a:blipFill>
              <a:ln>
                <a:noFill/>
              </a:ln>
              <a:effectLst/>
            </p:spPr>
            <p:txBody>
              <a:bodyPr/>
              <a:lstStyle/>
              <a:p>
                <a:r>
                  <a:rPr lang="en-US">
                    <a:noFill/>
                  </a:rPr>
                  <a:t> </a:t>
                </a:r>
              </a:p>
            </p:txBody>
          </p:sp>
        </mc:Fallback>
      </mc:AlternateContent>
      <p:pic>
        <p:nvPicPr>
          <p:cNvPr id="2" name="Imagem 1"/>
          <p:cNvPicPr>
            <a:picLocks noChangeAspect="1"/>
          </p:cNvPicPr>
          <p:nvPr/>
        </p:nvPicPr>
        <p:blipFill>
          <a:blip r:embed="rId8"/>
          <a:stretch>
            <a:fillRect/>
          </a:stretch>
        </p:blipFill>
        <p:spPr>
          <a:xfrm>
            <a:off x="4125050" y="916465"/>
            <a:ext cx="2165641" cy="1905986"/>
          </a:xfrm>
          <a:prstGeom prst="rect">
            <a:avLst/>
          </a:prstGeom>
        </p:spPr>
      </p:pic>
      <p:sp>
        <p:nvSpPr>
          <p:cNvPr id="49" name="CaixaDeTexto 48"/>
          <p:cNvSpPr txBox="1"/>
          <p:nvPr/>
        </p:nvSpPr>
        <p:spPr>
          <a:xfrm>
            <a:off x="4125050" y="2841774"/>
            <a:ext cx="2165641" cy="30777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pt-BR" sz="1400" i="1" dirty="0" smtClean="0">
                <a:solidFill>
                  <a:schemeClr val="bg1">
                    <a:lumMod val="65000"/>
                  </a:schemeClr>
                </a:solidFill>
                <a:latin typeface="Arial Narrow" pitchFamily="34" charset="0"/>
              </a:rPr>
              <a:t>linear elástico, unidimensional</a:t>
            </a:r>
            <a:endParaRPr lang="pt-BR" sz="1400" i="1" dirty="0">
              <a:solidFill>
                <a:schemeClr val="bg1">
                  <a:lumMod val="65000"/>
                </a:schemeClr>
              </a:solidFill>
              <a:latin typeface="Arial Narrow" pitchFamily="34" charset="0"/>
            </a:endParaRPr>
          </a:p>
        </p:txBody>
      </p:sp>
      <mc:AlternateContent xmlns:mc="http://schemas.openxmlformats.org/markup-compatibility/2006" xmlns:a14="http://schemas.microsoft.com/office/drawing/2010/main">
        <mc:Choice Requires="a14">
          <p:sp>
            <p:nvSpPr>
              <p:cNvPr id="50" name="CaixaDeTexto 49"/>
              <p:cNvSpPr txBox="1"/>
              <p:nvPr/>
            </p:nvSpPr>
            <p:spPr>
              <a:xfrm>
                <a:off x="5061763" y="1915527"/>
                <a:ext cx="864096" cy="621837"/>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14:m>
                  <m:oMathPara xmlns:m="http://schemas.openxmlformats.org/officeDocument/2006/math">
                    <m:oMathParaPr>
                      <m:jc m:val="centerGroup"/>
                    </m:oMathParaPr>
                    <m:oMath xmlns:m="http://schemas.openxmlformats.org/officeDocument/2006/math">
                      <m:r>
                        <a:rPr lang="pt-BR" sz="2000" b="0" i="1" smtClean="0">
                          <a:solidFill>
                            <a:srgbClr val="00B050"/>
                          </a:solidFill>
                          <a:latin typeface="Cambria Math" panose="02040503050406030204" pitchFamily="18" charset="0"/>
                        </a:rPr>
                        <m:t>𝐸</m:t>
                      </m:r>
                      <m:r>
                        <a:rPr lang="pt-BR" sz="2000" b="0" i="1" smtClean="0">
                          <a:solidFill>
                            <a:schemeClr val="tx1"/>
                          </a:solidFill>
                          <a:latin typeface="Cambria Math" panose="02040503050406030204" pitchFamily="18" charset="0"/>
                        </a:rPr>
                        <m:t>=</m:t>
                      </m:r>
                      <m:f>
                        <m:fPr>
                          <m:ctrlPr>
                            <a:rPr lang="pt-BR" sz="2000" i="1" smtClean="0">
                              <a:solidFill>
                                <a:schemeClr val="tx1"/>
                              </a:solidFill>
                              <a:latin typeface="Cambria Math" panose="02040503050406030204" pitchFamily="18" charset="0"/>
                            </a:rPr>
                          </m:ctrlPr>
                        </m:fPr>
                        <m:num>
                          <m:r>
                            <a:rPr lang="pt-BR" sz="2000" b="0" i="1" smtClean="0">
                              <a:solidFill>
                                <a:schemeClr val="tx1"/>
                              </a:solidFill>
                              <a:latin typeface="Cambria Math" panose="02040503050406030204" pitchFamily="18" charset="0"/>
                            </a:rPr>
                            <m:t>𝜎</m:t>
                          </m:r>
                        </m:num>
                        <m:den>
                          <m:r>
                            <a:rPr lang="pt-BR" sz="2000" b="0" i="1" smtClean="0">
                              <a:solidFill>
                                <a:schemeClr val="tx1"/>
                              </a:solidFill>
                              <a:latin typeface="Cambria Math" panose="02040503050406030204" pitchFamily="18" charset="0"/>
                            </a:rPr>
                            <m:t>𝜀</m:t>
                          </m:r>
                        </m:den>
                      </m:f>
                    </m:oMath>
                  </m:oMathPara>
                </a14:m>
                <a:endParaRPr lang="pt-BR" sz="2000" dirty="0">
                  <a:solidFill>
                    <a:schemeClr val="tx1"/>
                  </a:solidFill>
                  <a:latin typeface="Arial Narrow" pitchFamily="34" charset="0"/>
                </a:endParaRPr>
              </a:p>
            </p:txBody>
          </p:sp>
        </mc:Choice>
        <mc:Fallback xmlns="">
          <p:sp>
            <p:nvSpPr>
              <p:cNvPr id="50" name="CaixaDeTexto 49"/>
              <p:cNvSpPr txBox="1">
                <a:spLocks noRot="1" noChangeAspect="1" noMove="1" noResize="1" noEditPoints="1" noAdjustHandles="1" noChangeArrowheads="1" noChangeShapeType="1" noTextEdit="1"/>
              </p:cNvSpPr>
              <p:nvPr/>
            </p:nvSpPr>
            <p:spPr>
              <a:xfrm>
                <a:off x="5061763" y="1915527"/>
                <a:ext cx="864096" cy="621837"/>
              </a:xfrm>
              <a:prstGeom prst="rect">
                <a:avLst/>
              </a:prstGeom>
              <a:blipFill rotWithShape="0">
                <a:blip r:embed="rId9"/>
                <a:stretch>
                  <a:fillRect/>
                </a:stretch>
              </a:blipFill>
              <a:ln>
                <a:noFill/>
              </a:ln>
              <a:effectLst/>
            </p:spPr>
            <p:txBody>
              <a:bodyPr/>
              <a:lstStyle/>
              <a:p>
                <a:r>
                  <a:rPr lang="en-US">
                    <a:noFill/>
                  </a:rPr>
                  <a:t> </a:t>
                </a:r>
              </a:p>
            </p:txBody>
          </p:sp>
        </mc:Fallback>
      </mc:AlternateContent>
    </p:spTree>
    <p:extLst>
      <p:ext uri="{BB962C8B-B14F-4D97-AF65-F5344CB8AC3E}">
        <p14:creationId xmlns:p14="http://schemas.microsoft.com/office/powerpoint/2010/main" val="56326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p:bldP spid="37" grpId="0"/>
      <p:bldP spid="38" grpId="0"/>
      <p:bldP spid="39" grpId="0"/>
      <p:bldP spid="40" grpId="0" animBg="1"/>
      <p:bldP spid="41" grpId="0" animBg="1"/>
      <p:bldP spid="42" grpId="0" animBg="1"/>
      <p:bldP spid="26" grpId="0" animBg="1"/>
      <p:bldP spid="49" grpId="0"/>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smtClean="0">
                <a:solidFill>
                  <a:schemeClr val="tx2">
                    <a:lumMod val="75000"/>
                  </a:schemeClr>
                </a:solidFill>
                <a:latin typeface="BankGothic Lt BT" pitchFamily="34" charset="0"/>
              </a:rPr>
              <a:t>Dimensionalidade de um Elemento</a:t>
            </a:r>
            <a:endParaRPr lang="pt-BR" sz="2800" b="1">
              <a:solidFill>
                <a:schemeClr val="tx2">
                  <a:lumMod val="75000"/>
                </a:schemeClr>
              </a:solidFill>
              <a:latin typeface="BankGothic Lt BT" pitchFamily="34" charset="0"/>
            </a:endParaRPr>
          </a:p>
        </p:txBody>
      </p:sp>
      <p:pic>
        <p:nvPicPr>
          <p:cNvPr id="5122" name="Picture 2" descr="D:\Mr. Stone\Ansys\Curso 2013-1\ABAAAepZMAB-13.jpg"/>
          <p:cNvPicPr>
            <a:picLocks noChangeAspect="1" noChangeArrowheads="1"/>
          </p:cNvPicPr>
          <p:nvPr/>
        </p:nvPicPr>
        <p:blipFill rotWithShape="1">
          <a:blip r:embed="rId3">
            <a:extLst>
              <a:ext uri="{28A0092B-C50C-407E-A947-70E740481C1C}">
                <a14:useLocalDpi xmlns:a14="http://schemas.microsoft.com/office/drawing/2010/main" val="0"/>
              </a:ext>
            </a:extLst>
          </a:blip>
          <a:srcRect l="16411" t="6025" r="7900" b="6111"/>
          <a:stretch/>
        </p:blipFill>
        <p:spPr bwMode="auto">
          <a:xfrm>
            <a:off x="323528" y="3868100"/>
            <a:ext cx="2385040" cy="262986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dk1"/>
          </a:fillRef>
          <a:effectRef idx="1">
            <a:schemeClr val="dk1"/>
          </a:effectRef>
          <a:fontRef idx="minor">
            <a:schemeClr val="lt1"/>
          </a:fontRef>
        </p:style>
      </p:pic>
      <p:pic>
        <p:nvPicPr>
          <p:cNvPr id="5124" name="Picture 4" descr="http://images.wisegeek.com/steel-i-beam-lifted-by-a-crane.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97" t="9942" r="5300" b="7148"/>
          <a:stretch/>
        </p:blipFill>
        <p:spPr bwMode="auto">
          <a:xfrm>
            <a:off x="5148064" y="1086803"/>
            <a:ext cx="3740492" cy="200741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dk1"/>
          </a:fillRef>
          <a:effectRef idx="1">
            <a:schemeClr val="dk1"/>
          </a:effectRef>
          <a:fontRef idx="minor">
            <a:schemeClr val="lt1"/>
          </a:fontRef>
        </p:style>
      </p:pic>
      <p:pic>
        <p:nvPicPr>
          <p:cNvPr id="5126" name="Picture 6" descr="http://behance.vo.llnwd.net/profiles20/1327379/projects/5566379/aef44d61791ea575a9e271c3d5095481.jpg"/>
          <p:cNvPicPr>
            <a:picLocks noChangeAspect="1" noChangeArrowheads="1"/>
          </p:cNvPicPr>
          <p:nvPr/>
        </p:nvPicPr>
        <p:blipFill rotWithShape="1">
          <a:blip r:embed="rId5">
            <a:extLst>
              <a:ext uri="{28A0092B-C50C-407E-A947-70E740481C1C}">
                <a14:useLocalDpi xmlns:a14="http://schemas.microsoft.com/office/drawing/2010/main" val="0"/>
              </a:ext>
            </a:extLst>
          </a:blip>
          <a:srcRect t="13345" r="1115" b="7880"/>
          <a:stretch/>
        </p:blipFill>
        <p:spPr bwMode="auto">
          <a:xfrm>
            <a:off x="323529" y="736053"/>
            <a:ext cx="4464496" cy="270892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dk1"/>
          </a:fillRef>
          <a:effectRef idx="1">
            <a:schemeClr val="dk1"/>
          </a:effectRef>
          <a:fontRef idx="minor">
            <a:schemeClr val="lt1"/>
          </a:fontRef>
        </p:style>
      </p:pic>
      <p:pic>
        <p:nvPicPr>
          <p:cNvPr id="5128" name="Picture 8" descr="http://www.microstran.com.au/images/lmc_base5.jpg"/>
          <p:cNvPicPr>
            <a:picLocks noChangeAspect="1" noChangeArrowheads="1"/>
          </p:cNvPicPr>
          <p:nvPr/>
        </p:nvPicPr>
        <p:blipFill rotWithShape="1">
          <a:blip r:embed="rId6">
            <a:extLst>
              <a:ext uri="{28A0092B-C50C-407E-A947-70E740481C1C}">
                <a14:useLocalDpi xmlns:a14="http://schemas.microsoft.com/office/drawing/2010/main" val="0"/>
              </a:ext>
            </a:extLst>
          </a:blip>
          <a:srcRect l="6995" t="6468" r="10873" b="7407"/>
          <a:stretch/>
        </p:blipFill>
        <p:spPr bwMode="auto">
          <a:xfrm>
            <a:off x="3299467" y="4079054"/>
            <a:ext cx="3072733" cy="220795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dk1"/>
          </a:fillRef>
          <a:effectRef idx="1">
            <a:schemeClr val="dk1"/>
          </a:effectRef>
          <a:fontRef idx="minor">
            <a:schemeClr val="lt1"/>
          </a:fontRef>
        </p:style>
      </p:pic>
      <p:pic>
        <p:nvPicPr>
          <p:cNvPr id="5130" name="Picture 10" descr="http://www.brasil.geradordeprecos.info/imagenes2/cep_encep_bloque_265_300_162447.jpg"/>
          <p:cNvPicPr>
            <a:picLocks noChangeAspect="1" noChangeArrowheads="1"/>
          </p:cNvPicPr>
          <p:nvPr/>
        </p:nvPicPr>
        <p:blipFill rotWithShape="1">
          <a:blip r:embed="rId7">
            <a:extLst>
              <a:ext uri="{28A0092B-C50C-407E-A947-70E740481C1C}">
                <a14:useLocalDpi xmlns:a14="http://schemas.microsoft.com/office/drawing/2010/main" val="0"/>
              </a:ext>
            </a:extLst>
          </a:blip>
          <a:srcRect l="12045" r="8710" b="40870"/>
          <a:stretch/>
        </p:blipFill>
        <p:spPr bwMode="auto">
          <a:xfrm>
            <a:off x="6892230" y="4338215"/>
            <a:ext cx="2000250" cy="168963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dk1"/>
          </a:fillRef>
          <a:effectRef idx="1">
            <a:schemeClr val="dk1"/>
          </a:effectRef>
          <a:fontRef idx="minor">
            <a:schemeClr val="lt1"/>
          </a:fontRef>
        </p:style>
      </p:pic>
      <p:pic>
        <p:nvPicPr>
          <p:cNvPr id="8" name="Picture 2" descr="http://mwrf.com/site-files/mwrf.com/files/uploads/2012/07/ANSYS%20logo_shadow%20left.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3551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USERST~1\AppData\Local\Temp\FWTemp\00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9551" y="1256146"/>
            <a:ext cx="2703706" cy="382980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72" name="Picture 4" descr="C:\Users\USERST~1\AppData\Local\Temp\FWTemp\0000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256146"/>
            <a:ext cx="2650578" cy="3181735"/>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74" name="Picture 6" descr="C:\Users\USERST~1\AppData\Local\Temp\FWTemp\0000000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2320" y="1255376"/>
            <a:ext cx="3416184" cy="462189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CaixaDeTexto 4"/>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smtClean="0">
                <a:solidFill>
                  <a:schemeClr val="tx2">
                    <a:lumMod val="75000"/>
                  </a:schemeClr>
                </a:solidFill>
                <a:latin typeface="BankGothic Lt BT" pitchFamily="34" charset="0"/>
              </a:rPr>
              <a:t>Dimensionalidade de um Elemento</a:t>
            </a:r>
            <a:endParaRPr lang="pt-BR" sz="2800" b="1">
              <a:solidFill>
                <a:schemeClr val="tx2">
                  <a:lumMod val="75000"/>
                </a:schemeClr>
              </a:solidFill>
              <a:latin typeface="BankGothic Lt BT" pitchFamily="34" charset="0"/>
            </a:endParaRPr>
          </a:p>
        </p:txBody>
      </p:sp>
      <p:pic>
        <p:nvPicPr>
          <p:cNvPr id="6" name="Picture 2" descr="http://mwrf.com/site-files/mwrf.com/files/uploads/2012/07/ANSYS%20logo_shadow%20left.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p:cNvSpPr txBox="1"/>
          <p:nvPr/>
        </p:nvSpPr>
        <p:spPr>
          <a:xfrm>
            <a:off x="1177335" y="764704"/>
            <a:ext cx="510915"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smtClean="0">
                <a:solidFill>
                  <a:schemeClr val="tx1"/>
                </a:solidFill>
                <a:latin typeface="Arial Narrow" pitchFamily="34" charset="0"/>
              </a:rPr>
              <a:t>1D</a:t>
            </a:r>
            <a:endParaRPr lang="pt-BR" sz="2000">
              <a:solidFill>
                <a:schemeClr val="tx1"/>
              </a:solidFill>
              <a:latin typeface="Arial Narrow" pitchFamily="34" charset="0"/>
            </a:endParaRPr>
          </a:p>
        </p:txBody>
      </p:sp>
      <p:sp>
        <p:nvSpPr>
          <p:cNvPr id="8" name="CaixaDeTexto 7"/>
          <p:cNvSpPr txBox="1"/>
          <p:nvPr/>
        </p:nvSpPr>
        <p:spPr>
          <a:xfrm>
            <a:off x="3992100" y="764704"/>
            <a:ext cx="458608"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smtClean="0">
                <a:solidFill>
                  <a:schemeClr val="tx1"/>
                </a:solidFill>
                <a:latin typeface="Arial Narrow" pitchFamily="34" charset="0"/>
              </a:rPr>
              <a:t>1D</a:t>
            </a:r>
            <a:endParaRPr lang="pt-BR" sz="2000">
              <a:solidFill>
                <a:schemeClr val="tx1"/>
              </a:solidFill>
              <a:latin typeface="Arial Narrow" pitchFamily="34" charset="0"/>
            </a:endParaRPr>
          </a:p>
        </p:txBody>
      </p:sp>
      <p:sp>
        <p:nvSpPr>
          <p:cNvPr id="9" name="CaixaDeTexto 8"/>
          <p:cNvSpPr txBox="1"/>
          <p:nvPr/>
        </p:nvSpPr>
        <p:spPr>
          <a:xfrm>
            <a:off x="7148382" y="764704"/>
            <a:ext cx="51996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smtClean="0">
                <a:solidFill>
                  <a:schemeClr val="tx1"/>
                </a:solidFill>
                <a:latin typeface="Arial Narrow" pitchFamily="34" charset="0"/>
              </a:rPr>
              <a:t>2D</a:t>
            </a:r>
            <a:endParaRPr lang="pt-BR" sz="2000">
              <a:solidFill>
                <a:schemeClr val="tx1"/>
              </a:solidFill>
              <a:latin typeface="Arial Narrow" pitchFamily="34" charset="0"/>
            </a:endParaRPr>
          </a:p>
        </p:txBody>
      </p:sp>
      <p:sp>
        <p:nvSpPr>
          <p:cNvPr id="10" name="CaixaDeTexto 9"/>
          <p:cNvSpPr txBox="1"/>
          <p:nvPr/>
        </p:nvSpPr>
        <p:spPr>
          <a:xfrm>
            <a:off x="8493006" y="5930952"/>
            <a:ext cx="615498" cy="40011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smtClean="0">
                <a:solidFill>
                  <a:schemeClr val="tx1"/>
                </a:solidFill>
                <a:latin typeface="Arial Narrow" pitchFamily="34" charset="0"/>
              </a:rPr>
              <a:t>etc.</a:t>
            </a:r>
            <a:endParaRPr lang="pt-BR" sz="2000">
              <a:solidFill>
                <a:schemeClr val="tx1"/>
              </a:solidFill>
              <a:latin typeface="Arial Narrow" pitchFamily="34" charset="0"/>
            </a:endParaRPr>
          </a:p>
        </p:txBody>
      </p:sp>
    </p:spTree>
    <p:extLst>
      <p:ext uri="{BB962C8B-B14F-4D97-AF65-F5344CB8AC3E}">
        <p14:creationId xmlns:p14="http://schemas.microsoft.com/office/powerpoint/2010/main" val="31383015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filer.case.edu/rxv25/Lumbar%20spine%20model.PNG"/>
          <p:cNvPicPr>
            <a:picLocks noChangeAspect="1" noChangeArrowheads="1"/>
          </p:cNvPicPr>
          <p:nvPr/>
        </p:nvPicPr>
        <p:blipFill rotWithShape="1">
          <a:blip r:embed="rId3">
            <a:extLst>
              <a:ext uri="{28A0092B-C50C-407E-A947-70E740481C1C}">
                <a14:useLocalDpi xmlns:a14="http://schemas.microsoft.com/office/drawing/2010/main" val="0"/>
              </a:ext>
            </a:extLst>
          </a:blip>
          <a:srcRect l="2099" t="5405" r="1098" b="6986"/>
          <a:stretch/>
        </p:blipFill>
        <p:spPr bwMode="auto">
          <a:xfrm>
            <a:off x="4651176" y="892818"/>
            <a:ext cx="4320036" cy="27401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topridetek.com/admin/editor/UploadFile/20091020142848931.jpg"/>
          <p:cNvPicPr>
            <a:picLocks noChangeAspect="1" noChangeArrowheads="1"/>
          </p:cNvPicPr>
          <p:nvPr/>
        </p:nvPicPr>
        <p:blipFill rotWithShape="1">
          <a:blip r:embed="rId4">
            <a:extLst>
              <a:ext uri="{28A0092B-C50C-407E-A947-70E740481C1C}">
                <a14:useLocalDpi xmlns:a14="http://schemas.microsoft.com/office/drawing/2010/main" val="0"/>
              </a:ext>
            </a:extLst>
          </a:blip>
          <a:srcRect l="17221" t="23409" r="21609" b="20615"/>
          <a:stretch/>
        </p:blipFill>
        <p:spPr bwMode="auto">
          <a:xfrm>
            <a:off x="348416" y="980728"/>
            <a:ext cx="3840052" cy="28111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mn-07.wdfiles.com/local--files/ansys/fsi-sm.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6122" y="4005064"/>
            <a:ext cx="2491755" cy="249175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CaixaDeTexto 6"/>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smtClean="0">
                <a:solidFill>
                  <a:schemeClr val="tx2">
                    <a:lumMod val="75000"/>
                  </a:schemeClr>
                </a:solidFill>
                <a:latin typeface="BankGothic Lt BT" pitchFamily="34" charset="0"/>
              </a:rPr>
              <a:t>Dimensionalidade de um Elemento</a:t>
            </a:r>
            <a:endParaRPr lang="pt-BR" sz="2800" b="1">
              <a:solidFill>
                <a:schemeClr val="tx2">
                  <a:lumMod val="75000"/>
                </a:schemeClr>
              </a:solidFill>
              <a:latin typeface="BankGothic Lt BT" pitchFamily="34" charset="0"/>
            </a:endParaRPr>
          </a:p>
        </p:txBody>
      </p:sp>
      <p:pic>
        <p:nvPicPr>
          <p:cNvPr id="8" name="Picture 2" descr="http://mwrf.com/site-files/mwrf.com/files/uploads/2012/07/ANSYS%20logo_shadow%20left.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4145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aixaDeTexto 52"/>
          <p:cNvSpPr txBox="1"/>
          <p:nvPr/>
        </p:nvSpPr>
        <p:spPr>
          <a:xfrm>
            <a:off x="3986411" y="3319679"/>
            <a:ext cx="1165408" cy="1015663"/>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6000" b="1" smtClean="0">
                <a:solidFill>
                  <a:srgbClr val="FF0000"/>
                </a:solidFill>
                <a:latin typeface="Arial Narrow" pitchFamily="34" charset="0"/>
              </a:rPr>
              <a:t>?</a:t>
            </a:r>
            <a:endParaRPr lang="pt-BR" sz="6000" b="1">
              <a:solidFill>
                <a:srgbClr val="FF0000"/>
              </a:solidFill>
              <a:latin typeface="Arial Narrow" pitchFamily="34" charset="0"/>
            </a:endParaRPr>
          </a:p>
        </p:txBody>
      </p:sp>
      <p:sp>
        <p:nvSpPr>
          <p:cNvPr id="2" name="CaixaDeTexto 1"/>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smtClean="0">
                <a:solidFill>
                  <a:schemeClr val="tx2">
                    <a:lumMod val="75000"/>
                  </a:schemeClr>
                </a:solidFill>
                <a:latin typeface="BankGothic Lt BT" pitchFamily="34" charset="0"/>
              </a:rPr>
              <a:t>Unidades</a:t>
            </a:r>
            <a:endParaRPr lang="pt-BR" sz="2800" b="1">
              <a:solidFill>
                <a:schemeClr val="tx2">
                  <a:lumMod val="75000"/>
                </a:schemeClr>
              </a:solidFill>
              <a:latin typeface="BankGothic Lt BT" pitchFamily="34" charset="0"/>
            </a:endParaRPr>
          </a:p>
        </p:txBody>
      </p:sp>
      <p:pic>
        <p:nvPicPr>
          <p:cNvPr id="3" name="Picture 2" descr="http://mwrf.com/site-files/mwrf.com/files/uploads/2012/07/ANSYS%20logo_shadow%20lef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3989296" y="3615262"/>
            <a:ext cx="1165408" cy="400110"/>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sz="2000" dirty="0" smtClean="0">
                <a:solidFill>
                  <a:schemeClr val="tx1"/>
                </a:solidFill>
                <a:latin typeface="Arial Narrow" pitchFamily="34" charset="0"/>
              </a:rPr>
              <a:t>Nenhuma.</a:t>
            </a:r>
            <a:endParaRPr lang="pt-BR" sz="2000" dirty="0">
              <a:solidFill>
                <a:schemeClr val="tx1"/>
              </a:solidFill>
              <a:latin typeface="Arial Narrow" pitchFamily="34" charset="0"/>
            </a:endParaRPr>
          </a:p>
        </p:txBody>
      </p:sp>
      <mc:AlternateContent xmlns:mc="http://schemas.openxmlformats.org/markup-compatibility/2006" xmlns:a14="http://schemas.microsoft.com/office/drawing/2010/main">
        <mc:Choice Requires="a14">
          <p:sp>
            <p:nvSpPr>
              <p:cNvPr id="6" name="CaixaDeTexto 5"/>
              <p:cNvSpPr txBox="1"/>
              <p:nvPr/>
            </p:nvSpPr>
            <p:spPr>
              <a:xfrm>
                <a:off x="1331640" y="1519336"/>
                <a:ext cx="1614032" cy="64697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a:rPr>
                        <m:t>𝜐</m:t>
                      </m:r>
                      <m:r>
                        <a:rPr lang="pt-BR" b="0" i="1" smtClean="0">
                          <a:latin typeface="Cambria Math"/>
                        </a:rPr>
                        <m:t>=</m:t>
                      </m:r>
                      <m:f>
                        <m:fPr>
                          <m:ctrlPr>
                            <a:rPr lang="pt-BR" b="0" i="1" smtClean="0">
                              <a:latin typeface="Cambria Math" panose="02040503050406030204" pitchFamily="18" charset="0"/>
                            </a:rPr>
                          </m:ctrlPr>
                        </m:fPr>
                        <m:num>
                          <m:r>
                            <a:rPr lang="pt-BR" b="0" i="1" smtClean="0">
                              <a:latin typeface="Cambria Math"/>
                            </a:rPr>
                            <m:t>5∙</m:t>
                          </m:r>
                          <m:r>
                            <a:rPr lang="pt-BR" b="0" i="1" smtClean="0">
                              <a:latin typeface="Cambria Math"/>
                            </a:rPr>
                            <m:t>𝑞</m:t>
                          </m:r>
                          <m:r>
                            <a:rPr lang="pt-BR" b="0" i="1" smtClean="0">
                              <a:latin typeface="Cambria Math"/>
                            </a:rPr>
                            <m:t>∙</m:t>
                          </m:r>
                          <m:sSup>
                            <m:sSupPr>
                              <m:ctrlPr>
                                <a:rPr lang="pt-BR" b="0" i="1" smtClean="0">
                                  <a:latin typeface="Cambria Math" panose="02040503050406030204" pitchFamily="18" charset="0"/>
                                </a:rPr>
                              </m:ctrlPr>
                            </m:sSupPr>
                            <m:e>
                              <m:r>
                                <a:rPr lang="pt-BR" b="0" i="1" smtClean="0">
                                  <a:latin typeface="Cambria Math"/>
                                </a:rPr>
                                <m:t>𝐿</m:t>
                              </m:r>
                            </m:e>
                            <m:sup>
                              <m:r>
                                <a:rPr lang="pt-BR" b="0" i="1" smtClean="0">
                                  <a:latin typeface="Cambria Math"/>
                                </a:rPr>
                                <m:t>4</m:t>
                              </m:r>
                            </m:sup>
                          </m:sSup>
                        </m:num>
                        <m:den>
                          <m:r>
                            <a:rPr lang="pt-BR" b="0" i="1" smtClean="0">
                              <a:latin typeface="Cambria Math"/>
                            </a:rPr>
                            <m:t>384∙</m:t>
                          </m:r>
                          <m:r>
                            <a:rPr lang="pt-BR" b="0" i="1" smtClean="0">
                              <a:latin typeface="Cambria Math"/>
                            </a:rPr>
                            <m:t>𝐸</m:t>
                          </m:r>
                          <m:r>
                            <a:rPr lang="pt-BR" b="0" i="1" smtClean="0">
                              <a:latin typeface="Cambria Math"/>
                            </a:rPr>
                            <m:t>∙</m:t>
                          </m:r>
                          <m:r>
                            <a:rPr lang="pt-BR" b="0" i="1" smtClean="0">
                              <a:latin typeface="Cambria Math"/>
                            </a:rPr>
                            <m:t>𝐼</m:t>
                          </m:r>
                        </m:den>
                      </m:f>
                    </m:oMath>
                  </m:oMathPara>
                </a14:m>
                <a:endParaRPr lang="pt-BR"/>
              </a:p>
            </p:txBody>
          </p:sp>
        </mc:Choice>
        <mc:Fallback xmlns="">
          <p:sp>
            <p:nvSpPr>
              <p:cNvPr id="6" name="CaixaDeTexto 5"/>
              <p:cNvSpPr txBox="1">
                <a:spLocks noRot="1" noChangeAspect="1" noMove="1" noResize="1" noEditPoints="1" noAdjustHandles="1" noChangeArrowheads="1" noChangeShapeType="1" noTextEdit="1"/>
              </p:cNvSpPr>
              <p:nvPr/>
            </p:nvSpPr>
            <p:spPr>
              <a:xfrm>
                <a:off x="1331640" y="1519336"/>
                <a:ext cx="1614032" cy="646972"/>
              </a:xfrm>
              <a:prstGeom prst="rect">
                <a:avLst/>
              </a:prstGeom>
              <a:blipFill rotWithShape="1">
                <a:blip r:embed="rId4"/>
                <a:stretch>
                  <a:fillRect/>
                </a:stretch>
              </a:blipFill>
            </p:spPr>
            <p:txBody>
              <a:bodyPr/>
              <a:lstStyle/>
              <a:p>
                <a:r>
                  <a:rPr lang="pt-BR">
                    <a:noFill/>
                  </a:rPr>
                  <a:t> </a:t>
                </a:r>
              </a:p>
            </p:txBody>
          </p:sp>
        </mc:Fallback>
      </mc:AlternateContent>
      <p:sp>
        <p:nvSpPr>
          <p:cNvPr id="7" name="CaixaDeTexto 6"/>
          <p:cNvSpPr txBox="1"/>
          <p:nvPr/>
        </p:nvSpPr>
        <p:spPr>
          <a:xfrm>
            <a:off x="1547664" y="660812"/>
            <a:ext cx="720080" cy="369332"/>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smtClean="0">
                <a:solidFill>
                  <a:srgbClr val="0070C0"/>
                </a:solidFill>
              </a:rPr>
              <a:t>kN/m</a:t>
            </a:r>
            <a:endParaRPr lang="pt-BR">
              <a:solidFill>
                <a:srgbClr val="0070C0"/>
              </a:solidFill>
            </a:endParaRPr>
          </a:p>
        </p:txBody>
      </p:sp>
      <p:sp>
        <p:nvSpPr>
          <p:cNvPr id="8" name="CaixaDeTexto 7"/>
          <p:cNvSpPr txBox="1"/>
          <p:nvPr/>
        </p:nvSpPr>
        <p:spPr>
          <a:xfrm>
            <a:off x="2813547" y="620688"/>
            <a:ext cx="360040" cy="369332"/>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smtClean="0">
                <a:solidFill>
                  <a:srgbClr val="0070C0"/>
                </a:solidFill>
              </a:rPr>
              <a:t>m</a:t>
            </a:r>
            <a:endParaRPr lang="pt-BR">
              <a:solidFill>
                <a:srgbClr val="0070C0"/>
              </a:solidFill>
            </a:endParaRPr>
          </a:p>
        </p:txBody>
      </p:sp>
      <p:sp>
        <p:nvSpPr>
          <p:cNvPr id="9" name="CaixaDeTexto 8"/>
          <p:cNvSpPr txBox="1"/>
          <p:nvPr/>
        </p:nvSpPr>
        <p:spPr>
          <a:xfrm>
            <a:off x="3215334" y="2513135"/>
            <a:ext cx="540060" cy="369332"/>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smtClean="0">
                <a:solidFill>
                  <a:srgbClr val="0070C0"/>
                </a:solidFill>
              </a:rPr>
              <a:t>m</a:t>
            </a:r>
            <a:r>
              <a:rPr lang="pt-BR" baseline="30000" smtClean="0">
                <a:solidFill>
                  <a:srgbClr val="0070C0"/>
                </a:solidFill>
              </a:rPr>
              <a:t>4</a:t>
            </a:r>
            <a:endParaRPr lang="pt-BR" baseline="30000">
              <a:solidFill>
                <a:srgbClr val="0070C0"/>
              </a:solidFill>
            </a:endParaRPr>
          </a:p>
        </p:txBody>
      </p:sp>
      <p:sp>
        <p:nvSpPr>
          <p:cNvPr id="10" name="CaixaDeTexto 9"/>
          <p:cNvSpPr txBox="1"/>
          <p:nvPr/>
        </p:nvSpPr>
        <p:spPr>
          <a:xfrm>
            <a:off x="1619672" y="2764695"/>
            <a:ext cx="810272" cy="369332"/>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smtClean="0">
                <a:solidFill>
                  <a:srgbClr val="0070C0"/>
                </a:solidFill>
              </a:rPr>
              <a:t>kN/m²</a:t>
            </a:r>
            <a:endParaRPr lang="pt-BR">
              <a:solidFill>
                <a:srgbClr val="0070C0"/>
              </a:solidFill>
            </a:endParaRPr>
          </a:p>
        </p:txBody>
      </p:sp>
      <p:sp>
        <p:nvSpPr>
          <p:cNvPr id="11" name="CaixaDeTexto 10"/>
          <p:cNvSpPr txBox="1"/>
          <p:nvPr/>
        </p:nvSpPr>
        <p:spPr>
          <a:xfrm>
            <a:off x="323528" y="1658156"/>
            <a:ext cx="360040"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pt-BR" smtClean="0">
                <a:solidFill>
                  <a:schemeClr val="accent3">
                    <a:lumMod val="50000"/>
                  </a:schemeClr>
                </a:solidFill>
              </a:rPr>
              <a:t>m</a:t>
            </a:r>
            <a:endParaRPr lang="pt-BR">
              <a:solidFill>
                <a:schemeClr val="accent3">
                  <a:lumMod val="50000"/>
                </a:schemeClr>
              </a:solidFill>
            </a:endParaRPr>
          </a:p>
        </p:txBody>
      </p:sp>
      <p:cxnSp>
        <p:nvCxnSpPr>
          <p:cNvPr id="13" name="Conector angulado 12"/>
          <p:cNvCxnSpPr>
            <a:endCxn id="7" idx="2"/>
          </p:cNvCxnSpPr>
          <p:nvPr/>
        </p:nvCxnSpPr>
        <p:spPr>
          <a:xfrm rot="16200000" flipV="1">
            <a:off x="1879132" y="1058716"/>
            <a:ext cx="489192" cy="432048"/>
          </a:xfrm>
          <a:prstGeom prst="bentConnector3">
            <a:avLst/>
          </a:prstGeom>
          <a:ln>
            <a:tailEnd type="arrow"/>
          </a:ln>
        </p:spPr>
        <p:style>
          <a:lnRef idx="1">
            <a:schemeClr val="dk1"/>
          </a:lnRef>
          <a:fillRef idx="0">
            <a:schemeClr val="dk1"/>
          </a:fillRef>
          <a:effectRef idx="0">
            <a:schemeClr val="dk1"/>
          </a:effectRef>
          <a:fontRef idx="minor">
            <a:schemeClr val="tx1"/>
          </a:fontRef>
        </p:style>
      </p:cxnSp>
      <p:cxnSp>
        <p:nvCxnSpPr>
          <p:cNvPr id="17" name="Conector angulado 16"/>
          <p:cNvCxnSpPr>
            <a:endCxn id="9" idx="1"/>
          </p:cNvCxnSpPr>
          <p:nvPr/>
        </p:nvCxnSpPr>
        <p:spPr>
          <a:xfrm rot="16200000" flipH="1">
            <a:off x="2729258" y="2211724"/>
            <a:ext cx="531491" cy="440661"/>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19" name="Conector angulado 18"/>
          <p:cNvCxnSpPr>
            <a:endCxn id="10" idx="0"/>
          </p:cNvCxnSpPr>
          <p:nvPr/>
        </p:nvCxnSpPr>
        <p:spPr>
          <a:xfrm rot="5400000">
            <a:off x="1928183" y="2262933"/>
            <a:ext cx="598387" cy="405136"/>
          </a:xfrm>
          <a:prstGeom prst="bentConnector3">
            <a:avLst/>
          </a:prstGeom>
          <a:ln>
            <a:tailEnd type="arrow"/>
          </a:ln>
        </p:spPr>
        <p:style>
          <a:lnRef idx="1">
            <a:schemeClr val="dk1"/>
          </a:lnRef>
          <a:fillRef idx="0">
            <a:schemeClr val="dk1"/>
          </a:fillRef>
          <a:effectRef idx="0">
            <a:schemeClr val="dk1"/>
          </a:effectRef>
          <a:fontRef idx="minor">
            <a:schemeClr val="tx1"/>
          </a:fontRef>
        </p:style>
      </p:cxnSp>
      <p:cxnSp>
        <p:nvCxnSpPr>
          <p:cNvPr id="26" name="Conector angulado 25"/>
          <p:cNvCxnSpPr>
            <a:endCxn id="8" idx="2"/>
          </p:cNvCxnSpPr>
          <p:nvPr/>
        </p:nvCxnSpPr>
        <p:spPr>
          <a:xfrm rot="5400000" flipH="1" flipV="1">
            <a:off x="2510013" y="1035783"/>
            <a:ext cx="529316" cy="437791"/>
          </a:xfrm>
          <a:prstGeom prst="bentConnector3">
            <a:avLst/>
          </a:prstGeom>
          <a:ln>
            <a:tailEnd type="arrow"/>
          </a:ln>
        </p:spPr>
        <p:style>
          <a:lnRef idx="1">
            <a:schemeClr val="dk1"/>
          </a:lnRef>
          <a:fillRef idx="0">
            <a:schemeClr val="dk1"/>
          </a:fillRef>
          <a:effectRef idx="0">
            <a:schemeClr val="dk1"/>
          </a:effectRef>
          <a:fontRef idx="minor">
            <a:schemeClr val="tx1"/>
          </a:fontRef>
        </p:style>
      </p:cxnSp>
      <p:cxnSp>
        <p:nvCxnSpPr>
          <p:cNvPr id="30" name="Conector de seta reta 29"/>
          <p:cNvCxnSpPr>
            <a:stCxn id="6" idx="1"/>
            <a:endCxn id="11" idx="3"/>
          </p:cNvCxnSpPr>
          <p:nvPr/>
        </p:nvCxnSpPr>
        <p:spPr>
          <a:xfrm flipH="1">
            <a:off x="683568" y="1842822"/>
            <a:ext cx="648072"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1" name="CaixaDeTexto 30"/>
              <p:cNvSpPr txBox="1"/>
              <p:nvPr/>
            </p:nvSpPr>
            <p:spPr>
              <a:xfrm>
                <a:off x="6300192" y="1519336"/>
                <a:ext cx="1614032" cy="64697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a:rPr>
                        <m:t>𝜐</m:t>
                      </m:r>
                      <m:r>
                        <a:rPr lang="pt-BR" b="0" i="1" smtClean="0">
                          <a:latin typeface="Cambria Math"/>
                        </a:rPr>
                        <m:t>=</m:t>
                      </m:r>
                      <m:f>
                        <m:fPr>
                          <m:ctrlPr>
                            <a:rPr lang="pt-BR" b="0" i="1" smtClean="0">
                              <a:latin typeface="Cambria Math" panose="02040503050406030204" pitchFamily="18" charset="0"/>
                            </a:rPr>
                          </m:ctrlPr>
                        </m:fPr>
                        <m:num>
                          <m:r>
                            <a:rPr lang="pt-BR" b="0" i="1" smtClean="0">
                              <a:latin typeface="Cambria Math"/>
                            </a:rPr>
                            <m:t>5∙</m:t>
                          </m:r>
                          <m:r>
                            <a:rPr lang="pt-BR" b="0" i="1" smtClean="0">
                              <a:latin typeface="Cambria Math"/>
                            </a:rPr>
                            <m:t>𝑞</m:t>
                          </m:r>
                          <m:r>
                            <a:rPr lang="pt-BR" b="0" i="1" smtClean="0">
                              <a:latin typeface="Cambria Math"/>
                            </a:rPr>
                            <m:t>∙</m:t>
                          </m:r>
                          <m:sSup>
                            <m:sSupPr>
                              <m:ctrlPr>
                                <a:rPr lang="pt-BR" b="0" i="1" smtClean="0">
                                  <a:latin typeface="Cambria Math" panose="02040503050406030204" pitchFamily="18" charset="0"/>
                                </a:rPr>
                              </m:ctrlPr>
                            </m:sSupPr>
                            <m:e>
                              <m:r>
                                <a:rPr lang="pt-BR" b="0" i="1" smtClean="0">
                                  <a:latin typeface="Cambria Math"/>
                                </a:rPr>
                                <m:t>𝐿</m:t>
                              </m:r>
                            </m:e>
                            <m:sup>
                              <m:r>
                                <a:rPr lang="pt-BR" b="0" i="1" smtClean="0">
                                  <a:latin typeface="Cambria Math"/>
                                </a:rPr>
                                <m:t>4</m:t>
                              </m:r>
                            </m:sup>
                          </m:sSup>
                        </m:num>
                        <m:den>
                          <m:r>
                            <a:rPr lang="pt-BR" b="0" i="1" smtClean="0">
                              <a:latin typeface="Cambria Math"/>
                            </a:rPr>
                            <m:t>384∙</m:t>
                          </m:r>
                          <m:r>
                            <a:rPr lang="pt-BR" b="0" i="1" smtClean="0">
                              <a:latin typeface="Cambria Math"/>
                            </a:rPr>
                            <m:t>𝐸</m:t>
                          </m:r>
                          <m:r>
                            <a:rPr lang="pt-BR" b="0" i="1" smtClean="0">
                              <a:latin typeface="Cambria Math"/>
                            </a:rPr>
                            <m:t>∙</m:t>
                          </m:r>
                          <m:r>
                            <a:rPr lang="pt-BR" b="0" i="1" smtClean="0">
                              <a:latin typeface="Cambria Math"/>
                            </a:rPr>
                            <m:t>𝐼</m:t>
                          </m:r>
                        </m:den>
                      </m:f>
                    </m:oMath>
                  </m:oMathPara>
                </a14:m>
                <a:endParaRPr lang="pt-BR"/>
              </a:p>
            </p:txBody>
          </p:sp>
        </mc:Choice>
        <mc:Fallback xmlns="">
          <p:sp>
            <p:nvSpPr>
              <p:cNvPr id="31" name="CaixaDeTexto 30"/>
              <p:cNvSpPr txBox="1">
                <a:spLocks noRot="1" noChangeAspect="1" noMove="1" noResize="1" noEditPoints="1" noAdjustHandles="1" noChangeArrowheads="1" noChangeShapeType="1" noTextEdit="1"/>
              </p:cNvSpPr>
              <p:nvPr/>
            </p:nvSpPr>
            <p:spPr>
              <a:xfrm>
                <a:off x="6300192" y="1519336"/>
                <a:ext cx="1614032" cy="646972"/>
              </a:xfrm>
              <a:prstGeom prst="rect">
                <a:avLst/>
              </a:prstGeom>
              <a:blipFill rotWithShape="1">
                <a:blip r:embed="rId5"/>
                <a:stretch>
                  <a:fillRect/>
                </a:stretch>
              </a:blipFill>
            </p:spPr>
            <p:txBody>
              <a:bodyPr/>
              <a:lstStyle/>
              <a:p>
                <a:r>
                  <a:rPr lang="pt-BR">
                    <a:noFill/>
                  </a:rPr>
                  <a:t> </a:t>
                </a:r>
              </a:p>
            </p:txBody>
          </p:sp>
        </mc:Fallback>
      </mc:AlternateContent>
      <p:sp>
        <p:nvSpPr>
          <p:cNvPr id="32" name="CaixaDeTexto 31"/>
          <p:cNvSpPr txBox="1"/>
          <p:nvPr/>
        </p:nvSpPr>
        <p:spPr>
          <a:xfrm>
            <a:off x="6516216" y="660812"/>
            <a:ext cx="720080" cy="369332"/>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smtClean="0">
                <a:solidFill>
                  <a:srgbClr val="0070C0"/>
                </a:solidFill>
              </a:rPr>
              <a:t>kN/m</a:t>
            </a:r>
            <a:endParaRPr lang="pt-BR">
              <a:solidFill>
                <a:srgbClr val="0070C0"/>
              </a:solidFill>
            </a:endParaRPr>
          </a:p>
        </p:txBody>
      </p:sp>
      <p:sp>
        <p:nvSpPr>
          <p:cNvPr id="33" name="CaixaDeTexto 32"/>
          <p:cNvSpPr txBox="1"/>
          <p:nvPr/>
        </p:nvSpPr>
        <p:spPr>
          <a:xfrm>
            <a:off x="7782099" y="620688"/>
            <a:ext cx="360040" cy="369332"/>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smtClean="0">
                <a:solidFill>
                  <a:srgbClr val="0070C0"/>
                </a:solidFill>
              </a:rPr>
              <a:t>m</a:t>
            </a:r>
            <a:endParaRPr lang="pt-BR">
              <a:solidFill>
                <a:srgbClr val="0070C0"/>
              </a:solidFill>
            </a:endParaRPr>
          </a:p>
        </p:txBody>
      </p:sp>
      <p:sp>
        <p:nvSpPr>
          <p:cNvPr id="34" name="CaixaDeTexto 33"/>
          <p:cNvSpPr txBox="1"/>
          <p:nvPr/>
        </p:nvSpPr>
        <p:spPr>
          <a:xfrm>
            <a:off x="8183886" y="2513135"/>
            <a:ext cx="636586" cy="369332"/>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smtClean="0">
                <a:solidFill>
                  <a:srgbClr val="0070C0"/>
                </a:solidFill>
              </a:rPr>
              <a:t>cm</a:t>
            </a:r>
            <a:r>
              <a:rPr lang="pt-BR" baseline="30000" smtClean="0">
                <a:solidFill>
                  <a:srgbClr val="0070C0"/>
                </a:solidFill>
              </a:rPr>
              <a:t>4</a:t>
            </a:r>
            <a:endParaRPr lang="pt-BR" baseline="30000">
              <a:solidFill>
                <a:srgbClr val="0070C0"/>
              </a:solidFill>
            </a:endParaRPr>
          </a:p>
        </p:txBody>
      </p:sp>
      <p:sp>
        <p:nvSpPr>
          <p:cNvPr id="35" name="CaixaDeTexto 34"/>
          <p:cNvSpPr txBox="1"/>
          <p:nvPr/>
        </p:nvSpPr>
        <p:spPr>
          <a:xfrm>
            <a:off x="6588224" y="2764695"/>
            <a:ext cx="720081" cy="369332"/>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smtClean="0">
                <a:solidFill>
                  <a:srgbClr val="0070C0"/>
                </a:solidFill>
              </a:rPr>
              <a:t>MPa</a:t>
            </a:r>
            <a:endParaRPr lang="pt-BR">
              <a:solidFill>
                <a:srgbClr val="0070C0"/>
              </a:solidFill>
            </a:endParaRPr>
          </a:p>
        </p:txBody>
      </p:sp>
      <p:sp>
        <p:nvSpPr>
          <p:cNvPr id="36" name="CaixaDeTexto 35"/>
          <p:cNvSpPr txBox="1"/>
          <p:nvPr/>
        </p:nvSpPr>
        <p:spPr>
          <a:xfrm>
            <a:off x="4860032" y="1658156"/>
            <a:ext cx="792088" cy="369332"/>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pt-BR" smtClean="0">
                <a:solidFill>
                  <a:schemeClr val="accent3">
                    <a:lumMod val="50000"/>
                  </a:schemeClr>
                </a:solidFill>
              </a:rPr>
              <a:t>10²km</a:t>
            </a:r>
            <a:endParaRPr lang="pt-BR">
              <a:solidFill>
                <a:schemeClr val="accent3">
                  <a:lumMod val="50000"/>
                </a:schemeClr>
              </a:solidFill>
            </a:endParaRPr>
          </a:p>
        </p:txBody>
      </p:sp>
      <p:cxnSp>
        <p:nvCxnSpPr>
          <p:cNvPr id="37" name="Conector angulado 36"/>
          <p:cNvCxnSpPr>
            <a:endCxn id="32" idx="2"/>
          </p:cNvCxnSpPr>
          <p:nvPr/>
        </p:nvCxnSpPr>
        <p:spPr>
          <a:xfrm rot="16200000" flipV="1">
            <a:off x="6847684" y="1058716"/>
            <a:ext cx="489192" cy="432048"/>
          </a:xfrm>
          <a:prstGeom prst="bentConnector3">
            <a:avLst/>
          </a:prstGeom>
          <a:ln>
            <a:tailEnd type="arrow"/>
          </a:ln>
        </p:spPr>
        <p:style>
          <a:lnRef idx="1">
            <a:schemeClr val="dk1"/>
          </a:lnRef>
          <a:fillRef idx="0">
            <a:schemeClr val="dk1"/>
          </a:fillRef>
          <a:effectRef idx="0">
            <a:schemeClr val="dk1"/>
          </a:effectRef>
          <a:fontRef idx="minor">
            <a:schemeClr val="tx1"/>
          </a:fontRef>
        </p:style>
      </p:cxnSp>
      <p:cxnSp>
        <p:nvCxnSpPr>
          <p:cNvPr id="38" name="Conector angulado 37"/>
          <p:cNvCxnSpPr>
            <a:endCxn id="34" idx="1"/>
          </p:cNvCxnSpPr>
          <p:nvPr/>
        </p:nvCxnSpPr>
        <p:spPr>
          <a:xfrm rot="16200000" flipH="1">
            <a:off x="7697809" y="2211723"/>
            <a:ext cx="531493" cy="440662"/>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39" name="Conector angulado 38"/>
          <p:cNvCxnSpPr>
            <a:endCxn id="35" idx="0"/>
          </p:cNvCxnSpPr>
          <p:nvPr/>
        </p:nvCxnSpPr>
        <p:spPr>
          <a:xfrm rot="5400000">
            <a:off x="6904030" y="2229700"/>
            <a:ext cx="579230" cy="490760"/>
          </a:xfrm>
          <a:prstGeom prst="bentConnector3">
            <a:avLst/>
          </a:prstGeom>
          <a:ln>
            <a:tailEnd type="arrow"/>
          </a:ln>
        </p:spPr>
        <p:style>
          <a:lnRef idx="1">
            <a:schemeClr val="dk1"/>
          </a:lnRef>
          <a:fillRef idx="0">
            <a:schemeClr val="dk1"/>
          </a:fillRef>
          <a:effectRef idx="0">
            <a:schemeClr val="dk1"/>
          </a:effectRef>
          <a:fontRef idx="minor">
            <a:schemeClr val="tx1"/>
          </a:fontRef>
        </p:style>
      </p:cxnSp>
      <p:cxnSp>
        <p:nvCxnSpPr>
          <p:cNvPr id="40" name="Conector angulado 39"/>
          <p:cNvCxnSpPr>
            <a:endCxn id="33" idx="2"/>
          </p:cNvCxnSpPr>
          <p:nvPr/>
        </p:nvCxnSpPr>
        <p:spPr>
          <a:xfrm rot="5400000" flipH="1" flipV="1">
            <a:off x="7478565" y="1035783"/>
            <a:ext cx="529316" cy="437791"/>
          </a:xfrm>
          <a:prstGeom prst="bentConnector3">
            <a:avLst/>
          </a:prstGeom>
          <a:ln>
            <a:tailEnd type="arrow"/>
          </a:ln>
        </p:spPr>
        <p:style>
          <a:lnRef idx="1">
            <a:schemeClr val="dk1"/>
          </a:lnRef>
          <a:fillRef idx="0">
            <a:schemeClr val="dk1"/>
          </a:fillRef>
          <a:effectRef idx="0">
            <a:schemeClr val="dk1"/>
          </a:effectRef>
          <a:fontRef idx="minor">
            <a:schemeClr val="tx1"/>
          </a:fontRef>
        </p:style>
      </p:cxnSp>
      <p:cxnSp>
        <p:nvCxnSpPr>
          <p:cNvPr id="41" name="Conector de seta reta 40"/>
          <p:cNvCxnSpPr>
            <a:stCxn id="31" idx="1"/>
            <a:endCxn id="36" idx="3"/>
          </p:cNvCxnSpPr>
          <p:nvPr/>
        </p:nvCxnSpPr>
        <p:spPr>
          <a:xfrm flipH="1">
            <a:off x="5652120" y="1842822"/>
            <a:ext cx="648072"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49" name="CaixaDeTexto 48"/>
          <p:cNvSpPr txBox="1"/>
          <p:nvPr/>
        </p:nvSpPr>
        <p:spPr>
          <a:xfrm>
            <a:off x="2339753" y="4682490"/>
            <a:ext cx="4464496" cy="1015663"/>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sz="2000" dirty="0" smtClean="0">
                <a:solidFill>
                  <a:schemeClr val="tx1"/>
                </a:solidFill>
                <a:latin typeface="Arial Narrow" pitchFamily="34" charset="0"/>
              </a:rPr>
              <a:t>A unidade de saída dos resultados é compatível com as unidades </a:t>
            </a:r>
            <a:r>
              <a:rPr lang="pt-BR" sz="2000" b="1" dirty="0" smtClean="0">
                <a:solidFill>
                  <a:schemeClr val="tx1"/>
                </a:solidFill>
                <a:latin typeface="Arial Narrow" pitchFamily="34" charset="0"/>
              </a:rPr>
              <a:t>implicitamente</a:t>
            </a:r>
            <a:r>
              <a:rPr lang="pt-BR" sz="2000" dirty="0" smtClean="0">
                <a:solidFill>
                  <a:schemeClr val="tx1"/>
                </a:solidFill>
                <a:latin typeface="Arial Narrow" pitchFamily="34" charset="0"/>
              </a:rPr>
              <a:t> declaradas na forma de dados de entrada.</a:t>
            </a:r>
            <a:endParaRPr lang="pt-BR" sz="2000" dirty="0">
              <a:solidFill>
                <a:schemeClr val="tx1"/>
              </a:solidFill>
              <a:latin typeface="Arial Narrow" pitchFamily="34" charset="0"/>
            </a:endParaRPr>
          </a:p>
        </p:txBody>
      </p:sp>
      <p:sp>
        <p:nvSpPr>
          <p:cNvPr id="50" name="CaixaDeTexto 49"/>
          <p:cNvSpPr txBox="1"/>
          <p:nvPr/>
        </p:nvSpPr>
        <p:spPr>
          <a:xfrm>
            <a:off x="3601988" y="6194658"/>
            <a:ext cx="1926033"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smtClean="0">
                <a:solidFill>
                  <a:srgbClr val="002060"/>
                </a:solidFill>
                <a:latin typeface="Arial Narrow" pitchFamily="34" charset="0"/>
              </a:rPr>
              <a:t>“Unit Consistency”</a:t>
            </a:r>
            <a:endParaRPr lang="pt-BR" sz="2000">
              <a:solidFill>
                <a:srgbClr val="002060"/>
              </a:solidFill>
              <a:latin typeface="Arial Narrow" pitchFamily="34" charset="0"/>
            </a:endParaRPr>
          </a:p>
        </p:txBody>
      </p:sp>
      <p:cxnSp>
        <p:nvCxnSpPr>
          <p:cNvPr id="52" name="Conector de seta reta 51"/>
          <p:cNvCxnSpPr>
            <a:stCxn id="49" idx="2"/>
            <a:endCxn id="50" idx="0"/>
          </p:cNvCxnSpPr>
          <p:nvPr/>
        </p:nvCxnSpPr>
        <p:spPr>
          <a:xfrm flipH="1">
            <a:off x="4565005" y="5698153"/>
            <a:ext cx="6996" cy="49650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2074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50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nodeType="afterEffect">
                                  <p:stCondLst>
                                    <p:cond delay="500"/>
                                  </p:stCondLst>
                                  <p:childTnLst>
                                    <p:set>
                                      <p:cBhvr>
                                        <p:cTn id="23" dur="1" fill="hold">
                                          <p:stCondLst>
                                            <p:cond delay="0"/>
                                          </p:stCondLst>
                                        </p:cTn>
                                        <p:tgtEl>
                                          <p:spTgt spid="26"/>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grpId="0" nodeType="afterEffect">
                                  <p:stCondLst>
                                    <p:cond delay="500"/>
                                  </p:stCondLst>
                                  <p:childTnLst>
                                    <p:set>
                                      <p:cBhvr>
                                        <p:cTn id="26" dur="1" fill="hold">
                                          <p:stCondLst>
                                            <p:cond delay="0"/>
                                          </p:stCondLst>
                                        </p:cTn>
                                        <p:tgtEl>
                                          <p:spTgt spid="8"/>
                                        </p:tgtEl>
                                        <p:attrNameLst>
                                          <p:attrName>style.visibility</p:attrName>
                                        </p:attrNameLst>
                                      </p:cBhvr>
                                      <p:to>
                                        <p:strVal val="visible"/>
                                      </p:to>
                                    </p:set>
                                  </p:childTnLst>
                                </p:cTn>
                              </p:par>
                            </p:childTnLst>
                          </p:cTn>
                        </p:par>
                        <p:par>
                          <p:cTn id="27" fill="hold">
                            <p:stCondLst>
                              <p:cond delay="1500"/>
                            </p:stCondLst>
                            <p:childTnLst>
                              <p:par>
                                <p:cTn id="28" presetID="1" presetClass="entr" presetSubtype="0" fill="hold" nodeType="afterEffect">
                                  <p:stCondLst>
                                    <p:cond delay="500"/>
                                  </p:stCondLst>
                                  <p:childTnLst>
                                    <p:set>
                                      <p:cBhvr>
                                        <p:cTn id="29" dur="1" fill="hold">
                                          <p:stCondLst>
                                            <p:cond delay="0"/>
                                          </p:stCondLst>
                                        </p:cTn>
                                        <p:tgtEl>
                                          <p:spTgt spid="17"/>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500"/>
                                  </p:stCondLst>
                                  <p:childTnLst>
                                    <p:set>
                                      <p:cBhvr>
                                        <p:cTn id="32" dur="1" fill="hold">
                                          <p:stCondLst>
                                            <p:cond delay="0"/>
                                          </p:stCondLst>
                                        </p:cTn>
                                        <p:tgtEl>
                                          <p:spTgt spid="9"/>
                                        </p:tgtEl>
                                        <p:attrNameLst>
                                          <p:attrName>style.visibility</p:attrName>
                                        </p:attrNameLst>
                                      </p:cBhvr>
                                      <p:to>
                                        <p:strVal val="visible"/>
                                      </p:to>
                                    </p:set>
                                  </p:childTnLst>
                                </p:cTn>
                              </p:par>
                            </p:childTnLst>
                          </p:cTn>
                        </p:par>
                        <p:par>
                          <p:cTn id="33" fill="hold">
                            <p:stCondLst>
                              <p:cond delay="2500"/>
                            </p:stCondLst>
                            <p:childTnLst>
                              <p:par>
                                <p:cTn id="34" presetID="1" presetClass="entr" presetSubtype="0" fill="hold" nodeType="afterEffect">
                                  <p:stCondLst>
                                    <p:cond delay="500"/>
                                  </p:stCondLst>
                                  <p:childTnLst>
                                    <p:set>
                                      <p:cBhvr>
                                        <p:cTn id="35" dur="1" fill="hold">
                                          <p:stCondLst>
                                            <p:cond delay="0"/>
                                          </p:stCondLst>
                                        </p:cTn>
                                        <p:tgtEl>
                                          <p:spTgt spid="19"/>
                                        </p:tgtEl>
                                        <p:attrNameLst>
                                          <p:attrName>style.visibility</p:attrName>
                                        </p:attrNameLst>
                                      </p:cBhvr>
                                      <p:to>
                                        <p:strVal val="visible"/>
                                      </p:to>
                                    </p:set>
                                  </p:childTnLst>
                                </p:cTn>
                              </p:par>
                            </p:childTnLst>
                          </p:cTn>
                        </p:par>
                        <p:par>
                          <p:cTn id="36" fill="hold">
                            <p:stCondLst>
                              <p:cond delay="3000"/>
                            </p:stCondLst>
                            <p:childTnLst>
                              <p:par>
                                <p:cTn id="37" presetID="1" presetClass="entr" presetSubtype="0" fill="hold" grpId="0" nodeType="afterEffect">
                                  <p:stCondLst>
                                    <p:cond delay="50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50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500"/>
                                  </p:stCondLst>
                                  <p:childTnLst>
                                    <p:set>
                                      <p:cBhvr>
                                        <p:cTn id="56" dur="1" fill="hold">
                                          <p:stCondLst>
                                            <p:cond delay="0"/>
                                          </p:stCondLst>
                                        </p:cTn>
                                        <p:tgtEl>
                                          <p:spTgt spid="32"/>
                                        </p:tgtEl>
                                        <p:attrNameLst>
                                          <p:attrName>style.visibility</p:attrName>
                                        </p:attrNameLst>
                                      </p:cBhvr>
                                      <p:to>
                                        <p:strVal val="visible"/>
                                      </p:to>
                                    </p:set>
                                  </p:childTnLst>
                                </p:cTn>
                              </p:par>
                            </p:childTnLst>
                          </p:cTn>
                        </p:par>
                        <p:par>
                          <p:cTn id="57" fill="hold">
                            <p:stCondLst>
                              <p:cond delay="500"/>
                            </p:stCondLst>
                            <p:childTnLst>
                              <p:par>
                                <p:cTn id="58" presetID="1" presetClass="entr" presetSubtype="0" fill="hold" nodeType="afterEffect">
                                  <p:stCondLst>
                                    <p:cond delay="500"/>
                                  </p:stCondLst>
                                  <p:childTnLst>
                                    <p:set>
                                      <p:cBhvr>
                                        <p:cTn id="59" dur="1" fill="hold">
                                          <p:stCondLst>
                                            <p:cond delay="0"/>
                                          </p:stCondLst>
                                        </p:cTn>
                                        <p:tgtEl>
                                          <p:spTgt spid="40"/>
                                        </p:tgtEl>
                                        <p:attrNameLst>
                                          <p:attrName>style.visibility</p:attrName>
                                        </p:attrNameLst>
                                      </p:cBhvr>
                                      <p:to>
                                        <p:strVal val="visible"/>
                                      </p:to>
                                    </p:set>
                                  </p:childTnLst>
                                </p:cTn>
                              </p:par>
                            </p:childTnLst>
                          </p:cTn>
                        </p:par>
                        <p:par>
                          <p:cTn id="60" fill="hold">
                            <p:stCondLst>
                              <p:cond delay="1000"/>
                            </p:stCondLst>
                            <p:childTnLst>
                              <p:par>
                                <p:cTn id="61" presetID="1" presetClass="entr" presetSubtype="0" fill="hold" grpId="0" nodeType="afterEffect">
                                  <p:stCondLst>
                                    <p:cond delay="500"/>
                                  </p:stCondLst>
                                  <p:childTnLst>
                                    <p:set>
                                      <p:cBhvr>
                                        <p:cTn id="62" dur="1" fill="hold">
                                          <p:stCondLst>
                                            <p:cond delay="0"/>
                                          </p:stCondLst>
                                        </p:cTn>
                                        <p:tgtEl>
                                          <p:spTgt spid="33"/>
                                        </p:tgtEl>
                                        <p:attrNameLst>
                                          <p:attrName>style.visibility</p:attrName>
                                        </p:attrNameLst>
                                      </p:cBhvr>
                                      <p:to>
                                        <p:strVal val="visible"/>
                                      </p:to>
                                    </p:set>
                                  </p:childTnLst>
                                </p:cTn>
                              </p:par>
                            </p:childTnLst>
                          </p:cTn>
                        </p:par>
                        <p:par>
                          <p:cTn id="63" fill="hold">
                            <p:stCondLst>
                              <p:cond delay="1500"/>
                            </p:stCondLst>
                            <p:childTnLst>
                              <p:par>
                                <p:cTn id="64" presetID="1" presetClass="entr" presetSubtype="0" fill="hold" nodeType="afterEffect">
                                  <p:stCondLst>
                                    <p:cond delay="500"/>
                                  </p:stCondLst>
                                  <p:childTnLst>
                                    <p:set>
                                      <p:cBhvr>
                                        <p:cTn id="65" dur="1" fill="hold">
                                          <p:stCondLst>
                                            <p:cond delay="0"/>
                                          </p:stCondLst>
                                        </p:cTn>
                                        <p:tgtEl>
                                          <p:spTgt spid="38"/>
                                        </p:tgtEl>
                                        <p:attrNameLst>
                                          <p:attrName>style.visibility</p:attrName>
                                        </p:attrNameLst>
                                      </p:cBhvr>
                                      <p:to>
                                        <p:strVal val="visible"/>
                                      </p:to>
                                    </p:set>
                                  </p:childTnLst>
                                </p:cTn>
                              </p:par>
                            </p:childTnLst>
                          </p:cTn>
                        </p:par>
                        <p:par>
                          <p:cTn id="66" fill="hold">
                            <p:stCondLst>
                              <p:cond delay="2000"/>
                            </p:stCondLst>
                            <p:childTnLst>
                              <p:par>
                                <p:cTn id="67" presetID="1" presetClass="entr" presetSubtype="0" fill="hold" grpId="0" nodeType="afterEffect">
                                  <p:stCondLst>
                                    <p:cond delay="500"/>
                                  </p:stCondLst>
                                  <p:childTnLst>
                                    <p:set>
                                      <p:cBhvr>
                                        <p:cTn id="68" dur="1" fill="hold">
                                          <p:stCondLst>
                                            <p:cond delay="0"/>
                                          </p:stCondLst>
                                        </p:cTn>
                                        <p:tgtEl>
                                          <p:spTgt spid="34"/>
                                        </p:tgtEl>
                                        <p:attrNameLst>
                                          <p:attrName>style.visibility</p:attrName>
                                        </p:attrNameLst>
                                      </p:cBhvr>
                                      <p:to>
                                        <p:strVal val="visible"/>
                                      </p:to>
                                    </p:set>
                                  </p:childTnLst>
                                </p:cTn>
                              </p:par>
                            </p:childTnLst>
                          </p:cTn>
                        </p:par>
                        <p:par>
                          <p:cTn id="69" fill="hold">
                            <p:stCondLst>
                              <p:cond delay="2500"/>
                            </p:stCondLst>
                            <p:childTnLst>
                              <p:par>
                                <p:cTn id="70" presetID="1" presetClass="entr" presetSubtype="0" fill="hold" nodeType="afterEffect">
                                  <p:stCondLst>
                                    <p:cond delay="500"/>
                                  </p:stCondLst>
                                  <p:childTnLst>
                                    <p:set>
                                      <p:cBhvr>
                                        <p:cTn id="71" dur="1" fill="hold">
                                          <p:stCondLst>
                                            <p:cond delay="0"/>
                                          </p:stCondLst>
                                        </p:cTn>
                                        <p:tgtEl>
                                          <p:spTgt spid="39"/>
                                        </p:tgtEl>
                                        <p:attrNameLst>
                                          <p:attrName>style.visibility</p:attrName>
                                        </p:attrNameLst>
                                      </p:cBhvr>
                                      <p:to>
                                        <p:strVal val="visible"/>
                                      </p:to>
                                    </p:set>
                                  </p:childTnLst>
                                </p:cTn>
                              </p:par>
                            </p:childTnLst>
                          </p:cTn>
                        </p:par>
                        <p:par>
                          <p:cTn id="72" fill="hold">
                            <p:stCondLst>
                              <p:cond delay="3000"/>
                            </p:stCondLst>
                            <p:childTnLst>
                              <p:par>
                                <p:cTn id="73" presetID="1" presetClass="entr" presetSubtype="0" fill="hold" grpId="0" nodeType="afterEffect">
                                  <p:stCondLst>
                                    <p:cond delay="50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0" nodeType="afterEffect">
                                  <p:stCondLst>
                                    <p:cond delay="500"/>
                                  </p:stCondLst>
                                  <p:childTnLst>
                                    <p:set>
                                      <p:cBhvr>
                                        <p:cTn id="81" dur="1" fill="hold">
                                          <p:stCondLst>
                                            <p:cond delay="0"/>
                                          </p:stCondLst>
                                        </p:cTn>
                                        <p:tgtEl>
                                          <p:spTgt spid="36"/>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49"/>
                                        </p:tgtEl>
                                        <p:attrNameLst>
                                          <p:attrName>style.visibility</p:attrName>
                                        </p:attrNameLst>
                                      </p:cBhvr>
                                      <p:to>
                                        <p:strVal val="visible"/>
                                      </p:to>
                                    </p:set>
                                  </p:childTnLst>
                                </p:cTn>
                              </p:par>
                            </p:childTnLst>
                          </p:cTn>
                        </p:par>
                        <p:par>
                          <p:cTn id="86" fill="hold">
                            <p:stCondLst>
                              <p:cond delay="0"/>
                            </p:stCondLst>
                            <p:childTnLst>
                              <p:par>
                                <p:cTn id="87" presetID="1" presetClass="entr" presetSubtype="0" fill="hold" nodeType="afterEffect">
                                  <p:stCondLst>
                                    <p:cond delay="10000"/>
                                  </p:stCondLst>
                                  <p:childTnLst>
                                    <p:set>
                                      <p:cBhvr>
                                        <p:cTn id="88" dur="1" fill="hold">
                                          <p:stCondLst>
                                            <p:cond delay="0"/>
                                          </p:stCondLst>
                                        </p:cTn>
                                        <p:tgtEl>
                                          <p:spTgt spid="52"/>
                                        </p:tgtEl>
                                        <p:attrNameLst>
                                          <p:attrName>style.visibility</p:attrName>
                                        </p:attrNameLst>
                                      </p:cBhvr>
                                      <p:to>
                                        <p:strVal val="visible"/>
                                      </p:to>
                                    </p:set>
                                  </p:childTnLst>
                                </p:cTn>
                              </p:par>
                            </p:childTnLst>
                          </p:cTn>
                        </p:par>
                        <p:par>
                          <p:cTn id="89" fill="hold">
                            <p:stCondLst>
                              <p:cond delay="10000"/>
                            </p:stCondLst>
                            <p:childTnLst>
                              <p:par>
                                <p:cTn id="90" presetID="1" presetClass="entr" presetSubtype="0" fill="hold" grpId="0" nodeType="afterEffect">
                                  <p:stCondLst>
                                    <p:cond delay="0"/>
                                  </p:stCondLst>
                                  <p:childTnLst>
                                    <p:set>
                                      <p:cBhvr>
                                        <p:cTn id="91"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4" grpId="0"/>
      <p:bldP spid="6" grpId="0" animBg="1"/>
      <p:bldP spid="7" grpId="0" animBg="1"/>
      <p:bldP spid="8" grpId="0" animBg="1"/>
      <p:bldP spid="9" grpId="0" animBg="1"/>
      <p:bldP spid="10" grpId="0" animBg="1"/>
      <p:bldP spid="11" grpId="0" animBg="1"/>
      <p:bldP spid="31" grpId="0" animBg="1"/>
      <p:bldP spid="32" grpId="0" animBg="1"/>
      <p:bldP spid="33" grpId="0" animBg="1"/>
      <p:bldP spid="34" grpId="0" animBg="1"/>
      <p:bldP spid="35" grpId="0" animBg="1"/>
      <p:bldP spid="36" grpId="0" animBg="1"/>
      <p:bldP spid="49" grpId="0" animBg="1"/>
      <p:bldP spid="5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mwrf.com/site-files/mwrf.com/files/uploads/2012/07/ANSYS%20logo_shadow%20lef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smtClean="0">
                <a:solidFill>
                  <a:schemeClr val="tx2">
                    <a:lumMod val="75000"/>
                  </a:schemeClr>
                </a:solidFill>
                <a:latin typeface="BankGothic Lt BT" pitchFamily="34" charset="0"/>
              </a:rPr>
              <a:t>Sobre o Curso de ANSYS</a:t>
            </a:r>
            <a:endParaRPr lang="pt-BR" sz="2800" b="1" dirty="0">
              <a:solidFill>
                <a:schemeClr val="tx2">
                  <a:lumMod val="75000"/>
                </a:schemeClr>
              </a:solidFill>
              <a:latin typeface="BankGothic Lt BT" pitchFamily="34" charset="0"/>
            </a:endParaRPr>
          </a:p>
        </p:txBody>
      </p:sp>
      <p:sp>
        <p:nvSpPr>
          <p:cNvPr id="4" name="CaixaDeTexto 3"/>
          <p:cNvSpPr txBox="1"/>
          <p:nvPr/>
        </p:nvSpPr>
        <p:spPr>
          <a:xfrm>
            <a:off x="746283" y="981308"/>
            <a:ext cx="108012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smtClean="0">
                <a:solidFill>
                  <a:schemeClr val="tx2">
                    <a:lumMod val="75000"/>
                  </a:schemeClr>
                </a:solidFill>
                <a:latin typeface="Arial Narrow" pitchFamily="34" charset="0"/>
              </a:rPr>
              <a:t>Por quê?</a:t>
            </a:r>
            <a:endParaRPr lang="pt-BR" sz="2000">
              <a:solidFill>
                <a:schemeClr val="tx2">
                  <a:lumMod val="75000"/>
                </a:schemeClr>
              </a:solidFill>
              <a:latin typeface="Arial Narrow" pitchFamily="34" charset="0"/>
            </a:endParaRPr>
          </a:p>
        </p:txBody>
      </p:sp>
      <p:sp>
        <p:nvSpPr>
          <p:cNvPr id="5" name="CaixaDeTexto 4"/>
          <p:cNvSpPr txBox="1"/>
          <p:nvPr/>
        </p:nvSpPr>
        <p:spPr>
          <a:xfrm>
            <a:off x="746283" y="3197587"/>
            <a:ext cx="1080120"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2000" smtClean="0">
                <a:solidFill>
                  <a:schemeClr val="bg1">
                    <a:lumMod val="50000"/>
                  </a:schemeClr>
                </a:solidFill>
                <a:latin typeface="Arial Narrow" pitchFamily="34" charset="0"/>
              </a:rPr>
              <a:t>Quanto?</a:t>
            </a:r>
            <a:endParaRPr lang="pt-BR" sz="2000">
              <a:solidFill>
                <a:schemeClr val="bg1">
                  <a:lumMod val="50000"/>
                </a:schemeClr>
              </a:solidFill>
              <a:latin typeface="Arial Narrow" pitchFamily="34" charset="0"/>
            </a:endParaRPr>
          </a:p>
        </p:txBody>
      </p:sp>
      <p:sp>
        <p:nvSpPr>
          <p:cNvPr id="6" name="CaixaDeTexto 5"/>
          <p:cNvSpPr txBox="1"/>
          <p:nvPr/>
        </p:nvSpPr>
        <p:spPr>
          <a:xfrm>
            <a:off x="746283" y="5717867"/>
            <a:ext cx="1080120"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2000" smtClean="0">
                <a:solidFill>
                  <a:schemeClr val="bg1">
                    <a:lumMod val="50000"/>
                  </a:schemeClr>
                </a:solidFill>
                <a:latin typeface="Arial Narrow" pitchFamily="34" charset="0"/>
              </a:rPr>
              <a:t>Como?</a:t>
            </a:r>
            <a:endParaRPr lang="pt-BR" sz="2000">
              <a:solidFill>
                <a:schemeClr val="bg1">
                  <a:lumMod val="50000"/>
                </a:schemeClr>
              </a:solidFill>
              <a:latin typeface="Arial Narrow" pitchFamily="34" charset="0"/>
            </a:endParaRPr>
          </a:p>
        </p:txBody>
      </p:sp>
      <p:sp>
        <p:nvSpPr>
          <p:cNvPr id="7" name="CaixaDeTexto 6"/>
          <p:cNvSpPr txBox="1"/>
          <p:nvPr/>
        </p:nvSpPr>
        <p:spPr>
          <a:xfrm>
            <a:off x="2402467" y="996697"/>
            <a:ext cx="2808312" cy="369332"/>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mtClean="0">
                <a:solidFill>
                  <a:schemeClr val="tx2">
                    <a:lumMod val="75000"/>
                  </a:schemeClr>
                </a:solidFill>
                <a:latin typeface="Arial Narrow" pitchFamily="34" charset="0"/>
              </a:rPr>
              <a:t>Resolver problemas complexos</a:t>
            </a:r>
            <a:endParaRPr lang="pt-BR">
              <a:solidFill>
                <a:schemeClr val="tx2">
                  <a:lumMod val="75000"/>
                </a:schemeClr>
              </a:solidFill>
              <a:latin typeface="Arial Narrow" pitchFamily="34" charset="0"/>
            </a:endParaRPr>
          </a:p>
        </p:txBody>
      </p:sp>
      <p:sp>
        <p:nvSpPr>
          <p:cNvPr id="8" name="CaixaDeTexto 7"/>
          <p:cNvSpPr txBox="1"/>
          <p:nvPr/>
        </p:nvSpPr>
        <p:spPr>
          <a:xfrm>
            <a:off x="4202667" y="1667494"/>
            <a:ext cx="2376264"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600" smtClean="0">
                <a:solidFill>
                  <a:schemeClr val="tx2">
                    <a:lumMod val="75000"/>
                  </a:schemeClr>
                </a:solidFill>
                <a:latin typeface="Arial Narrow" pitchFamily="34" charset="0"/>
              </a:rPr>
              <a:t>Sem formulação analítica</a:t>
            </a:r>
            <a:endParaRPr lang="pt-BR" sz="1600">
              <a:solidFill>
                <a:schemeClr val="tx2">
                  <a:lumMod val="75000"/>
                </a:schemeClr>
              </a:solidFill>
              <a:latin typeface="Arial Narrow" pitchFamily="34" charset="0"/>
            </a:endParaRPr>
          </a:p>
        </p:txBody>
      </p:sp>
      <p:sp>
        <p:nvSpPr>
          <p:cNvPr id="9" name="CaixaDeTexto 8"/>
          <p:cNvSpPr txBox="1"/>
          <p:nvPr/>
        </p:nvSpPr>
        <p:spPr>
          <a:xfrm>
            <a:off x="4202667" y="2152268"/>
            <a:ext cx="2376264"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600" smtClean="0">
                <a:solidFill>
                  <a:schemeClr val="tx2">
                    <a:lumMod val="75000"/>
                  </a:schemeClr>
                </a:solidFill>
                <a:latin typeface="Arial Narrow" pitchFamily="34" charset="0"/>
              </a:rPr>
              <a:t>Verificar formulação analítica</a:t>
            </a:r>
            <a:endParaRPr lang="pt-BR" sz="1600">
              <a:solidFill>
                <a:schemeClr val="tx2">
                  <a:lumMod val="75000"/>
                </a:schemeClr>
              </a:solidFill>
              <a:latin typeface="Arial Narrow" pitchFamily="34" charset="0"/>
            </a:endParaRPr>
          </a:p>
        </p:txBody>
      </p:sp>
      <p:sp>
        <p:nvSpPr>
          <p:cNvPr id="10" name="CaixaDeTexto 9"/>
          <p:cNvSpPr txBox="1"/>
          <p:nvPr/>
        </p:nvSpPr>
        <p:spPr>
          <a:xfrm>
            <a:off x="4202667" y="2640405"/>
            <a:ext cx="2376264"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600" smtClean="0">
                <a:solidFill>
                  <a:schemeClr val="tx2">
                    <a:lumMod val="75000"/>
                  </a:schemeClr>
                </a:solidFill>
                <a:latin typeface="Arial Narrow" pitchFamily="34" charset="0"/>
              </a:rPr>
              <a:t>Criar formulação analítica</a:t>
            </a:r>
            <a:endParaRPr lang="pt-BR" sz="1600">
              <a:solidFill>
                <a:schemeClr val="tx2">
                  <a:lumMod val="75000"/>
                </a:schemeClr>
              </a:solidFill>
              <a:latin typeface="Arial Narrow" pitchFamily="34" charset="0"/>
            </a:endParaRPr>
          </a:p>
        </p:txBody>
      </p:sp>
      <p:cxnSp>
        <p:nvCxnSpPr>
          <p:cNvPr id="11" name="Conector angulado 10"/>
          <p:cNvCxnSpPr>
            <a:stCxn id="7" idx="2"/>
            <a:endCxn id="8" idx="1"/>
          </p:cNvCxnSpPr>
          <p:nvPr/>
        </p:nvCxnSpPr>
        <p:spPr>
          <a:xfrm rot="16200000" flipH="1">
            <a:off x="3769274" y="1403378"/>
            <a:ext cx="470742" cy="396044"/>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12" name="Conector angulado 11"/>
          <p:cNvCxnSpPr>
            <a:endCxn id="9" idx="1"/>
          </p:cNvCxnSpPr>
          <p:nvPr/>
        </p:nvCxnSpPr>
        <p:spPr>
          <a:xfrm rot="16200000" flipH="1">
            <a:off x="3762258" y="1881136"/>
            <a:ext cx="484774" cy="396044"/>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13" name="Conector angulado 12"/>
          <p:cNvCxnSpPr>
            <a:endCxn id="10" idx="1"/>
          </p:cNvCxnSpPr>
          <p:nvPr/>
        </p:nvCxnSpPr>
        <p:spPr>
          <a:xfrm rot="16200000" flipH="1">
            <a:off x="3760577" y="2367591"/>
            <a:ext cx="488137" cy="396044"/>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14" name="Conector de seta reta 13"/>
          <p:cNvCxnSpPr>
            <a:stCxn id="4" idx="3"/>
            <a:endCxn id="7" idx="1"/>
          </p:cNvCxnSpPr>
          <p:nvPr/>
        </p:nvCxnSpPr>
        <p:spPr>
          <a:xfrm>
            <a:off x="1826403" y="1181363"/>
            <a:ext cx="57606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5" name="CaixaDeTexto 14"/>
          <p:cNvSpPr txBox="1"/>
          <p:nvPr/>
        </p:nvSpPr>
        <p:spPr>
          <a:xfrm>
            <a:off x="4202667" y="3075057"/>
            <a:ext cx="504056" cy="33855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600" smtClean="0">
                <a:solidFill>
                  <a:schemeClr val="tx1"/>
                </a:solidFill>
                <a:latin typeface="Arial Narrow" pitchFamily="34" charset="0"/>
              </a:rPr>
              <a:t>etc.</a:t>
            </a:r>
            <a:endParaRPr lang="pt-BR" sz="1600">
              <a:solidFill>
                <a:schemeClr val="tx1"/>
              </a:solidFill>
              <a:latin typeface="Arial Narrow" pitchFamily="34" charset="0"/>
            </a:endParaRPr>
          </a:p>
        </p:txBody>
      </p:sp>
      <p:pic>
        <p:nvPicPr>
          <p:cNvPr id="1026" name="Picture 2" descr="http://www.accessiblesystems.com/images/bul/weld.jpg"/>
          <p:cNvPicPr>
            <a:picLocks noChangeAspect="1" noChangeArrowheads="1"/>
          </p:cNvPicPr>
          <p:nvPr/>
        </p:nvPicPr>
        <p:blipFill rotWithShape="1">
          <a:blip r:embed="rId3">
            <a:extLst>
              <a:ext uri="{28A0092B-C50C-407E-A947-70E740481C1C}">
                <a14:useLocalDpi xmlns:a14="http://schemas.microsoft.com/office/drawing/2010/main" val="0"/>
              </a:ext>
            </a:extLst>
          </a:blip>
          <a:srcRect l="14243" t="8046" r="21817" b="33457"/>
          <a:stretch/>
        </p:blipFill>
        <p:spPr bwMode="auto">
          <a:xfrm>
            <a:off x="2267744" y="3952402"/>
            <a:ext cx="2601159" cy="178481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http://www.proprofs.com/quiz-school/user_upload/ckeditor/2404557161_e93567e364.jpg"/>
          <p:cNvPicPr>
            <a:picLocks noChangeAspect="1" noChangeArrowheads="1"/>
          </p:cNvPicPr>
          <p:nvPr/>
        </p:nvPicPr>
        <p:blipFill rotWithShape="1">
          <a:blip r:embed="rId4">
            <a:extLst>
              <a:ext uri="{28A0092B-C50C-407E-A947-70E740481C1C}">
                <a14:useLocalDpi xmlns:a14="http://schemas.microsoft.com/office/drawing/2010/main" val="0"/>
              </a:ext>
            </a:extLst>
          </a:blip>
          <a:srcRect l="9083" t="4523" r="15204" b="25561"/>
          <a:stretch/>
        </p:blipFill>
        <p:spPr bwMode="auto">
          <a:xfrm>
            <a:off x="5356933" y="3735986"/>
            <a:ext cx="3605842" cy="221764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3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500"/>
                                  </p:stCondLst>
                                  <p:childTnLst>
                                    <p:set>
                                      <p:cBhvr>
                                        <p:cTn id="16" dur="1" fill="hold">
                                          <p:stCondLst>
                                            <p:cond delay="0"/>
                                          </p:stCondLst>
                                        </p:cTn>
                                        <p:tgtEl>
                                          <p:spTgt spid="8"/>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500"/>
                                  </p:stCondLst>
                                  <p:childTnLst>
                                    <p:set>
                                      <p:cBhvr>
                                        <p:cTn id="19" dur="1" fill="hold">
                                          <p:stCondLst>
                                            <p:cond delay="0"/>
                                          </p:stCondLst>
                                        </p:cTn>
                                        <p:tgtEl>
                                          <p:spTgt spid="12"/>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grpId="0" nodeType="afterEffect">
                                  <p:stCondLst>
                                    <p:cond delay="500"/>
                                  </p:stCondLst>
                                  <p:childTnLst>
                                    <p:set>
                                      <p:cBhvr>
                                        <p:cTn id="22" dur="1" fill="hold">
                                          <p:stCondLst>
                                            <p:cond delay="0"/>
                                          </p:stCondLst>
                                        </p:cTn>
                                        <p:tgtEl>
                                          <p:spTgt spid="9"/>
                                        </p:tgtEl>
                                        <p:attrNameLst>
                                          <p:attrName>style.visibility</p:attrName>
                                        </p:attrNameLst>
                                      </p:cBhvr>
                                      <p:to>
                                        <p:strVal val="visible"/>
                                      </p:to>
                                    </p:set>
                                  </p:childTnLst>
                                </p:cTn>
                              </p:par>
                            </p:childTnLst>
                          </p:cTn>
                        </p:par>
                        <p:par>
                          <p:cTn id="23" fill="hold">
                            <p:stCondLst>
                              <p:cond delay="1500"/>
                            </p:stCondLst>
                            <p:childTnLst>
                              <p:par>
                                <p:cTn id="24" presetID="1" presetClass="entr" presetSubtype="0" fill="hold" nodeType="afterEffect">
                                  <p:stCondLst>
                                    <p:cond delay="500"/>
                                  </p:stCondLst>
                                  <p:childTnLst>
                                    <p:set>
                                      <p:cBhvr>
                                        <p:cTn id="25" dur="1" fill="hold">
                                          <p:stCondLst>
                                            <p:cond delay="0"/>
                                          </p:stCondLst>
                                        </p:cTn>
                                        <p:tgtEl>
                                          <p:spTgt spid="13"/>
                                        </p:tgtEl>
                                        <p:attrNameLst>
                                          <p:attrName>style.visibility</p:attrName>
                                        </p:attrNameLst>
                                      </p:cBhvr>
                                      <p:to>
                                        <p:strVal val="visible"/>
                                      </p:to>
                                    </p:set>
                                  </p:childTnLst>
                                </p:cTn>
                              </p:par>
                            </p:childTnLst>
                          </p:cTn>
                        </p:par>
                        <p:par>
                          <p:cTn id="26" fill="hold">
                            <p:stCondLst>
                              <p:cond delay="2000"/>
                            </p:stCondLst>
                            <p:childTnLst>
                              <p:par>
                                <p:cTn id="27" presetID="1" presetClass="entr" presetSubtype="0" fill="hold" grpId="0" nodeType="afterEffect">
                                  <p:stCondLst>
                                    <p:cond delay="500"/>
                                  </p:stCondLst>
                                  <p:childTnLst>
                                    <p:set>
                                      <p:cBhvr>
                                        <p:cTn id="28" dur="1" fill="hold">
                                          <p:stCondLst>
                                            <p:cond delay="0"/>
                                          </p:stCondLst>
                                        </p:cTn>
                                        <p:tgtEl>
                                          <p:spTgt spid="10"/>
                                        </p:tgtEl>
                                        <p:attrNameLst>
                                          <p:attrName>style.visibility</p:attrName>
                                        </p:attrNameLst>
                                      </p:cBhvr>
                                      <p:to>
                                        <p:strVal val="visible"/>
                                      </p:to>
                                    </p:set>
                                  </p:childTnLst>
                                </p:cTn>
                              </p:par>
                            </p:childTnLst>
                          </p:cTn>
                        </p:par>
                        <p:par>
                          <p:cTn id="29" fill="hold">
                            <p:stCondLst>
                              <p:cond delay="2500"/>
                            </p:stCondLst>
                            <p:childTnLst>
                              <p:par>
                                <p:cTn id="30" presetID="1" presetClass="entr" presetSubtype="0" fill="hold" grpId="0" nodeType="afterEffect">
                                  <p:stCondLst>
                                    <p:cond delay="100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2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mwrf.com/site-files/mwrf.com/files/uploads/2012/07/ANSYS%20logo_shadow%20lef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smtClean="0">
                <a:solidFill>
                  <a:schemeClr val="tx2">
                    <a:lumMod val="75000"/>
                  </a:schemeClr>
                </a:solidFill>
                <a:latin typeface="BankGothic Lt BT" pitchFamily="34" charset="0"/>
              </a:rPr>
              <a:t>Layout do GUI</a:t>
            </a:r>
            <a:endParaRPr lang="pt-BR" sz="2800" b="1">
              <a:solidFill>
                <a:schemeClr val="tx2">
                  <a:lumMod val="75000"/>
                </a:schemeClr>
              </a:solidFill>
              <a:latin typeface="BankGothic Lt BT" pitchFamily="34" charset="0"/>
            </a:endParaRPr>
          </a:p>
        </p:txBody>
      </p:sp>
      <p:pic>
        <p:nvPicPr>
          <p:cNvPr id="2052" name="Picture 4" descr="C:\Users\USERST~1\AppData\Local\Temp\FWTemp\0000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1628091"/>
            <a:ext cx="5969803" cy="4464496"/>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p:cNvSpPr txBox="1"/>
          <p:nvPr/>
        </p:nvSpPr>
        <p:spPr>
          <a:xfrm>
            <a:off x="755576" y="764704"/>
            <a:ext cx="1296144"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smtClean="0">
                <a:solidFill>
                  <a:schemeClr val="tx2">
                    <a:lumMod val="75000"/>
                  </a:schemeClr>
                </a:solidFill>
                <a:latin typeface="Arial Narrow" pitchFamily="34" charset="0"/>
              </a:rPr>
              <a:t>Utility Menu</a:t>
            </a:r>
            <a:endParaRPr lang="pt-BR" sz="2000">
              <a:solidFill>
                <a:schemeClr val="tx2">
                  <a:lumMod val="75000"/>
                </a:schemeClr>
              </a:solidFill>
              <a:latin typeface="Arial Narrow" pitchFamily="34" charset="0"/>
            </a:endParaRPr>
          </a:p>
        </p:txBody>
      </p:sp>
      <p:sp>
        <p:nvSpPr>
          <p:cNvPr id="7" name="CaixaDeTexto 6"/>
          <p:cNvSpPr txBox="1"/>
          <p:nvPr/>
        </p:nvSpPr>
        <p:spPr>
          <a:xfrm>
            <a:off x="6012158" y="776963"/>
            <a:ext cx="1656184"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smtClean="0">
                <a:solidFill>
                  <a:schemeClr val="tx2">
                    <a:lumMod val="75000"/>
                  </a:schemeClr>
                </a:solidFill>
                <a:latin typeface="Arial Narrow" pitchFamily="34" charset="0"/>
              </a:rPr>
              <a:t>Command Line</a:t>
            </a:r>
            <a:endParaRPr lang="pt-BR" sz="2000">
              <a:solidFill>
                <a:schemeClr val="tx2">
                  <a:lumMod val="75000"/>
                </a:schemeClr>
              </a:solidFill>
              <a:latin typeface="Arial Narrow" pitchFamily="34" charset="0"/>
            </a:endParaRPr>
          </a:p>
        </p:txBody>
      </p:sp>
      <p:sp>
        <p:nvSpPr>
          <p:cNvPr id="8" name="CaixaDeTexto 7"/>
          <p:cNvSpPr txBox="1"/>
          <p:nvPr/>
        </p:nvSpPr>
        <p:spPr>
          <a:xfrm>
            <a:off x="7812360" y="2371468"/>
            <a:ext cx="108012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smtClean="0">
                <a:solidFill>
                  <a:schemeClr val="tx2">
                    <a:lumMod val="75000"/>
                  </a:schemeClr>
                </a:solidFill>
                <a:latin typeface="Arial Narrow" pitchFamily="34" charset="0"/>
              </a:rPr>
              <a:t>View Bar</a:t>
            </a:r>
            <a:endParaRPr lang="pt-BR" sz="2000">
              <a:solidFill>
                <a:schemeClr val="tx2">
                  <a:lumMod val="75000"/>
                </a:schemeClr>
              </a:solidFill>
              <a:latin typeface="Arial Narrow" pitchFamily="34" charset="0"/>
            </a:endParaRPr>
          </a:p>
        </p:txBody>
      </p:sp>
      <p:sp>
        <p:nvSpPr>
          <p:cNvPr id="9" name="CaixaDeTexto 8"/>
          <p:cNvSpPr txBox="1"/>
          <p:nvPr/>
        </p:nvSpPr>
        <p:spPr>
          <a:xfrm>
            <a:off x="179512" y="1668955"/>
            <a:ext cx="936104"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smtClean="0">
                <a:solidFill>
                  <a:schemeClr val="tx2">
                    <a:lumMod val="75000"/>
                  </a:schemeClr>
                </a:solidFill>
                <a:latin typeface="Arial Narrow" pitchFamily="34" charset="0"/>
              </a:rPr>
              <a:t>Toolbar</a:t>
            </a:r>
            <a:endParaRPr lang="pt-BR" sz="2000">
              <a:solidFill>
                <a:schemeClr val="tx2">
                  <a:lumMod val="75000"/>
                </a:schemeClr>
              </a:solidFill>
              <a:latin typeface="Arial Narrow" pitchFamily="34" charset="0"/>
            </a:endParaRPr>
          </a:p>
        </p:txBody>
      </p:sp>
      <p:sp>
        <p:nvSpPr>
          <p:cNvPr id="10" name="CaixaDeTexto 9"/>
          <p:cNvSpPr txBox="1"/>
          <p:nvPr/>
        </p:nvSpPr>
        <p:spPr>
          <a:xfrm>
            <a:off x="179512" y="3860339"/>
            <a:ext cx="1224136"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smtClean="0">
                <a:solidFill>
                  <a:schemeClr val="tx2">
                    <a:lumMod val="75000"/>
                  </a:schemeClr>
                </a:solidFill>
                <a:latin typeface="Arial Narrow" pitchFamily="34" charset="0"/>
              </a:rPr>
              <a:t>Main Menu</a:t>
            </a:r>
            <a:endParaRPr lang="pt-BR" sz="2000">
              <a:solidFill>
                <a:schemeClr val="tx2">
                  <a:lumMod val="75000"/>
                </a:schemeClr>
              </a:solidFill>
              <a:latin typeface="Arial Narrow" pitchFamily="34" charset="0"/>
            </a:endParaRPr>
          </a:p>
        </p:txBody>
      </p:sp>
      <p:sp>
        <p:nvSpPr>
          <p:cNvPr id="11" name="CaixaDeTexto 10"/>
          <p:cNvSpPr txBox="1"/>
          <p:nvPr/>
        </p:nvSpPr>
        <p:spPr>
          <a:xfrm>
            <a:off x="3374579" y="6327861"/>
            <a:ext cx="1224136"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smtClean="0">
                <a:solidFill>
                  <a:schemeClr val="tx2">
                    <a:lumMod val="75000"/>
                  </a:schemeClr>
                </a:solidFill>
                <a:latin typeface="Arial Narrow" pitchFamily="34" charset="0"/>
              </a:rPr>
              <a:t>Status Bar</a:t>
            </a:r>
            <a:endParaRPr lang="pt-BR" sz="2000">
              <a:solidFill>
                <a:schemeClr val="tx2">
                  <a:lumMod val="75000"/>
                </a:schemeClr>
              </a:solidFill>
              <a:latin typeface="Arial Narrow" pitchFamily="34" charset="0"/>
            </a:endParaRPr>
          </a:p>
        </p:txBody>
      </p:sp>
      <p:sp>
        <p:nvSpPr>
          <p:cNvPr id="12" name="CaixaDeTexto 11"/>
          <p:cNvSpPr txBox="1"/>
          <p:nvPr/>
        </p:nvSpPr>
        <p:spPr>
          <a:xfrm>
            <a:off x="7668342" y="4725144"/>
            <a:ext cx="1224136"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smtClean="0">
                <a:solidFill>
                  <a:schemeClr val="tx2">
                    <a:lumMod val="75000"/>
                  </a:schemeClr>
                </a:solidFill>
                <a:latin typeface="Arial Narrow" pitchFamily="34" charset="0"/>
              </a:rPr>
              <a:t>Graphics Window</a:t>
            </a:r>
            <a:endParaRPr lang="pt-BR" sz="2000">
              <a:solidFill>
                <a:schemeClr val="tx2">
                  <a:lumMod val="75000"/>
                </a:schemeClr>
              </a:solidFill>
              <a:latin typeface="Arial Narrow" pitchFamily="34" charset="0"/>
            </a:endParaRPr>
          </a:p>
        </p:txBody>
      </p:sp>
      <p:cxnSp>
        <p:nvCxnSpPr>
          <p:cNvPr id="3" name="Conector em curva 2"/>
          <p:cNvCxnSpPr>
            <a:stCxn id="6" idx="3"/>
          </p:cNvCxnSpPr>
          <p:nvPr/>
        </p:nvCxnSpPr>
        <p:spPr>
          <a:xfrm>
            <a:off x="2051720" y="964759"/>
            <a:ext cx="792088" cy="808057"/>
          </a:xfrm>
          <a:prstGeom prst="curvedConnector2">
            <a:avLst/>
          </a:prstGeom>
          <a:ln>
            <a:solidFill>
              <a:schemeClr val="accent1">
                <a:lumMod val="75000"/>
              </a:schemeClr>
            </a:solidFill>
            <a:tailEnd type="arrow"/>
          </a:ln>
          <a:effectLst/>
        </p:spPr>
        <p:style>
          <a:lnRef idx="3">
            <a:schemeClr val="accent5"/>
          </a:lnRef>
          <a:fillRef idx="0">
            <a:schemeClr val="accent5"/>
          </a:fillRef>
          <a:effectRef idx="2">
            <a:schemeClr val="accent5"/>
          </a:effectRef>
          <a:fontRef idx="minor">
            <a:schemeClr val="tx1"/>
          </a:fontRef>
        </p:style>
      </p:cxnSp>
      <p:cxnSp>
        <p:nvCxnSpPr>
          <p:cNvPr id="14" name="Conector em curva 13"/>
          <p:cNvCxnSpPr>
            <a:stCxn id="7" idx="1"/>
          </p:cNvCxnSpPr>
          <p:nvPr/>
        </p:nvCxnSpPr>
        <p:spPr>
          <a:xfrm rot="10800000" flipV="1">
            <a:off x="5436096" y="977018"/>
            <a:ext cx="576062" cy="939814"/>
          </a:xfrm>
          <a:prstGeom prst="curvedConnector2">
            <a:avLst/>
          </a:prstGeom>
          <a:ln>
            <a:solidFill>
              <a:schemeClr val="accent1">
                <a:lumMod val="75000"/>
              </a:schemeClr>
            </a:solidFill>
            <a:tailEnd type="arrow"/>
          </a:ln>
          <a:effectLst/>
        </p:spPr>
        <p:style>
          <a:lnRef idx="3">
            <a:schemeClr val="accent5"/>
          </a:lnRef>
          <a:fillRef idx="0">
            <a:schemeClr val="accent5"/>
          </a:fillRef>
          <a:effectRef idx="2">
            <a:schemeClr val="accent5"/>
          </a:effectRef>
          <a:fontRef idx="minor">
            <a:schemeClr val="tx1"/>
          </a:fontRef>
        </p:style>
      </p:cxnSp>
      <p:cxnSp>
        <p:nvCxnSpPr>
          <p:cNvPr id="16" name="Conector em curva 15"/>
          <p:cNvCxnSpPr>
            <a:stCxn id="8" idx="2"/>
          </p:cNvCxnSpPr>
          <p:nvPr/>
        </p:nvCxnSpPr>
        <p:spPr>
          <a:xfrm rot="5400000">
            <a:off x="7681671" y="2542227"/>
            <a:ext cx="441398" cy="900100"/>
          </a:xfrm>
          <a:prstGeom prst="curvedConnector2">
            <a:avLst/>
          </a:prstGeom>
          <a:ln>
            <a:solidFill>
              <a:schemeClr val="accent1">
                <a:lumMod val="75000"/>
              </a:schemeClr>
            </a:solidFill>
            <a:tailEnd type="arrow"/>
          </a:ln>
          <a:effectLst/>
        </p:spPr>
        <p:style>
          <a:lnRef idx="3">
            <a:schemeClr val="accent5"/>
          </a:lnRef>
          <a:fillRef idx="0">
            <a:schemeClr val="accent5"/>
          </a:fillRef>
          <a:effectRef idx="2">
            <a:schemeClr val="accent5"/>
          </a:effectRef>
          <a:fontRef idx="minor">
            <a:schemeClr val="tx1"/>
          </a:fontRef>
        </p:style>
      </p:cxnSp>
      <p:cxnSp>
        <p:nvCxnSpPr>
          <p:cNvPr id="18" name="Conector em curva 17"/>
          <p:cNvCxnSpPr>
            <a:stCxn id="12" idx="1"/>
          </p:cNvCxnSpPr>
          <p:nvPr/>
        </p:nvCxnSpPr>
        <p:spPr>
          <a:xfrm rot="10800000">
            <a:off x="6372200" y="4437113"/>
            <a:ext cx="1296142" cy="641975"/>
          </a:xfrm>
          <a:prstGeom prst="curvedConnector3">
            <a:avLst/>
          </a:prstGeom>
          <a:ln>
            <a:solidFill>
              <a:schemeClr val="accent1">
                <a:lumMod val="75000"/>
              </a:schemeClr>
            </a:solidFill>
            <a:tailEnd type="arrow"/>
          </a:ln>
          <a:effectLst/>
        </p:spPr>
        <p:style>
          <a:lnRef idx="3">
            <a:schemeClr val="accent5"/>
          </a:lnRef>
          <a:fillRef idx="0">
            <a:schemeClr val="accent5"/>
          </a:fillRef>
          <a:effectRef idx="2">
            <a:schemeClr val="accent5"/>
          </a:effectRef>
          <a:fontRef idx="minor">
            <a:schemeClr val="tx1"/>
          </a:fontRef>
        </p:style>
      </p:cxnSp>
      <p:cxnSp>
        <p:nvCxnSpPr>
          <p:cNvPr id="20" name="Conector em curva 19"/>
          <p:cNvCxnSpPr>
            <a:stCxn id="11" idx="3"/>
          </p:cNvCxnSpPr>
          <p:nvPr/>
        </p:nvCxnSpPr>
        <p:spPr>
          <a:xfrm flipV="1">
            <a:off x="4598715" y="6092587"/>
            <a:ext cx="405333" cy="435329"/>
          </a:xfrm>
          <a:prstGeom prst="curvedConnector2">
            <a:avLst/>
          </a:prstGeom>
          <a:ln>
            <a:solidFill>
              <a:schemeClr val="accent1">
                <a:lumMod val="75000"/>
              </a:schemeClr>
            </a:solidFill>
            <a:tailEnd type="arrow"/>
          </a:ln>
          <a:effectLst/>
        </p:spPr>
        <p:style>
          <a:lnRef idx="3">
            <a:schemeClr val="accent5"/>
          </a:lnRef>
          <a:fillRef idx="0">
            <a:schemeClr val="accent5"/>
          </a:fillRef>
          <a:effectRef idx="2">
            <a:schemeClr val="accent5"/>
          </a:effectRef>
          <a:fontRef idx="minor">
            <a:schemeClr val="tx1"/>
          </a:fontRef>
        </p:style>
      </p:cxnSp>
      <p:cxnSp>
        <p:nvCxnSpPr>
          <p:cNvPr id="22" name="Conector em curva 21"/>
          <p:cNvCxnSpPr>
            <a:stCxn id="9" idx="2"/>
          </p:cNvCxnSpPr>
          <p:nvPr/>
        </p:nvCxnSpPr>
        <p:spPr>
          <a:xfrm rot="16200000" flipH="1">
            <a:off x="993711" y="1722918"/>
            <a:ext cx="207807" cy="900100"/>
          </a:xfrm>
          <a:prstGeom prst="curvedConnector2">
            <a:avLst/>
          </a:prstGeom>
          <a:ln>
            <a:solidFill>
              <a:schemeClr val="accent1">
                <a:lumMod val="75000"/>
              </a:schemeClr>
            </a:solidFill>
            <a:tailEnd type="arrow"/>
          </a:ln>
          <a:effectLst/>
        </p:spPr>
        <p:style>
          <a:lnRef idx="3">
            <a:schemeClr val="accent5"/>
          </a:lnRef>
          <a:fillRef idx="0">
            <a:schemeClr val="accent5"/>
          </a:fillRef>
          <a:effectRef idx="2">
            <a:schemeClr val="accent5"/>
          </a:effectRef>
          <a:fontRef idx="minor">
            <a:schemeClr val="tx1"/>
          </a:fontRef>
        </p:style>
      </p:cxnSp>
      <p:cxnSp>
        <p:nvCxnSpPr>
          <p:cNvPr id="24" name="Conector em curva 23"/>
          <p:cNvCxnSpPr>
            <a:stCxn id="10" idx="0"/>
          </p:cNvCxnSpPr>
          <p:nvPr/>
        </p:nvCxnSpPr>
        <p:spPr>
          <a:xfrm rot="5400000" flipH="1" flipV="1">
            <a:off x="845941" y="3158616"/>
            <a:ext cx="647363" cy="756085"/>
          </a:xfrm>
          <a:prstGeom prst="curvedConnector2">
            <a:avLst/>
          </a:prstGeom>
          <a:ln>
            <a:solidFill>
              <a:schemeClr val="accent1">
                <a:lumMod val="75000"/>
              </a:schemeClr>
            </a:solidFill>
            <a:tailEnd type="arrow"/>
          </a:ln>
          <a:effec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0978644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mwrf.com/site-files/mwrf.com/files/uploads/2012/07/ANSYS%20logo_shadow%20lef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smtClean="0">
                <a:solidFill>
                  <a:schemeClr val="tx2">
                    <a:lumMod val="75000"/>
                  </a:schemeClr>
                </a:solidFill>
                <a:latin typeface="BankGothic Lt BT" pitchFamily="34" charset="0"/>
              </a:rPr>
              <a:t>Estrutura do Programa</a:t>
            </a:r>
            <a:endParaRPr lang="pt-BR" sz="2800" b="1">
              <a:solidFill>
                <a:schemeClr val="tx2">
                  <a:lumMod val="75000"/>
                </a:schemeClr>
              </a:solidFill>
              <a:latin typeface="BankGothic Lt BT" pitchFamily="34" charset="0"/>
            </a:endParaRPr>
          </a:p>
        </p:txBody>
      </p:sp>
      <p:sp>
        <p:nvSpPr>
          <p:cNvPr id="4" name="CaixaDeTexto 3"/>
          <p:cNvSpPr txBox="1"/>
          <p:nvPr/>
        </p:nvSpPr>
        <p:spPr>
          <a:xfrm>
            <a:off x="827584" y="3227834"/>
            <a:ext cx="1649349" cy="400110"/>
          </a:xfrm>
          <a:prstGeom prst="rect">
            <a:avLst/>
          </a:prstGeom>
          <a:solidFill>
            <a:srgbClr val="002060"/>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b="1" smtClean="0">
                <a:solidFill>
                  <a:schemeClr val="bg1"/>
                </a:solidFill>
                <a:latin typeface="Arial Narrow" pitchFamily="34" charset="0"/>
              </a:rPr>
              <a:t>Pré-Processo</a:t>
            </a:r>
            <a:endParaRPr lang="pt-BR" sz="2000" b="1">
              <a:solidFill>
                <a:schemeClr val="bg1"/>
              </a:solidFill>
              <a:latin typeface="Arial Narrow" pitchFamily="34" charset="0"/>
            </a:endParaRPr>
          </a:p>
        </p:txBody>
      </p:sp>
      <p:sp>
        <p:nvSpPr>
          <p:cNvPr id="5" name="CaixaDeTexto 4"/>
          <p:cNvSpPr txBox="1"/>
          <p:nvPr/>
        </p:nvSpPr>
        <p:spPr>
          <a:xfrm>
            <a:off x="3956512" y="3227834"/>
            <a:ext cx="1168773" cy="400110"/>
          </a:xfrm>
          <a:prstGeom prst="rect">
            <a:avLst/>
          </a:prstGeom>
          <a:solidFill>
            <a:srgbClr val="002060"/>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b="1" smtClean="0">
                <a:solidFill>
                  <a:schemeClr val="bg1"/>
                </a:solidFill>
                <a:latin typeface="Arial Narrow" pitchFamily="34" charset="0"/>
              </a:rPr>
              <a:t>Processo</a:t>
            </a:r>
            <a:endParaRPr lang="pt-BR" sz="2000" b="1">
              <a:solidFill>
                <a:schemeClr val="bg1"/>
              </a:solidFill>
              <a:latin typeface="Arial Narrow" pitchFamily="34" charset="0"/>
            </a:endParaRPr>
          </a:p>
        </p:txBody>
      </p:sp>
      <p:sp>
        <p:nvSpPr>
          <p:cNvPr id="6" name="CaixaDeTexto 5"/>
          <p:cNvSpPr txBox="1"/>
          <p:nvPr/>
        </p:nvSpPr>
        <p:spPr>
          <a:xfrm>
            <a:off x="6228184" y="3227834"/>
            <a:ext cx="1584176" cy="400110"/>
          </a:xfrm>
          <a:prstGeom prst="rect">
            <a:avLst/>
          </a:prstGeom>
          <a:solidFill>
            <a:srgbClr val="002060"/>
          </a:soli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b="1" smtClean="0">
                <a:solidFill>
                  <a:schemeClr val="bg1"/>
                </a:solidFill>
                <a:latin typeface="Arial Narrow" pitchFamily="34" charset="0"/>
              </a:rPr>
              <a:t>Pós-Processo</a:t>
            </a:r>
            <a:endParaRPr lang="pt-BR" sz="2000" b="1">
              <a:solidFill>
                <a:schemeClr val="bg1"/>
              </a:solidFill>
              <a:latin typeface="Arial Narrow" pitchFamily="34" charset="0"/>
            </a:endParaRPr>
          </a:p>
        </p:txBody>
      </p:sp>
      <p:sp>
        <p:nvSpPr>
          <p:cNvPr id="8" name="CaixaDeTexto 7"/>
          <p:cNvSpPr txBox="1"/>
          <p:nvPr/>
        </p:nvSpPr>
        <p:spPr>
          <a:xfrm>
            <a:off x="494226" y="4349174"/>
            <a:ext cx="1073689"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mtClean="0">
                <a:solidFill>
                  <a:schemeClr val="tx2">
                    <a:lumMod val="75000"/>
                  </a:schemeClr>
                </a:solidFill>
                <a:latin typeface="Arial Narrow" pitchFamily="34" charset="0"/>
              </a:rPr>
              <a:t>Geometria</a:t>
            </a:r>
            <a:endParaRPr lang="pt-BR">
              <a:solidFill>
                <a:schemeClr val="tx2">
                  <a:lumMod val="75000"/>
                </a:schemeClr>
              </a:solidFill>
              <a:latin typeface="Arial Narrow" pitchFamily="34" charset="0"/>
            </a:endParaRPr>
          </a:p>
        </p:txBody>
      </p:sp>
      <p:sp>
        <p:nvSpPr>
          <p:cNvPr id="11" name="CaixaDeTexto 10"/>
          <p:cNvSpPr txBox="1"/>
          <p:nvPr/>
        </p:nvSpPr>
        <p:spPr>
          <a:xfrm>
            <a:off x="1325293" y="6149955"/>
            <a:ext cx="1158475" cy="584775"/>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Seções Transversais</a:t>
            </a:r>
            <a:endParaRPr lang="pt-BR" sz="1600">
              <a:solidFill>
                <a:schemeClr val="tx2">
                  <a:lumMod val="75000"/>
                </a:schemeClr>
              </a:solidFill>
              <a:latin typeface="Arial Narrow" pitchFamily="34" charset="0"/>
            </a:endParaRPr>
          </a:p>
        </p:txBody>
      </p:sp>
      <p:sp>
        <p:nvSpPr>
          <p:cNvPr id="12" name="CaixaDeTexto 11"/>
          <p:cNvSpPr txBox="1"/>
          <p:nvPr/>
        </p:nvSpPr>
        <p:spPr>
          <a:xfrm>
            <a:off x="1329798" y="1700808"/>
            <a:ext cx="1081961"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Elasticidade</a:t>
            </a:r>
            <a:endParaRPr lang="pt-BR" sz="1600">
              <a:solidFill>
                <a:schemeClr val="tx2">
                  <a:lumMod val="75000"/>
                </a:schemeClr>
              </a:solidFill>
              <a:latin typeface="Arial Narrow" pitchFamily="34" charset="0"/>
            </a:endParaRPr>
          </a:p>
        </p:txBody>
      </p:sp>
      <p:sp>
        <p:nvSpPr>
          <p:cNvPr id="13" name="CaixaDeTexto 12"/>
          <p:cNvSpPr txBox="1"/>
          <p:nvPr/>
        </p:nvSpPr>
        <p:spPr>
          <a:xfrm>
            <a:off x="1325293" y="5448111"/>
            <a:ext cx="1158475" cy="584775"/>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a:solidFill>
                  <a:schemeClr val="tx2">
                    <a:lumMod val="75000"/>
                  </a:schemeClr>
                </a:solidFill>
                <a:latin typeface="Arial Narrow" pitchFamily="34" charset="0"/>
              </a:rPr>
              <a:t>Constantes Reais</a:t>
            </a:r>
            <a:endParaRPr lang="pt-BR" sz="1600">
              <a:solidFill>
                <a:schemeClr val="tx2">
                  <a:lumMod val="75000"/>
                </a:schemeClr>
              </a:solidFill>
              <a:latin typeface="Arial Narrow" pitchFamily="34" charset="0"/>
            </a:endParaRPr>
          </a:p>
        </p:txBody>
      </p:sp>
      <p:sp>
        <p:nvSpPr>
          <p:cNvPr id="14" name="CaixaDeTexto 13"/>
          <p:cNvSpPr txBox="1"/>
          <p:nvPr/>
        </p:nvSpPr>
        <p:spPr>
          <a:xfrm>
            <a:off x="1325292" y="5006538"/>
            <a:ext cx="1158475"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a:solidFill>
                  <a:schemeClr val="tx2">
                    <a:lumMod val="75000"/>
                  </a:schemeClr>
                </a:solidFill>
                <a:latin typeface="Arial Narrow" pitchFamily="34" charset="0"/>
              </a:rPr>
              <a:t>Elementos</a:t>
            </a:r>
            <a:endParaRPr lang="pt-BR" sz="1600">
              <a:solidFill>
                <a:schemeClr val="tx2">
                  <a:lumMod val="75000"/>
                </a:schemeClr>
              </a:solidFill>
              <a:latin typeface="Arial Narrow" pitchFamily="34" charset="0"/>
            </a:endParaRPr>
          </a:p>
        </p:txBody>
      </p:sp>
      <p:sp>
        <p:nvSpPr>
          <p:cNvPr id="15" name="CaixaDeTexto 14"/>
          <p:cNvSpPr txBox="1"/>
          <p:nvPr/>
        </p:nvSpPr>
        <p:spPr>
          <a:xfrm>
            <a:off x="494226" y="2348880"/>
            <a:ext cx="1073689"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solidFill>
                  <a:schemeClr val="tx2">
                    <a:lumMod val="75000"/>
                  </a:schemeClr>
                </a:solidFill>
                <a:latin typeface="Arial Narrow" pitchFamily="34" charset="0"/>
              </a:rPr>
              <a:t>Materiais</a:t>
            </a:r>
            <a:endParaRPr lang="pt-BR">
              <a:solidFill>
                <a:schemeClr val="tx2">
                  <a:lumMod val="75000"/>
                </a:schemeClr>
              </a:solidFill>
              <a:latin typeface="Arial Narrow" pitchFamily="34" charset="0"/>
            </a:endParaRPr>
          </a:p>
        </p:txBody>
      </p:sp>
      <p:sp>
        <p:nvSpPr>
          <p:cNvPr id="16" name="CaixaDeTexto 15"/>
          <p:cNvSpPr txBox="1"/>
          <p:nvPr/>
        </p:nvSpPr>
        <p:spPr>
          <a:xfrm>
            <a:off x="1329796" y="1268760"/>
            <a:ext cx="1081961"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Poisson</a:t>
            </a:r>
            <a:endParaRPr lang="pt-BR" sz="1600">
              <a:solidFill>
                <a:schemeClr val="tx2">
                  <a:lumMod val="75000"/>
                </a:schemeClr>
              </a:solidFill>
              <a:latin typeface="Arial Narrow" pitchFamily="34" charset="0"/>
            </a:endParaRPr>
          </a:p>
        </p:txBody>
      </p:sp>
      <p:sp>
        <p:nvSpPr>
          <p:cNvPr id="17" name="CaixaDeTexto 16"/>
          <p:cNvSpPr txBox="1"/>
          <p:nvPr/>
        </p:nvSpPr>
        <p:spPr>
          <a:xfrm>
            <a:off x="1329799" y="836712"/>
            <a:ext cx="1081961"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Densidade</a:t>
            </a:r>
            <a:endParaRPr lang="pt-BR" sz="1600">
              <a:solidFill>
                <a:schemeClr val="tx2">
                  <a:lumMod val="75000"/>
                </a:schemeClr>
              </a:solidFill>
              <a:latin typeface="Arial Narrow" pitchFamily="34" charset="0"/>
            </a:endParaRPr>
          </a:p>
        </p:txBody>
      </p:sp>
      <p:sp>
        <p:nvSpPr>
          <p:cNvPr id="18" name="CaixaDeTexto 17"/>
          <p:cNvSpPr txBox="1"/>
          <p:nvPr/>
        </p:nvSpPr>
        <p:spPr>
          <a:xfrm>
            <a:off x="4016190" y="1700808"/>
            <a:ext cx="1347897"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Força/Momento</a:t>
            </a:r>
            <a:endParaRPr lang="pt-BR" sz="1600">
              <a:solidFill>
                <a:schemeClr val="tx2">
                  <a:lumMod val="75000"/>
                </a:schemeClr>
              </a:solidFill>
              <a:latin typeface="Arial Narrow" pitchFamily="34" charset="0"/>
            </a:endParaRPr>
          </a:p>
        </p:txBody>
      </p:sp>
      <p:sp>
        <p:nvSpPr>
          <p:cNvPr id="19" name="CaixaDeTexto 18"/>
          <p:cNvSpPr txBox="1"/>
          <p:nvPr/>
        </p:nvSpPr>
        <p:spPr>
          <a:xfrm>
            <a:off x="3131840" y="2348880"/>
            <a:ext cx="1073689"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mtClean="0">
                <a:solidFill>
                  <a:schemeClr val="tx2">
                    <a:lumMod val="75000"/>
                  </a:schemeClr>
                </a:solidFill>
                <a:latin typeface="Arial Narrow" pitchFamily="34" charset="0"/>
              </a:rPr>
              <a:t>Cargas</a:t>
            </a:r>
            <a:endParaRPr lang="pt-BR">
              <a:solidFill>
                <a:schemeClr val="tx2">
                  <a:lumMod val="75000"/>
                </a:schemeClr>
              </a:solidFill>
              <a:latin typeface="Arial Narrow" pitchFamily="34" charset="0"/>
            </a:endParaRPr>
          </a:p>
        </p:txBody>
      </p:sp>
      <p:sp>
        <p:nvSpPr>
          <p:cNvPr id="20" name="CaixaDeTexto 19"/>
          <p:cNvSpPr txBox="1"/>
          <p:nvPr/>
        </p:nvSpPr>
        <p:spPr>
          <a:xfrm>
            <a:off x="4016188" y="1268760"/>
            <a:ext cx="1347897"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Deslocamento</a:t>
            </a:r>
            <a:endParaRPr lang="pt-BR" sz="1600">
              <a:solidFill>
                <a:schemeClr val="tx2">
                  <a:lumMod val="75000"/>
                </a:schemeClr>
              </a:solidFill>
              <a:latin typeface="Arial Narrow" pitchFamily="34" charset="0"/>
            </a:endParaRPr>
          </a:p>
        </p:txBody>
      </p:sp>
      <p:sp>
        <p:nvSpPr>
          <p:cNvPr id="21" name="CaixaDeTexto 20"/>
          <p:cNvSpPr txBox="1"/>
          <p:nvPr/>
        </p:nvSpPr>
        <p:spPr>
          <a:xfrm>
            <a:off x="4016191" y="836712"/>
            <a:ext cx="1347897"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Pressão</a:t>
            </a:r>
            <a:endParaRPr lang="pt-BR" sz="1600">
              <a:solidFill>
                <a:schemeClr val="tx2">
                  <a:lumMod val="75000"/>
                </a:schemeClr>
              </a:solidFill>
              <a:latin typeface="Arial Narrow" pitchFamily="34" charset="0"/>
            </a:endParaRPr>
          </a:p>
        </p:txBody>
      </p:sp>
      <p:sp>
        <p:nvSpPr>
          <p:cNvPr id="22" name="CaixaDeTexto 21"/>
          <p:cNvSpPr txBox="1"/>
          <p:nvPr/>
        </p:nvSpPr>
        <p:spPr>
          <a:xfrm>
            <a:off x="3131840" y="4349174"/>
            <a:ext cx="1073689"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smtClean="0">
                <a:solidFill>
                  <a:schemeClr val="tx2">
                    <a:lumMod val="75000"/>
                  </a:schemeClr>
                </a:solidFill>
                <a:latin typeface="Arial Narrow" pitchFamily="34" charset="0"/>
              </a:rPr>
              <a:t>Análise</a:t>
            </a:r>
            <a:endParaRPr lang="pt-BR">
              <a:solidFill>
                <a:schemeClr val="tx2">
                  <a:lumMod val="75000"/>
                </a:schemeClr>
              </a:solidFill>
              <a:latin typeface="Arial Narrow" pitchFamily="34" charset="0"/>
            </a:endParaRPr>
          </a:p>
        </p:txBody>
      </p:sp>
      <p:sp>
        <p:nvSpPr>
          <p:cNvPr id="23" name="CaixaDeTexto 22"/>
          <p:cNvSpPr txBox="1"/>
          <p:nvPr/>
        </p:nvSpPr>
        <p:spPr>
          <a:xfrm>
            <a:off x="3989589" y="5882659"/>
            <a:ext cx="1158475"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Não-Linear</a:t>
            </a:r>
            <a:endParaRPr lang="pt-BR" sz="1600">
              <a:solidFill>
                <a:schemeClr val="tx2">
                  <a:lumMod val="75000"/>
                </a:schemeClr>
              </a:solidFill>
              <a:latin typeface="Arial Narrow" pitchFamily="34" charset="0"/>
            </a:endParaRPr>
          </a:p>
        </p:txBody>
      </p:sp>
      <p:sp>
        <p:nvSpPr>
          <p:cNvPr id="24" name="CaixaDeTexto 23"/>
          <p:cNvSpPr txBox="1"/>
          <p:nvPr/>
        </p:nvSpPr>
        <p:spPr>
          <a:xfrm>
            <a:off x="3989589" y="5431234"/>
            <a:ext cx="1158475"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Flambagem</a:t>
            </a:r>
            <a:endParaRPr lang="pt-BR" sz="1600">
              <a:solidFill>
                <a:schemeClr val="tx2">
                  <a:lumMod val="75000"/>
                </a:schemeClr>
              </a:solidFill>
              <a:latin typeface="Arial Narrow" pitchFamily="34" charset="0"/>
            </a:endParaRPr>
          </a:p>
        </p:txBody>
      </p:sp>
      <p:sp>
        <p:nvSpPr>
          <p:cNvPr id="25" name="CaixaDeTexto 24"/>
          <p:cNvSpPr txBox="1"/>
          <p:nvPr/>
        </p:nvSpPr>
        <p:spPr>
          <a:xfrm>
            <a:off x="3989588" y="4989661"/>
            <a:ext cx="1158475"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Estática</a:t>
            </a:r>
            <a:endParaRPr lang="pt-BR" sz="1600">
              <a:solidFill>
                <a:schemeClr val="tx2">
                  <a:lumMod val="75000"/>
                </a:schemeClr>
              </a:solidFill>
              <a:latin typeface="Arial Narrow" pitchFamily="34" charset="0"/>
            </a:endParaRPr>
          </a:p>
        </p:txBody>
      </p:sp>
      <p:sp>
        <p:nvSpPr>
          <p:cNvPr id="26" name="CaixaDeTexto 25"/>
          <p:cNvSpPr txBox="1"/>
          <p:nvPr/>
        </p:nvSpPr>
        <p:spPr>
          <a:xfrm>
            <a:off x="3989585" y="6355951"/>
            <a:ext cx="1158475"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Dinâmica</a:t>
            </a:r>
            <a:endParaRPr lang="pt-BR" sz="1600">
              <a:solidFill>
                <a:schemeClr val="tx2">
                  <a:lumMod val="75000"/>
                </a:schemeClr>
              </a:solidFill>
              <a:latin typeface="Arial Narrow" pitchFamily="34" charset="0"/>
            </a:endParaRPr>
          </a:p>
        </p:txBody>
      </p:sp>
      <p:sp>
        <p:nvSpPr>
          <p:cNvPr id="31" name="CaixaDeTexto 30"/>
          <p:cNvSpPr txBox="1"/>
          <p:nvPr/>
        </p:nvSpPr>
        <p:spPr>
          <a:xfrm>
            <a:off x="7612965" y="1700808"/>
            <a:ext cx="1347897"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Deslocamentos</a:t>
            </a:r>
            <a:endParaRPr lang="pt-BR" sz="1600">
              <a:solidFill>
                <a:schemeClr val="tx2">
                  <a:lumMod val="75000"/>
                </a:schemeClr>
              </a:solidFill>
              <a:latin typeface="Arial Narrow" pitchFamily="34" charset="0"/>
            </a:endParaRPr>
          </a:p>
        </p:txBody>
      </p:sp>
      <p:sp>
        <p:nvSpPr>
          <p:cNvPr id="32" name="CaixaDeTexto 31"/>
          <p:cNvSpPr txBox="1"/>
          <p:nvPr/>
        </p:nvSpPr>
        <p:spPr>
          <a:xfrm>
            <a:off x="6671781" y="2348880"/>
            <a:ext cx="1147414"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mtClean="0">
                <a:solidFill>
                  <a:schemeClr val="tx2">
                    <a:lumMod val="75000"/>
                  </a:schemeClr>
                </a:solidFill>
                <a:latin typeface="Arial Narrow" pitchFamily="34" charset="0"/>
              </a:rPr>
              <a:t>Resultados</a:t>
            </a:r>
          </a:p>
        </p:txBody>
      </p:sp>
      <p:sp>
        <p:nvSpPr>
          <p:cNvPr id="33" name="CaixaDeTexto 32"/>
          <p:cNvSpPr txBox="1"/>
          <p:nvPr/>
        </p:nvSpPr>
        <p:spPr>
          <a:xfrm>
            <a:off x="7612963" y="1268760"/>
            <a:ext cx="1347897"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Tensões</a:t>
            </a:r>
            <a:endParaRPr lang="pt-BR" sz="1600">
              <a:solidFill>
                <a:schemeClr val="tx2">
                  <a:lumMod val="75000"/>
                </a:schemeClr>
              </a:solidFill>
              <a:latin typeface="Arial Narrow" pitchFamily="34" charset="0"/>
            </a:endParaRPr>
          </a:p>
        </p:txBody>
      </p:sp>
      <p:sp>
        <p:nvSpPr>
          <p:cNvPr id="34" name="CaixaDeTexto 33"/>
          <p:cNvSpPr txBox="1"/>
          <p:nvPr/>
        </p:nvSpPr>
        <p:spPr>
          <a:xfrm>
            <a:off x="7612966" y="836712"/>
            <a:ext cx="1347897"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Reações</a:t>
            </a:r>
            <a:endParaRPr lang="pt-BR" sz="1600">
              <a:solidFill>
                <a:schemeClr val="tx2">
                  <a:lumMod val="75000"/>
                </a:schemeClr>
              </a:solidFill>
              <a:latin typeface="Arial Narrow" pitchFamily="34" charset="0"/>
            </a:endParaRPr>
          </a:p>
        </p:txBody>
      </p:sp>
      <p:sp>
        <p:nvSpPr>
          <p:cNvPr id="35" name="CaixaDeTexto 34"/>
          <p:cNvSpPr txBox="1"/>
          <p:nvPr/>
        </p:nvSpPr>
        <p:spPr>
          <a:xfrm>
            <a:off x="5889341" y="5882659"/>
            <a:ext cx="1347897"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Cargas Críticas</a:t>
            </a:r>
            <a:endParaRPr lang="pt-BR" sz="1600">
              <a:solidFill>
                <a:schemeClr val="tx2">
                  <a:lumMod val="75000"/>
                </a:schemeClr>
              </a:solidFill>
              <a:latin typeface="Arial Narrow" pitchFamily="34" charset="0"/>
            </a:endParaRPr>
          </a:p>
        </p:txBody>
      </p:sp>
      <p:sp>
        <p:nvSpPr>
          <p:cNvPr id="36" name="CaixaDeTexto 35"/>
          <p:cNvSpPr txBox="1"/>
          <p:nvPr/>
        </p:nvSpPr>
        <p:spPr>
          <a:xfrm>
            <a:off x="5889339" y="5450611"/>
            <a:ext cx="1347897"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Acelerações</a:t>
            </a:r>
            <a:endParaRPr lang="pt-BR" sz="1600">
              <a:solidFill>
                <a:schemeClr val="tx2">
                  <a:lumMod val="75000"/>
                </a:schemeClr>
              </a:solidFill>
              <a:latin typeface="Arial Narrow" pitchFamily="34" charset="0"/>
            </a:endParaRPr>
          </a:p>
        </p:txBody>
      </p:sp>
      <p:sp>
        <p:nvSpPr>
          <p:cNvPr id="37" name="CaixaDeTexto 36"/>
          <p:cNvSpPr txBox="1"/>
          <p:nvPr/>
        </p:nvSpPr>
        <p:spPr>
          <a:xfrm>
            <a:off x="5889342" y="5018563"/>
            <a:ext cx="1347897"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Frequências</a:t>
            </a:r>
            <a:endParaRPr lang="pt-BR" sz="1600">
              <a:solidFill>
                <a:schemeClr val="tx2">
                  <a:lumMod val="75000"/>
                </a:schemeClr>
              </a:solidFill>
              <a:latin typeface="Arial Narrow" pitchFamily="34" charset="0"/>
            </a:endParaRPr>
          </a:p>
        </p:txBody>
      </p:sp>
      <p:cxnSp>
        <p:nvCxnSpPr>
          <p:cNvPr id="41" name="Conector de seta reta 40"/>
          <p:cNvCxnSpPr>
            <a:stCxn id="4" idx="3"/>
            <a:endCxn id="5" idx="1"/>
          </p:cNvCxnSpPr>
          <p:nvPr/>
        </p:nvCxnSpPr>
        <p:spPr>
          <a:xfrm>
            <a:off x="2476933" y="3427889"/>
            <a:ext cx="1479579" cy="0"/>
          </a:xfrm>
          <a:prstGeom prst="straightConnector1">
            <a:avLst/>
          </a:prstGeom>
          <a:ln>
            <a:solidFill>
              <a:srgbClr val="C00000"/>
            </a:solidFill>
            <a:tailEnd type="arrow"/>
          </a:ln>
          <a:effectLst/>
        </p:spPr>
        <p:style>
          <a:lnRef idx="3">
            <a:schemeClr val="dk1"/>
          </a:lnRef>
          <a:fillRef idx="0">
            <a:schemeClr val="dk1"/>
          </a:fillRef>
          <a:effectRef idx="2">
            <a:schemeClr val="dk1"/>
          </a:effectRef>
          <a:fontRef idx="minor">
            <a:schemeClr val="tx1"/>
          </a:fontRef>
        </p:style>
      </p:cxnSp>
      <p:cxnSp>
        <p:nvCxnSpPr>
          <p:cNvPr id="43" name="Conector de seta reta 42"/>
          <p:cNvCxnSpPr>
            <a:stCxn id="5" idx="3"/>
            <a:endCxn id="6" idx="1"/>
          </p:cNvCxnSpPr>
          <p:nvPr/>
        </p:nvCxnSpPr>
        <p:spPr>
          <a:xfrm>
            <a:off x="5125285" y="3427889"/>
            <a:ext cx="1102899" cy="0"/>
          </a:xfrm>
          <a:prstGeom prst="straightConnector1">
            <a:avLst/>
          </a:prstGeom>
          <a:ln>
            <a:solidFill>
              <a:srgbClr val="C00000"/>
            </a:solidFill>
            <a:tailEnd type="arrow"/>
          </a:ln>
          <a:effectLst/>
        </p:spPr>
        <p:style>
          <a:lnRef idx="3">
            <a:schemeClr val="dk1"/>
          </a:lnRef>
          <a:fillRef idx="0">
            <a:schemeClr val="dk1"/>
          </a:fillRef>
          <a:effectRef idx="2">
            <a:schemeClr val="dk1"/>
          </a:effectRef>
          <a:fontRef idx="minor">
            <a:schemeClr val="tx1"/>
          </a:fontRef>
        </p:style>
      </p:cxnSp>
      <p:cxnSp>
        <p:nvCxnSpPr>
          <p:cNvPr id="45" name="Conector angulado 44"/>
          <p:cNvCxnSpPr>
            <a:stCxn id="4" idx="2"/>
            <a:endCxn id="8" idx="0"/>
          </p:cNvCxnSpPr>
          <p:nvPr/>
        </p:nvCxnSpPr>
        <p:spPr>
          <a:xfrm rot="5400000">
            <a:off x="981050" y="3677965"/>
            <a:ext cx="721230" cy="621188"/>
          </a:xfrm>
          <a:prstGeom prst="bentConnector3">
            <a:avLst/>
          </a:prstGeom>
          <a:ln>
            <a:tailEnd type="arrow"/>
          </a:ln>
          <a:effectLst/>
        </p:spPr>
        <p:style>
          <a:lnRef idx="2">
            <a:schemeClr val="dk1"/>
          </a:lnRef>
          <a:fillRef idx="0">
            <a:schemeClr val="dk1"/>
          </a:fillRef>
          <a:effectRef idx="1">
            <a:schemeClr val="dk1"/>
          </a:effectRef>
          <a:fontRef idx="minor">
            <a:schemeClr val="tx1"/>
          </a:fontRef>
        </p:style>
      </p:cxnSp>
      <p:cxnSp>
        <p:nvCxnSpPr>
          <p:cNvPr id="47" name="Conector angulado 46"/>
          <p:cNvCxnSpPr>
            <a:stCxn id="4" idx="0"/>
            <a:endCxn id="15" idx="2"/>
          </p:cNvCxnSpPr>
          <p:nvPr/>
        </p:nvCxnSpPr>
        <p:spPr>
          <a:xfrm rot="16200000" flipV="1">
            <a:off x="1086854" y="2662429"/>
            <a:ext cx="509622" cy="621188"/>
          </a:xfrm>
          <a:prstGeom prst="bentConnector3">
            <a:avLst/>
          </a:prstGeom>
          <a:ln>
            <a:tailEnd type="arrow"/>
          </a:ln>
          <a:effectLst/>
        </p:spPr>
        <p:style>
          <a:lnRef idx="2">
            <a:schemeClr val="dk1"/>
          </a:lnRef>
          <a:fillRef idx="0">
            <a:schemeClr val="dk1"/>
          </a:fillRef>
          <a:effectRef idx="1">
            <a:schemeClr val="dk1"/>
          </a:effectRef>
          <a:fontRef idx="minor">
            <a:schemeClr val="tx1"/>
          </a:fontRef>
        </p:style>
      </p:cxnSp>
      <p:cxnSp>
        <p:nvCxnSpPr>
          <p:cNvPr id="49" name="Conector angulado 48"/>
          <p:cNvCxnSpPr>
            <a:stCxn id="15" idx="0"/>
            <a:endCxn id="12" idx="1"/>
          </p:cNvCxnSpPr>
          <p:nvPr/>
        </p:nvCxnSpPr>
        <p:spPr>
          <a:xfrm rot="5400000" flipH="1" flipV="1">
            <a:off x="941037" y="1960120"/>
            <a:ext cx="478795" cy="298727"/>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51" name="Conector angulado 50"/>
          <p:cNvCxnSpPr>
            <a:stCxn id="15" idx="0"/>
            <a:endCxn id="16" idx="1"/>
          </p:cNvCxnSpPr>
          <p:nvPr/>
        </p:nvCxnSpPr>
        <p:spPr>
          <a:xfrm rot="5400000" flipH="1" flipV="1">
            <a:off x="725012" y="1744097"/>
            <a:ext cx="910843" cy="298725"/>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53" name="Conector angulado 52"/>
          <p:cNvCxnSpPr>
            <a:stCxn id="15" idx="0"/>
            <a:endCxn id="17" idx="1"/>
          </p:cNvCxnSpPr>
          <p:nvPr/>
        </p:nvCxnSpPr>
        <p:spPr>
          <a:xfrm rot="5400000" flipH="1" flipV="1">
            <a:off x="508990" y="1528071"/>
            <a:ext cx="1342891" cy="298728"/>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55" name="Conector angulado 54"/>
          <p:cNvCxnSpPr>
            <a:stCxn id="8" idx="2"/>
            <a:endCxn id="14" idx="1"/>
          </p:cNvCxnSpPr>
          <p:nvPr/>
        </p:nvCxnSpPr>
        <p:spPr>
          <a:xfrm rot="16200000" flipH="1">
            <a:off x="949527" y="4800049"/>
            <a:ext cx="457309" cy="294221"/>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57" name="Conector angulado 56"/>
          <p:cNvCxnSpPr>
            <a:stCxn id="8" idx="2"/>
            <a:endCxn id="13" idx="1"/>
          </p:cNvCxnSpPr>
          <p:nvPr/>
        </p:nvCxnSpPr>
        <p:spPr>
          <a:xfrm rot="16200000" flipH="1">
            <a:off x="667186" y="5082391"/>
            <a:ext cx="1021993" cy="294222"/>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59" name="Conector angulado 58"/>
          <p:cNvCxnSpPr>
            <a:stCxn id="8" idx="2"/>
            <a:endCxn id="11" idx="1"/>
          </p:cNvCxnSpPr>
          <p:nvPr/>
        </p:nvCxnSpPr>
        <p:spPr>
          <a:xfrm rot="16200000" flipH="1">
            <a:off x="316264" y="5433313"/>
            <a:ext cx="1723837" cy="294222"/>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63" name="Conector angulado 62"/>
          <p:cNvCxnSpPr>
            <a:endCxn id="19" idx="1"/>
          </p:cNvCxnSpPr>
          <p:nvPr/>
        </p:nvCxnSpPr>
        <p:spPr>
          <a:xfrm rot="5400000" flipH="1" flipV="1">
            <a:off x="2457242" y="2553237"/>
            <a:ext cx="694288" cy="654907"/>
          </a:xfrm>
          <a:prstGeom prst="bentConnector2">
            <a:avLst/>
          </a:prstGeom>
          <a:ln>
            <a:tailEnd type="arrow"/>
          </a:ln>
          <a:effectLst/>
        </p:spPr>
        <p:style>
          <a:lnRef idx="2">
            <a:schemeClr val="dk1"/>
          </a:lnRef>
          <a:fillRef idx="0">
            <a:schemeClr val="dk1"/>
          </a:fillRef>
          <a:effectRef idx="1">
            <a:schemeClr val="dk1"/>
          </a:effectRef>
          <a:fontRef idx="minor">
            <a:schemeClr val="tx1"/>
          </a:fontRef>
        </p:style>
      </p:cxnSp>
      <p:cxnSp>
        <p:nvCxnSpPr>
          <p:cNvPr id="65" name="Conector angulado 64"/>
          <p:cNvCxnSpPr>
            <a:stCxn id="5" idx="0"/>
            <a:endCxn id="19" idx="2"/>
          </p:cNvCxnSpPr>
          <p:nvPr/>
        </p:nvCxnSpPr>
        <p:spPr>
          <a:xfrm rot="16200000" flipV="1">
            <a:off x="3849981" y="2536916"/>
            <a:ext cx="509622" cy="872214"/>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67" name="Conector angulado 66"/>
          <p:cNvCxnSpPr>
            <a:stCxn id="5" idx="2"/>
            <a:endCxn id="22" idx="0"/>
          </p:cNvCxnSpPr>
          <p:nvPr/>
        </p:nvCxnSpPr>
        <p:spPr>
          <a:xfrm rot="5400000">
            <a:off x="3744177" y="3552452"/>
            <a:ext cx="721230" cy="872214"/>
          </a:xfrm>
          <a:prstGeom prst="bentConnector3">
            <a:avLst/>
          </a:prstGeom>
          <a:ln>
            <a:tailEnd type="arrow"/>
          </a:ln>
          <a:effectLst/>
        </p:spPr>
        <p:style>
          <a:lnRef idx="2">
            <a:schemeClr val="dk1"/>
          </a:lnRef>
          <a:fillRef idx="0">
            <a:schemeClr val="dk1"/>
          </a:fillRef>
          <a:effectRef idx="1">
            <a:schemeClr val="dk1"/>
          </a:effectRef>
          <a:fontRef idx="minor">
            <a:schemeClr val="tx1"/>
          </a:fontRef>
        </p:style>
      </p:cxnSp>
      <p:cxnSp>
        <p:nvCxnSpPr>
          <p:cNvPr id="71" name="Conector angulado 70"/>
          <p:cNvCxnSpPr>
            <a:stCxn id="19" idx="0"/>
            <a:endCxn id="18" idx="1"/>
          </p:cNvCxnSpPr>
          <p:nvPr/>
        </p:nvCxnSpPr>
        <p:spPr>
          <a:xfrm rot="5400000" flipH="1" flipV="1">
            <a:off x="3603040" y="1935731"/>
            <a:ext cx="478795" cy="347505"/>
          </a:xfrm>
          <a:prstGeom prst="bentConnector2">
            <a:avLst/>
          </a:prstGeom>
          <a:ln>
            <a:tailEnd type="arrow"/>
          </a:ln>
          <a:effectLst/>
        </p:spPr>
        <p:style>
          <a:lnRef idx="1">
            <a:schemeClr val="dk1"/>
          </a:lnRef>
          <a:fillRef idx="0">
            <a:schemeClr val="dk1"/>
          </a:fillRef>
          <a:effectRef idx="0">
            <a:schemeClr val="dk1"/>
          </a:effectRef>
          <a:fontRef idx="minor">
            <a:schemeClr val="tx1"/>
          </a:fontRef>
        </p:style>
      </p:cxnSp>
      <p:cxnSp>
        <p:nvCxnSpPr>
          <p:cNvPr id="73" name="Conector angulado 72"/>
          <p:cNvCxnSpPr>
            <a:stCxn id="19" idx="0"/>
            <a:endCxn id="20" idx="1"/>
          </p:cNvCxnSpPr>
          <p:nvPr/>
        </p:nvCxnSpPr>
        <p:spPr>
          <a:xfrm rot="5400000" flipH="1" flipV="1">
            <a:off x="3387015" y="1719708"/>
            <a:ext cx="910843" cy="347503"/>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75" name="Conector angulado 74"/>
          <p:cNvCxnSpPr>
            <a:stCxn id="19" idx="0"/>
            <a:endCxn id="21" idx="1"/>
          </p:cNvCxnSpPr>
          <p:nvPr/>
        </p:nvCxnSpPr>
        <p:spPr>
          <a:xfrm rot="5400000" flipH="1" flipV="1">
            <a:off x="3170993" y="1503682"/>
            <a:ext cx="1342891" cy="347506"/>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77" name="Conector angulado 76"/>
          <p:cNvCxnSpPr>
            <a:stCxn id="22" idx="2"/>
            <a:endCxn id="25" idx="1"/>
          </p:cNvCxnSpPr>
          <p:nvPr/>
        </p:nvCxnSpPr>
        <p:spPr>
          <a:xfrm rot="16200000" flipH="1">
            <a:off x="3608920" y="4778270"/>
            <a:ext cx="440432" cy="320903"/>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79" name="Conector angulado 78"/>
          <p:cNvCxnSpPr>
            <a:stCxn id="22" idx="2"/>
            <a:endCxn id="24" idx="1"/>
          </p:cNvCxnSpPr>
          <p:nvPr/>
        </p:nvCxnSpPr>
        <p:spPr>
          <a:xfrm rot="16200000" flipH="1">
            <a:off x="3388135" y="4999056"/>
            <a:ext cx="882005" cy="320904"/>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81" name="Conector angulado 80"/>
          <p:cNvCxnSpPr>
            <a:stCxn id="22" idx="2"/>
            <a:endCxn id="23" idx="1"/>
          </p:cNvCxnSpPr>
          <p:nvPr/>
        </p:nvCxnSpPr>
        <p:spPr>
          <a:xfrm rot="16200000" flipH="1">
            <a:off x="3162422" y="5224769"/>
            <a:ext cx="1333430" cy="320904"/>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83" name="Conector angulado 82"/>
          <p:cNvCxnSpPr>
            <a:stCxn id="22" idx="2"/>
            <a:endCxn id="26" idx="1"/>
          </p:cNvCxnSpPr>
          <p:nvPr/>
        </p:nvCxnSpPr>
        <p:spPr>
          <a:xfrm rot="16200000" flipH="1">
            <a:off x="2925774" y="5461417"/>
            <a:ext cx="1806722" cy="320900"/>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86" name="CaixaDeTexto 85"/>
          <p:cNvSpPr txBox="1"/>
          <p:nvPr/>
        </p:nvSpPr>
        <p:spPr>
          <a:xfrm>
            <a:off x="7024986" y="4381335"/>
            <a:ext cx="1147414"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mtClean="0">
                <a:solidFill>
                  <a:schemeClr val="tx2">
                    <a:lumMod val="75000"/>
                  </a:schemeClr>
                </a:solidFill>
                <a:latin typeface="Arial Narrow" pitchFamily="34" charset="0"/>
              </a:rPr>
              <a:t>Resultados</a:t>
            </a:r>
          </a:p>
        </p:txBody>
      </p:sp>
      <p:cxnSp>
        <p:nvCxnSpPr>
          <p:cNvPr id="88" name="Conector angulado 87"/>
          <p:cNvCxnSpPr>
            <a:stCxn id="6" idx="0"/>
            <a:endCxn id="32" idx="2"/>
          </p:cNvCxnSpPr>
          <p:nvPr/>
        </p:nvCxnSpPr>
        <p:spPr>
          <a:xfrm rot="5400000" flipH="1" flipV="1">
            <a:off x="6878069" y="2860415"/>
            <a:ext cx="509622" cy="225216"/>
          </a:xfrm>
          <a:prstGeom prst="bentConnector3">
            <a:avLst/>
          </a:prstGeom>
          <a:ln>
            <a:tailEnd type="arrow"/>
          </a:ln>
          <a:effectLst/>
        </p:spPr>
        <p:style>
          <a:lnRef idx="2">
            <a:schemeClr val="dk1"/>
          </a:lnRef>
          <a:fillRef idx="0">
            <a:schemeClr val="dk1"/>
          </a:fillRef>
          <a:effectRef idx="1">
            <a:schemeClr val="dk1"/>
          </a:effectRef>
          <a:fontRef idx="minor">
            <a:schemeClr val="tx1"/>
          </a:fontRef>
        </p:style>
      </p:cxnSp>
      <p:cxnSp>
        <p:nvCxnSpPr>
          <p:cNvPr id="90" name="Conector angulado 89"/>
          <p:cNvCxnSpPr>
            <a:stCxn id="6" idx="2"/>
            <a:endCxn id="86" idx="0"/>
          </p:cNvCxnSpPr>
          <p:nvPr/>
        </p:nvCxnSpPr>
        <p:spPr>
          <a:xfrm rot="16200000" flipH="1">
            <a:off x="6932787" y="3715428"/>
            <a:ext cx="753391" cy="578421"/>
          </a:xfrm>
          <a:prstGeom prst="bentConnector3">
            <a:avLst/>
          </a:prstGeom>
          <a:ln>
            <a:tailEnd type="arrow"/>
          </a:ln>
          <a:effectLst/>
        </p:spPr>
        <p:style>
          <a:lnRef idx="2">
            <a:schemeClr val="dk1"/>
          </a:lnRef>
          <a:fillRef idx="0">
            <a:schemeClr val="dk1"/>
          </a:fillRef>
          <a:effectRef idx="1">
            <a:schemeClr val="dk1"/>
          </a:effectRef>
          <a:fontRef idx="minor">
            <a:schemeClr val="tx1"/>
          </a:fontRef>
        </p:style>
      </p:cxnSp>
      <p:cxnSp>
        <p:nvCxnSpPr>
          <p:cNvPr id="92" name="Conector angulado 91"/>
          <p:cNvCxnSpPr>
            <a:stCxn id="86" idx="2"/>
            <a:endCxn id="37" idx="3"/>
          </p:cNvCxnSpPr>
          <p:nvPr/>
        </p:nvCxnSpPr>
        <p:spPr>
          <a:xfrm rot="5400000">
            <a:off x="7199380" y="4788526"/>
            <a:ext cx="437173" cy="361454"/>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94" name="Conector angulado 93"/>
          <p:cNvCxnSpPr>
            <a:stCxn id="86" idx="2"/>
            <a:endCxn id="36" idx="3"/>
          </p:cNvCxnSpPr>
          <p:nvPr/>
        </p:nvCxnSpPr>
        <p:spPr>
          <a:xfrm rot="5400000">
            <a:off x="6983355" y="5004549"/>
            <a:ext cx="869221" cy="361457"/>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100" name="Conector angulado 99"/>
          <p:cNvCxnSpPr>
            <a:stCxn id="32" idx="0"/>
            <a:endCxn id="31" idx="1"/>
          </p:cNvCxnSpPr>
          <p:nvPr/>
        </p:nvCxnSpPr>
        <p:spPr>
          <a:xfrm rot="5400000" flipH="1" flipV="1">
            <a:off x="7189829" y="1925745"/>
            <a:ext cx="478795" cy="367477"/>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102" name="Conector angulado 101"/>
          <p:cNvCxnSpPr>
            <a:stCxn id="32" idx="0"/>
            <a:endCxn id="33" idx="1"/>
          </p:cNvCxnSpPr>
          <p:nvPr/>
        </p:nvCxnSpPr>
        <p:spPr>
          <a:xfrm rot="5400000" flipH="1" flipV="1">
            <a:off x="6973804" y="1709722"/>
            <a:ext cx="910843" cy="367475"/>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104" name="Conector angulado 103"/>
          <p:cNvCxnSpPr>
            <a:stCxn id="32" idx="0"/>
            <a:endCxn id="34" idx="1"/>
          </p:cNvCxnSpPr>
          <p:nvPr/>
        </p:nvCxnSpPr>
        <p:spPr>
          <a:xfrm rot="5400000" flipH="1" flipV="1">
            <a:off x="6757782" y="1493696"/>
            <a:ext cx="1342891" cy="367478"/>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106" name="Conector angulado 105"/>
          <p:cNvCxnSpPr>
            <a:stCxn id="86" idx="2"/>
            <a:endCxn id="35" idx="3"/>
          </p:cNvCxnSpPr>
          <p:nvPr/>
        </p:nvCxnSpPr>
        <p:spPr>
          <a:xfrm rot="5400000">
            <a:off x="6767332" y="5220574"/>
            <a:ext cx="1301269" cy="361455"/>
          </a:xfrm>
          <a:prstGeom prst="bentConnector2">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456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92"/>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94"/>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31" grpId="0" animBg="1"/>
      <p:bldP spid="32" grpId="0" animBg="1"/>
      <p:bldP spid="33" grpId="0" animBg="1"/>
      <p:bldP spid="34" grpId="0" animBg="1"/>
      <p:bldP spid="35" grpId="0" animBg="1"/>
      <p:bldP spid="36" grpId="0" animBg="1"/>
      <p:bldP spid="37" grpId="0" animBg="1"/>
      <p:bldP spid="8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smtClean="0">
                <a:solidFill>
                  <a:schemeClr val="tx2">
                    <a:lumMod val="75000"/>
                  </a:schemeClr>
                </a:solidFill>
                <a:latin typeface="BankGothic Lt BT" pitchFamily="34" charset="0"/>
              </a:rPr>
              <a:t>Inicialização do Programa</a:t>
            </a:r>
            <a:endParaRPr lang="pt-BR" sz="2800" b="1">
              <a:solidFill>
                <a:schemeClr val="tx2">
                  <a:lumMod val="75000"/>
                </a:schemeClr>
              </a:solidFill>
              <a:latin typeface="BankGothic Lt BT" pitchFamily="34" charset="0"/>
            </a:endParaRPr>
          </a:p>
        </p:txBody>
      </p:sp>
      <p:sp>
        <p:nvSpPr>
          <p:cNvPr id="5" name="CaixaDeTexto 4"/>
          <p:cNvSpPr txBox="1"/>
          <p:nvPr/>
        </p:nvSpPr>
        <p:spPr>
          <a:xfrm>
            <a:off x="1547664" y="1916832"/>
            <a:ext cx="3233886" cy="400110"/>
          </a:xfrm>
          <a:prstGeom prst="rect">
            <a:avLst/>
          </a:prstGeom>
          <a:solidFill>
            <a:schemeClr val="bg1">
              <a:lumMod val="85000"/>
            </a:schemeClr>
          </a:solidFill>
          <a:ln>
            <a:solidFill>
              <a:schemeClr val="bg1">
                <a:lumMod val="50000"/>
              </a:schemeClr>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pt-BR" sz="2000" smtClean="0">
                <a:solidFill>
                  <a:schemeClr val="tx1"/>
                </a:solidFill>
                <a:latin typeface="Arial Narrow" pitchFamily="34" charset="0"/>
              </a:rPr>
              <a:t>Mechanical APDL (ANSYS) 14.0</a:t>
            </a:r>
            <a:endParaRPr lang="pt-BR" sz="2000">
              <a:solidFill>
                <a:schemeClr val="tx1"/>
              </a:solidFill>
              <a:latin typeface="Arial Narrow" pitchFamily="34" charset="0"/>
            </a:endParaRPr>
          </a:p>
        </p:txBody>
      </p:sp>
      <p:sp>
        <p:nvSpPr>
          <p:cNvPr id="6" name="CaixaDeTexto 5"/>
          <p:cNvSpPr txBox="1"/>
          <p:nvPr/>
        </p:nvSpPr>
        <p:spPr>
          <a:xfrm>
            <a:off x="1547664" y="1196752"/>
            <a:ext cx="424847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b="1" smtClean="0">
                <a:solidFill>
                  <a:schemeClr val="tx2">
                    <a:lumMod val="75000"/>
                  </a:schemeClr>
                </a:solidFill>
                <a:latin typeface="Arial Narrow" pitchFamily="34" charset="0"/>
              </a:rPr>
              <a:t>Mechanical APDL Product Launcher 14.0</a:t>
            </a:r>
            <a:endParaRPr lang="pt-BR" sz="2000" b="1">
              <a:solidFill>
                <a:schemeClr val="tx2">
                  <a:lumMod val="75000"/>
                </a:schemeClr>
              </a:solidFill>
              <a:latin typeface="Arial Narrow" pitchFamily="34" charset="0"/>
            </a:endParaRPr>
          </a:p>
        </p:txBody>
      </p:sp>
      <p:sp>
        <p:nvSpPr>
          <p:cNvPr id="7" name="CaixaDeTexto 6"/>
          <p:cNvSpPr txBox="1"/>
          <p:nvPr/>
        </p:nvSpPr>
        <p:spPr>
          <a:xfrm>
            <a:off x="1550656" y="2636912"/>
            <a:ext cx="1344944" cy="400110"/>
          </a:xfrm>
          <a:prstGeom prst="rect">
            <a:avLst/>
          </a:prstGeom>
          <a:solidFill>
            <a:schemeClr val="bg1">
              <a:lumMod val="85000"/>
            </a:schemeClr>
          </a:solidFill>
          <a:ln>
            <a:solidFill>
              <a:schemeClr val="bg1">
                <a:lumMod val="50000"/>
              </a:schemeClr>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000" smtClean="0">
                <a:solidFill>
                  <a:schemeClr val="tx1"/>
                </a:solidFill>
                <a:latin typeface="Arial Narrow" pitchFamily="34" charset="0"/>
              </a:rPr>
              <a:t>Jobname.db</a:t>
            </a:r>
            <a:endParaRPr lang="pt-BR" sz="2000">
              <a:solidFill>
                <a:schemeClr val="tx1"/>
              </a:solidFill>
              <a:latin typeface="Arial Narrow" pitchFamily="34" charset="0"/>
            </a:endParaRPr>
          </a:p>
        </p:txBody>
      </p:sp>
      <p:pic>
        <p:nvPicPr>
          <p:cNvPr id="1026" name="Picture 2" descr="C:\Users\USERST~1\AppData\Local\Temp\FWTemp\000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7" y="1240185"/>
            <a:ext cx="1373483" cy="18083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lee-soft.com/viorb/Start-Menu-Butt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32" y="3112393"/>
            <a:ext cx="316026" cy="316835"/>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p:cNvSpPr txBox="1"/>
          <p:nvPr/>
        </p:nvSpPr>
        <p:spPr>
          <a:xfrm>
            <a:off x="381359" y="3118926"/>
            <a:ext cx="1002693" cy="2616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100" b="1" smtClean="0">
                <a:solidFill>
                  <a:schemeClr val="accent1">
                    <a:lumMod val="75000"/>
                  </a:schemeClr>
                </a:solidFill>
                <a:latin typeface="Arial Narrow" pitchFamily="34" charset="0"/>
              </a:rPr>
              <a:t>MENU INICIAR</a:t>
            </a:r>
            <a:endParaRPr lang="pt-BR" sz="1100" b="1">
              <a:solidFill>
                <a:schemeClr val="accent1">
                  <a:lumMod val="75000"/>
                </a:schemeClr>
              </a:solidFill>
              <a:latin typeface="Arial Narrow" pitchFamily="34" charset="0"/>
            </a:endParaRPr>
          </a:p>
        </p:txBody>
      </p:sp>
      <p:pic>
        <p:nvPicPr>
          <p:cNvPr id="1030" name="Picture 6" descr="C:\Users\USERST~1\AppData\Local\Temp\FWTemp\0000000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8865" y="1772816"/>
            <a:ext cx="3107379"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USERST~1\AppData\Local\Temp\FWTemp\0000000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67944" y="4518356"/>
            <a:ext cx="3107379" cy="23226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USERST~1\AppData\Local\Temp\FWTemp\0000000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756" y="4523779"/>
            <a:ext cx="3108164" cy="232263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ector angulado 11"/>
          <p:cNvCxnSpPr>
            <a:stCxn id="6" idx="3"/>
            <a:endCxn id="1030" idx="0"/>
          </p:cNvCxnSpPr>
          <p:nvPr/>
        </p:nvCxnSpPr>
        <p:spPr>
          <a:xfrm>
            <a:off x="5796136" y="1396807"/>
            <a:ext cx="1776419" cy="376009"/>
          </a:xfrm>
          <a:prstGeom prst="bentConnector2">
            <a:avLst/>
          </a:prstGeom>
          <a:ln>
            <a:solidFill>
              <a:schemeClr val="accent1">
                <a:lumMod val="75000"/>
              </a:schemeClr>
            </a:solidFill>
            <a:tailEnd type="arrow"/>
          </a:ln>
          <a:effectLst/>
        </p:spPr>
        <p:style>
          <a:lnRef idx="3">
            <a:schemeClr val="accent5"/>
          </a:lnRef>
          <a:fillRef idx="0">
            <a:schemeClr val="accent5"/>
          </a:fillRef>
          <a:effectRef idx="2">
            <a:schemeClr val="accent5"/>
          </a:effectRef>
          <a:fontRef idx="minor">
            <a:schemeClr val="tx1"/>
          </a:fontRef>
        </p:style>
      </p:cxnSp>
      <p:cxnSp>
        <p:nvCxnSpPr>
          <p:cNvPr id="14" name="Conector angulado 13"/>
          <p:cNvCxnSpPr>
            <a:stCxn id="1030" idx="2"/>
            <a:endCxn id="1032" idx="3"/>
          </p:cNvCxnSpPr>
          <p:nvPr/>
        </p:nvCxnSpPr>
        <p:spPr>
          <a:xfrm rot="5400000">
            <a:off x="6716654" y="4823773"/>
            <a:ext cx="1314571" cy="397232"/>
          </a:xfrm>
          <a:prstGeom prst="bentConnector2">
            <a:avLst/>
          </a:prstGeom>
          <a:ln>
            <a:solidFill>
              <a:schemeClr val="accent1">
                <a:lumMod val="75000"/>
              </a:schemeClr>
            </a:solidFill>
            <a:tailEnd type="arrow"/>
          </a:ln>
          <a:effectLst/>
        </p:spPr>
        <p:style>
          <a:lnRef idx="3">
            <a:schemeClr val="accent5"/>
          </a:lnRef>
          <a:fillRef idx="0">
            <a:schemeClr val="accent5"/>
          </a:fillRef>
          <a:effectRef idx="2">
            <a:schemeClr val="accent5"/>
          </a:effectRef>
          <a:fontRef idx="minor">
            <a:schemeClr val="tx1"/>
          </a:fontRef>
        </p:style>
      </p:cxnSp>
      <p:cxnSp>
        <p:nvCxnSpPr>
          <p:cNvPr id="20" name="Conector de seta reta 19"/>
          <p:cNvCxnSpPr>
            <a:stCxn id="1032" idx="1"/>
            <a:endCxn id="1034" idx="3"/>
          </p:cNvCxnSpPr>
          <p:nvPr/>
        </p:nvCxnSpPr>
        <p:spPr>
          <a:xfrm flipH="1">
            <a:off x="3125920" y="5679675"/>
            <a:ext cx="942024" cy="5423"/>
          </a:xfrm>
          <a:prstGeom prst="straightConnector1">
            <a:avLst/>
          </a:prstGeom>
          <a:ln>
            <a:solidFill>
              <a:schemeClr val="accent1">
                <a:lumMod val="75000"/>
              </a:schemeClr>
            </a:solidFill>
            <a:tailEnd type="arrow"/>
          </a:ln>
          <a:effectLst/>
        </p:spPr>
        <p:style>
          <a:lnRef idx="3">
            <a:schemeClr val="accent5"/>
          </a:lnRef>
          <a:fillRef idx="0">
            <a:schemeClr val="accent5"/>
          </a:fillRef>
          <a:effectRef idx="2">
            <a:schemeClr val="accent5"/>
          </a:effectRef>
          <a:fontRef idx="minor">
            <a:schemeClr val="tx1"/>
          </a:fontRef>
        </p:style>
      </p:cxnSp>
      <p:cxnSp>
        <p:nvCxnSpPr>
          <p:cNvPr id="22" name="Conector angulado 21"/>
          <p:cNvCxnSpPr>
            <a:stCxn id="5" idx="3"/>
            <a:endCxn id="1032" idx="0"/>
          </p:cNvCxnSpPr>
          <p:nvPr/>
        </p:nvCxnSpPr>
        <p:spPr>
          <a:xfrm>
            <a:off x="4781550" y="2116887"/>
            <a:ext cx="840084" cy="2401469"/>
          </a:xfrm>
          <a:prstGeom prst="bentConnector2">
            <a:avLst/>
          </a:prstGeom>
          <a:ln>
            <a:solidFill>
              <a:schemeClr val="bg1">
                <a:lumMod val="65000"/>
              </a:schemeClr>
            </a:solidFill>
            <a:tailEnd type="arrow"/>
          </a:ln>
          <a:effectLst/>
        </p:spPr>
        <p:style>
          <a:lnRef idx="3">
            <a:schemeClr val="accent5"/>
          </a:lnRef>
          <a:fillRef idx="0">
            <a:schemeClr val="accent5"/>
          </a:fillRef>
          <a:effectRef idx="2">
            <a:schemeClr val="accent5"/>
          </a:effectRef>
          <a:fontRef idx="minor">
            <a:schemeClr val="tx1"/>
          </a:fontRef>
        </p:style>
      </p:cxnSp>
      <p:cxnSp>
        <p:nvCxnSpPr>
          <p:cNvPr id="24" name="Conector de seta reta 23"/>
          <p:cNvCxnSpPr>
            <a:stCxn id="7" idx="2"/>
          </p:cNvCxnSpPr>
          <p:nvPr/>
        </p:nvCxnSpPr>
        <p:spPr>
          <a:xfrm>
            <a:off x="2223128" y="3037022"/>
            <a:ext cx="0" cy="1486757"/>
          </a:xfrm>
          <a:prstGeom prst="straightConnector1">
            <a:avLst/>
          </a:prstGeom>
          <a:ln>
            <a:solidFill>
              <a:schemeClr val="bg1">
                <a:lumMod val="65000"/>
              </a:schemeClr>
            </a:solidFill>
            <a:tailEnd type="arrow"/>
          </a:ln>
          <a:effectLst/>
        </p:spPr>
        <p:style>
          <a:lnRef idx="3">
            <a:schemeClr val="accent5"/>
          </a:lnRef>
          <a:fillRef idx="0">
            <a:schemeClr val="accent5"/>
          </a:fillRef>
          <a:effectRef idx="2">
            <a:schemeClr val="accent5"/>
          </a:effectRef>
          <a:fontRef idx="minor">
            <a:schemeClr val="tx1"/>
          </a:fontRef>
        </p:style>
      </p:cxnSp>
      <p:sp>
        <p:nvSpPr>
          <p:cNvPr id="30" name="CaixaDeTexto 29"/>
          <p:cNvSpPr txBox="1"/>
          <p:nvPr/>
        </p:nvSpPr>
        <p:spPr>
          <a:xfrm>
            <a:off x="2915816" y="2670314"/>
            <a:ext cx="982697" cy="369332"/>
          </a:xfrm>
          <a:prstGeom prst="rect">
            <a:avLst/>
          </a:prstGeom>
          <a:noFill/>
        </p:spPr>
        <p:txBody>
          <a:bodyPr wrap="square" rtlCol="0">
            <a:spAutoFit/>
          </a:bodyPr>
          <a:lstStyle/>
          <a:p>
            <a:r>
              <a:rPr lang="en-US" i="1" smtClean="0">
                <a:solidFill>
                  <a:schemeClr val="bg1">
                    <a:lumMod val="50000"/>
                  </a:schemeClr>
                </a:solidFill>
                <a:latin typeface="Arial Narrow" pitchFamily="34" charset="0"/>
              </a:rPr>
              <a:t>(arquivo)</a:t>
            </a:r>
            <a:endParaRPr lang="pt-BR" i="1">
              <a:solidFill>
                <a:schemeClr val="bg1">
                  <a:lumMod val="50000"/>
                </a:schemeClr>
              </a:solidFill>
              <a:latin typeface="Arial Narrow" pitchFamily="34" charset="0"/>
            </a:endParaRPr>
          </a:p>
        </p:txBody>
      </p:sp>
      <p:sp>
        <p:nvSpPr>
          <p:cNvPr id="31" name="CaixaDeTexto 30"/>
          <p:cNvSpPr txBox="1"/>
          <p:nvPr/>
        </p:nvSpPr>
        <p:spPr>
          <a:xfrm>
            <a:off x="7596336" y="4809926"/>
            <a:ext cx="1296145" cy="923330"/>
          </a:xfrm>
          <a:prstGeom prst="rect">
            <a:avLst/>
          </a:prstGeom>
          <a:noFill/>
        </p:spPr>
        <p:txBody>
          <a:bodyPr wrap="square" rtlCol="0">
            <a:spAutoFit/>
          </a:bodyPr>
          <a:lstStyle/>
          <a:p>
            <a:r>
              <a:rPr lang="en-US" b="1" u="sng" smtClean="0">
                <a:solidFill>
                  <a:schemeClr val="accent1">
                    <a:lumMod val="75000"/>
                  </a:schemeClr>
                </a:solidFill>
                <a:latin typeface="Arial Narrow" pitchFamily="34" charset="0"/>
              </a:rPr>
              <a:t>Definir:</a:t>
            </a:r>
          </a:p>
          <a:p>
            <a:pPr marL="285750" indent="-285750">
              <a:buFont typeface="Arial" pitchFamily="34" charset="0"/>
              <a:buChar char="•"/>
            </a:pPr>
            <a:r>
              <a:rPr lang="en-US" smtClean="0">
                <a:solidFill>
                  <a:schemeClr val="accent1">
                    <a:lumMod val="75000"/>
                  </a:schemeClr>
                </a:solidFill>
                <a:latin typeface="Arial Narrow" pitchFamily="34" charset="0"/>
              </a:rPr>
              <a:t>Diretório</a:t>
            </a:r>
          </a:p>
          <a:p>
            <a:pPr marL="285750" indent="-285750">
              <a:buFont typeface="Arial" pitchFamily="34" charset="0"/>
              <a:buChar char="•"/>
            </a:pPr>
            <a:r>
              <a:rPr lang="en-US" smtClean="0">
                <a:solidFill>
                  <a:schemeClr val="accent1">
                    <a:lumMod val="75000"/>
                  </a:schemeClr>
                </a:solidFill>
                <a:latin typeface="Arial Narrow" pitchFamily="34" charset="0"/>
              </a:rPr>
              <a:t>Nome</a:t>
            </a:r>
            <a:endParaRPr lang="pt-BR">
              <a:solidFill>
                <a:schemeClr val="accent1">
                  <a:lumMod val="75000"/>
                </a:schemeClr>
              </a:solidFill>
              <a:latin typeface="Arial Narrow" pitchFamily="34" charset="0"/>
            </a:endParaRPr>
          </a:p>
        </p:txBody>
      </p:sp>
      <p:pic>
        <p:nvPicPr>
          <p:cNvPr id="45" name="Picture 2" descr="http://mwrf.com/site-files/mwrf.com/files/uploads/2012/07/ANSYS%20logo_shadow%20left.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5457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mwrf.com/site-files/mwrf.com/files/uploads/2012/07/ANSYS%20logo_shadow%20lef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smtClean="0">
                <a:solidFill>
                  <a:schemeClr val="tx2">
                    <a:lumMod val="75000"/>
                  </a:schemeClr>
                </a:solidFill>
                <a:latin typeface="BankGothic Lt BT" pitchFamily="34" charset="0"/>
              </a:rPr>
              <a:t>Sobre o Curso de ANSYS</a:t>
            </a:r>
            <a:endParaRPr lang="pt-BR" sz="2800" b="1" dirty="0">
              <a:solidFill>
                <a:schemeClr val="tx2">
                  <a:lumMod val="75000"/>
                </a:schemeClr>
              </a:solidFill>
              <a:latin typeface="BankGothic Lt BT" pitchFamily="34" charset="0"/>
            </a:endParaRPr>
          </a:p>
        </p:txBody>
      </p:sp>
      <p:sp>
        <p:nvSpPr>
          <p:cNvPr id="4" name="CaixaDeTexto 3"/>
          <p:cNvSpPr txBox="1"/>
          <p:nvPr/>
        </p:nvSpPr>
        <p:spPr>
          <a:xfrm>
            <a:off x="746283" y="981308"/>
            <a:ext cx="1080120"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2000" smtClean="0">
                <a:solidFill>
                  <a:schemeClr val="bg1">
                    <a:lumMod val="50000"/>
                  </a:schemeClr>
                </a:solidFill>
                <a:latin typeface="Arial Narrow" pitchFamily="34" charset="0"/>
              </a:rPr>
              <a:t>Por quê?</a:t>
            </a:r>
            <a:endParaRPr lang="pt-BR" sz="2000">
              <a:solidFill>
                <a:schemeClr val="bg1">
                  <a:lumMod val="50000"/>
                </a:schemeClr>
              </a:solidFill>
              <a:latin typeface="Arial Narrow" pitchFamily="34" charset="0"/>
            </a:endParaRPr>
          </a:p>
        </p:txBody>
      </p:sp>
      <p:sp>
        <p:nvSpPr>
          <p:cNvPr id="6" name="CaixaDeTexto 5"/>
          <p:cNvSpPr txBox="1"/>
          <p:nvPr/>
        </p:nvSpPr>
        <p:spPr>
          <a:xfrm>
            <a:off x="746283" y="5717867"/>
            <a:ext cx="1080120"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2000" smtClean="0">
                <a:solidFill>
                  <a:schemeClr val="bg1">
                    <a:lumMod val="50000"/>
                  </a:schemeClr>
                </a:solidFill>
                <a:latin typeface="Arial Narrow" pitchFamily="34" charset="0"/>
              </a:rPr>
              <a:t>Como?</a:t>
            </a:r>
            <a:endParaRPr lang="pt-BR" sz="2000">
              <a:solidFill>
                <a:schemeClr val="bg1">
                  <a:lumMod val="50000"/>
                </a:schemeClr>
              </a:solidFill>
              <a:latin typeface="Arial Narrow" pitchFamily="34" charset="0"/>
            </a:endParaRPr>
          </a:p>
        </p:txBody>
      </p:sp>
      <p:sp>
        <p:nvSpPr>
          <p:cNvPr id="17" name="CaixaDeTexto 16"/>
          <p:cNvSpPr txBox="1"/>
          <p:nvPr/>
        </p:nvSpPr>
        <p:spPr>
          <a:xfrm>
            <a:off x="746283" y="3197587"/>
            <a:ext cx="108012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smtClean="0">
                <a:solidFill>
                  <a:schemeClr val="tx2">
                    <a:lumMod val="75000"/>
                  </a:schemeClr>
                </a:solidFill>
                <a:latin typeface="Arial Narrow" pitchFamily="34" charset="0"/>
              </a:rPr>
              <a:t>Quanto?</a:t>
            </a:r>
            <a:endParaRPr lang="pt-BR" sz="2000">
              <a:solidFill>
                <a:schemeClr val="tx2">
                  <a:lumMod val="75000"/>
                </a:schemeClr>
              </a:solidFill>
              <a:latin typeface="Arial Narrow" pitchFamily="34" charset="0"/>
            </a:endParaRPr>
          </a:p>
        </p:txBody>
      </p:sp>
      <p:pic>
        <p:nvPicPr>
          <p:cNvPr id="2050" name="Picture 2" descr="C:\Users\USERST~1\AppData\Local\Temp\FWTemp\00000001.jpg"/>
          <p:cNvPicPr>
            <a:picLocks noChangeAspect="1" noChangeArrowheads="1"/>
          </p:cNvPicPr>
          <p:nvPr/>
        </p:nvPicPr>
        <p:blipFill rotWithShape="1">
          <a:blip r:embed="rId3">
            <a:extLst>
              <a:ext uri="{28A0092B-C50C-407E-A947-70E740481C1C}">
                <a14:useLocalDpi xmlns:a14="http://schemas.microsoft.com/office/drawing/2010/main" val="0"/>
              </a:ext>
            </a:extLst>
          </a:blip>
          <a:srcRect t="12016" b="22809"/>
          <a:stretch/>
        </p:blipFill>
        <p:spPr bwMode="auto">
          <a:xfrm>
            <a:off x="2843808" y="795019"/>
            <a:ext cx="5112568" cy="199927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3" name="CaixaDeTexto 22"/>
          <p:cNvSpPr txBox="1"/>
          <p:nvPr/>
        </p:nvSpPr>
        <p:spPr>
          <a:xfrm>
            <a:off x="3383865" y="3193274"/>
            <a:ext cx="1080120"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Estática</a:t>
            </a:r>
            <a:endParaRPr lang="pt-BR" sz="1600">
              <a:solidFill>
                <a:schemeClr val="tx2">
                  <a:lumMod val="75000"/>
                </a:schemeClr>
              </a:solidFill>
              <a:latin typeface="Arial Narrow" pitchFamily="34" charset="0"/>
            </a:endParaRPr>
          </a:p>
        </p:txBody>
      </p:sp>
      <p:sp>
        <p:nvSpPr>
          <p:cNvPr id="24" name="CaixaDeTexto 23"/>
          <p:cNvSpPr txBox="1"/>
          <p:nvPr/>
        </p:nvSpPr>
        <p:spPr>
          <a:xfrm>
            <a:off x="3383865" y="3652512"/>
            <a:ext cx="1080120"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Dinâmica</a:t>
            </a:r>
            <a:endParaRPr lang="pt-BR" sz="1600">
              <a:solidFill>
                <a:schemeClr val="tx2">
                  <a:lumMod val="75000"/>
                </a:schemeClr>
              </a:solidFill>
              <a:latin typeface="Arial Narrow" pitchFamily="34" charset="0"/>
            </a:endParaRPr>
          </a:p>
        </p:txBody>
      </p:sp>
      <p:sp>
        <p:nvSpPr>
          <p:cNvPr id="25" name="CaixaDeTexto 24"/>
          <p:cNvSpPr txBox="1"/>
          <p:nvPr/>
        </p:nvSpPr>
        <p:spPr>
          <a:xfrm>
            <a:off x="3383865" y="4111750"/>
            <a:ext cx="1080120"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Flambagem</a:t>
            </a:r>
            <a:endParaRPr lang="pt-BR" sz="1600">
              <a:solidFill>
                <a:schemeClr val="tx2">
                  <a:lumMod val="75000"/>
                </a:schemeClr>
              </a:solidFill>
              <a:latin typeface="Arial Narrow" pitchFamily="34" charset="0"/>
            </a:endParaRPr>
          </a:p>
        </p:txBody>
      </p:sp>
      <p:sp>
        <p:nvSpPr>
          <p:cNvPr id="26" name="CaixaDeTexto 25"/>
          <p:cNvSpPr txBox="1"/>
          <p:nvPr/>
        </p:nvSpPr>
        <p:spPr>
          <a:xfrm>
            <a:off x="3383865" y="4570988"/>
            <a:ext cx="1080120"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Não-Linear</a:t>
            </a:r>
            <a:endParaRPr lang="pt-BR" sz="1600">
              <a:solidFill>
                <a:schemeClr val="tx2">
                  <a:lumMod val="75000"/>
                </a:schemeClr>
              </a:solidFill>
              <a:latin typeface="Arial Narrow" pitchFamily="34" charset="0"/>
            </a:endParaRPr>
          </a:p>
        </p:txBody>
      </p:sp>
      <p:sp>
        <p:nvSpPr>
          <p:cNvPr id="28" name="CaixaDeTexto 27"/>
          <p:cNvSpPr txBox="1"/>
          <p:nvPr/>
        </p:nvSpPr>
        <p:spPr>
          <a:xfrm>
            <a:off x="3383865" y="5948700"/>
            <a:ext cx="1080120" cy="33855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600" smtClean="0">
                <a:solidFill>
                  <a:schemeClr val="bg1">
                    <a:lumMod val="50000"/>
                  </a:schemeClr>
                </a:solidFill>
                <a:latin typeface="Arial Narrow" pitchFamily="34" charset="0"/>
              </a:rPr>
              <a:t>Fadiga</a:t>
            </a:r>
            <a:endParaRPr lang="pt-BR" sz="1600">
              <a:solidFill>
                <a:schemeClr val="bg1">
                  <a:lumMod val="50000"/>
                </a:schemeClr>
              </a:solidFill>
              <a:latin typeface="Arial Narrow" pitchFamily="34" charset="0"/>
            </a:endParaRPr>
          </a:p>
        </p:txBody>
      </p:sp>
      <p:sp>
        <p:nvSpPr>
          <p:cNvPr id="29" name="CaixaDeTexto 28"/>
          <p:cNvSpPr txBox="1"/>
          <p:nvPr/>
        </p:nvSpPr>
        <p:spPr>
          <a:xfrm>
            <a:off x="3671897" y="6347683"/>
            <a:ext cx="504056" cy="33855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dirty="0" smtClean="0">
                <a:solidFill>
                  <a:schemeClr val="bg1">
                    <a:lumMod val="65000"/>
                  </a:schemeClr>
                </a:solidFill>
                <a:latin typeface="Arial Narrow" pitchFamily="34" charset="0"/>
              </a:rPr>
              <a:t>etc.</a:t>
            </a:r>
            <a:endParaRPr lang="pt-BR" sz="1600" dirty="0">
              <a:solidFill>
                <a:schemeClr val="bg1">
                  <a:lumMod val="65000"/>
                </a:schemeClr>
              </a:solidFill>
              <a:latin typeface="Arial Narrow" pitchFamily="34" charset="0"/>
            </a:endParaRPr>
          </a:p>
        </p:txBody>
      </p:sp>
      <p:cxnSp>
        <p:nvCxnSpPr>
          <p:cNvPr id="32" name="Conector angulado 31"/>
          <p:cNvCxnSpPr>
            <a:stCxn id="17" idx="3"/>
            <a:endCxn id="2050" idx="1"/>
          </p:cNvCxnSpPr>
          <p:nvPr/>
        </p:nvCxnSpPr>
        <p:spPr>
          <a:xfrm flipV="1">
            <a:off x="1826403" y="1794656"/>
            <a:ext cx="1017405" cy="1602986"/>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34" name="Conector angulado 33"/>
          <p:cNvCxnSpPr>
            <a:endCxn id="23" idx="3"/>
          </p:cNvCxnSpPr>
          <p:nvPr/>
        </p:nvCxnSpPr>
        <p:spPr>
          <a:xfrm rot="5400000">
            <a:off x="4377878" y="2880400"/>
            <a:ext cx="568258" cy="396044"/>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37" name="Conector angulado 36"/>
          <p:cNvCxnSpPr>
            <a:endCxn id="24" idx="3"/>
          </p:cNvCxnSpPr>
          <p:nvPr/>
        </p:nvCxnSpPr>
        <p:spPr>
          <a:xfrm rot="5400000">
            <a:off x="4432388" y="3394148"/>
            <a:ext cx="459238" cy="396044"/>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39" name="Conector angulado 38"/>
          <p:cNvCxnSpPr>
            <a:endCxn id="25" idx="3"/>
          </p:cNvCxnSpPr>
          <p:nvPr/>
        </p:nvCxnSpPr>
        <p:spPr>
          <a:xfrm rot="5400000">
            <a:off x="4415977" y="3836975"/>
            <a:ext cx="492060" cy="396044"/>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41" name="Conector angulado 40"/>
          <p:cNvCxnSpPr>
            <a:endCxn id="26" idx="3"/>
          </p:cNvCxnSpPr>
          <p:nvPr/>
        </p:nvCxnSpPr>
        <p:spPr>
          <a:xfrm rot="5400000">
            <a:off x="4434658" y="4314893"/>
            <a:ext cx="454700" cy="396045"/>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43" name="Conector angulado 42"/>
          <p:cNvCxnSpPr>
            <a:endCxn id="27" idx="3"/>
          </p:cNvCxnSpPr>
          <p:nvPr/>
        </p:nvCxnSpPr>
        <p:spPr>
          <a:xfrm rot="5400000">
            <a:off x="4436965" y="4776436"/>
            <a:ext cx="459237" cy="386896"/>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45" name="Conector angulado 44"/>
          <p:cNvCxnSpPr>
            <a:endCxn id="28" idx="3"/>
          </p:cNvCxnSpPr>
          <p:nvPr/>
        </p:nvCxnSpPr>
        <p:spPr>
          <a:xfrm rot="5400000">
            <a:off x="4432390" y="5690338"/>
            <a:ext cx="459234" cy="396044"/>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22" name="CaixaDeTexto 21"/>
          <p:cNvSpPr txBox="1"/>
          <p:nvPr/>
        </p:nvSpPr>
        <p:spPr>
          <a:xfrm>
            <a:off x="3383864" y="5489464"/>
            <a:ext cx="1080120" cy="33855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pt-BR" sz="1600" dirty="0" smtClean="0">
                <a:solidFill>
                  <a:schemeClr val="bg1">
                    <a:lumMod val="50000"/>
                  </a:schemeClr>
                </a:solidFill>
                <a:latin typeface="Arial Narrow" pitchFamily="34" charset="0"/>
              </a:rPr>
              <a:t>Contato</a:t>
            </a:r>
            <a:endParaRPr lang="pt-BR" sz="1600" dirty="0">
              <a:solidFill>
                <a:schemeClr val="bg1">
                  <a:lumMod val="50000"/>
                </a:schemeClr>
              </a:solidFill>
              <a:latin typeface="Arial Narrow" pitchFamily="34" charset="0"/>
            </a:endParaRPr>
          </a:p>
        </p:txBody>
      </p:sp>
      <p:sp>
        <p:nvSpPr>
          <p:cNvPr id="27" name="CaixaDeTexto 26"/>
          <p:cNvSpPr txBox="1"/>
          <p:nvPr/>
        </p:nvSpPr>
        <p:spPr>
          <a:xfrm>
            <a:off x="3393015" y="5030226"/>
            <a:ext cx="1080120"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sz="1600" dirty="0" smtClean="0">
                <a:solidFill>
                  <a:schemeClr val="tx2">
                    <a:lumMod val="75000"/>
                  </a:schemeClr>
                </a:solidFill>
                <a:latin typeface="Arial Narrow" pitchFamily="34" charset="0"/>
              </a:rPr>
              <a:t>Térmica</a:t>
            </a:r>
            <a:endParaRPr lang="pt-BR" sz="1600" dirty="0">
              <a:solidFill>
                <a:schemeClr val="tx2">
                  <a:lumMod val="75000"/>
                </a:schemeClr>
              </a:solidFill>
              <a:latin typeface="Arial Narrow" pitchFamily="34" charset="0"/>
            </a:endParaRPr>
          </a:p>
        </p:txBody>
      </p:sp>
      <p:cxnSp>
        <p:nvCxnSpPr>
          <p:cNvPr id="31" name="Conector angulado 30"/>
          <p:cNvCxnSpPr>
            <a:endCxn id="22" idx="3"/>
          </p:cNvCxnSpPr>
          <p:nvPr/>
        </p:nvCxnSpPr>
        <p:spPr>
          <a:xfrm rot="5400000">
            <a:off x="4432390" y="5231100"/>
            <a:ext cx="459235" cy="396046"/>
          </a:xfrm>
          <a:prstGeom prst="bentConnector2">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8782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05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8" grpId="0" animBg="1"/>
      <p:bldP spid="29" grpId="0"/>
      <p:bldP spid="22"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mwrf.com/site-files/mwrf.com/files/uploads/2012/07/ANSYS%20logo_shadow%20lef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smtClean="0">
                <a:solidFill>
                  <a:schemeClr val="tx2">
                    <a:lumMod val="75000"/>
                  </a:schemeClr>
                </a:solidFill>
                <a:latin typeface="BankGothic Lt BT" pitchFamily="34" charset="0"/>
              </a:rPr>
              <a:t>Sobre o Curso de ANSYS</a:t>
            </a:r>
            <a:endParaRPr lang="pt-BR" sz="2800" b="1" dirty="0">
              <a:solidFill>
                <a:schemeClr val="tx2">
                  <a:lumMod val="75000"/>
                </a:schemeClr>
              </a:solidFill>
              <a:latin typeface="BankGothic Lt BT" pitchFamily="34" charset="0"/>
            </a:endParaRPr>
          </a:p>
        </p:txBody>
      </p:sp>
      <p:sp>
        <p:nvSpPr>
          <p:cNvPr id="4" name="CaixaDeTexto 3"/>
          <p:cNvSpPr txBox="1"/>
          <p:nvPr/>
        </p:nvSpPr>
        <p:spPr>
          <a:xfrm>
            <a:off x="746283" y="981308"/>
            <a:ext cx="1080120"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2000" smtClean="0">
                <a:solidFill>
                  <a:schemeClr val="bg1">
                    <a:lumMod val="50000"/>
                  </a:schemeClr>
                </a:solidFill>
                <a:latin typeface="Arial Narrow" pitchFamily="34" charset="0"/>
              </a:rPr>
              <a:t>Por quê?</a:t>
            </a:r>
            <a:endParaRPr lang="pt-BR" sz="2000">
              <a:solidFill>
                <a:schemeClr val="bg1">
                  <a:lumMod val="50000"/>
                </a:schemeClr>
              </a:solidFill>
              <a:latin typeface="Arial Narrow" pitchFamily="34" charset="0"/>
            </a:endParaRPr>
          </a:p>
        </p:txBody>
      </p:sp>
      <p:sp>
        <p:nvSpPr>
          <p:cNvPr id="22" name="CaixaDeTexto 21"/>
          <p:cNvSpPr txBox="1"/>
          <p:nvPr/>
        </p:nvSpPr>
        <p:spPr>
          <a:xfrm>
            <a:off x="746283" y="3197587"/>
            <a:ext cx="1080120"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2000" smtClean="0">
                <a:solidFill>
                  <a:schemeClr val="bg1">
                    <a:lumMod val="50000"/>
                  </a:schemeClr>
                </a:solidFill>
                <a:latin typeface="Arial Narrow" pitchFamily="34" charset="0"/>
              </a:rPr>
              <a:t>Quanto?</a:t>
            </a:r>
            <a:endParaRPr lang="pt-BR" sz="2000">
              <a:solidFill>
                <a:schemeClr val="bg1">
                  <a:lumMod val="50000"/>
                </a:schemeClr>
              </a:solidFill>
              <a:latin typeface="Arial Narrow" pitchFamily="34" charset="0"/>
            </a:endParaRPr>
          </a:p>
        </p:txBody>
      </p:sp>
      <p:sp>
        <p:nvSpPr>
          <p:cNvPr id="23" name="CaixaDeTexto 22"/>
          <p:cNvSpPr txBox="1"/>
          <p:nvPr/>
        </p:nvSpPr>
        <p:spPr>
          <a:xfrm>
            <a:off x="746283" y="5717867"/>
            <a:ext cx="1080120"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smtClean="0">
                <a:solidFill>
                  <a:schemeClr val="tx2">
                    <a:lumMod val="75000"/>
                  </a:schemeClr>
                </a:solidFill>
                <a:latin typeface="Arial Narrow" pitchFamily="34" charset="0"/>
              </a:rPr>
              <a:t>Como?</a:t>
            </a:r>
            <a:endParaRPr lang="pt-BR" sz="2000">
              <a:solidFill>
                <a:schemeClr val="tx2">
                  <a:lumMod val="75000"/>
                </a:schemeClr>
              </a:solidFill>
              <a:latin typeface="Arial Narrow" pitchFamily="34" charset="0"/>
            </a:endParaRPr>
          </a:p>
        </p:txBody>
      </p:sp>
      <p:pic>
        <p:nvPicPr>
          <p:cNvPr id="3074" name="Picture 2" descr="http://averytoday.com/wp-content/uploads/2013/02/challenge.jpg"/>
          <p:cNvPicPr>
            <a:picLocks noChangeAspect="1" noChangeArrowheads="1"/>
          </p:cNvPicPr>
          <p:nvPr/>
        </p:nvPicPr>
        <p:blipFill rotWithShape="1">
          <a:blip r:embed="rId3">
            <a:extLst>
              <a:ext uri="{28A0092B-C50C-407E-A947-70E740481C1C}">
                <a14:useLocalDpi xmlns:a14="http://schemas.microsoft.com/office/drawing/2010/main" val="0"/>
              </a:ext>
            </a:extLst>
          </a:blip>
          <a:srcRect l="8780" t="9896" r="7900"/>
          <a:stretch/>
        </p:blipFill>
        <p:spPr bwMode="auto">
          <a:xfrm>
            <a:off x="4452912" y="3429000"/>
            <a:ext cx="2747381" cy="1733112"/>
          </a:xfrm>
          <a:prstGeom prst="rect">
            <a:avLst/>
          </a:prstGeom>
          <a:noFill/>
          <a:effectLst>
            <a:outerShdw blurRad="50800" dist="38100" dir="2700000" algn="tl" rotWithShape="0">
              <a:prstClr val="black">
                <a:alpha val="40000"/>
              </a:prstClr>
            </a:outerShdw>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25" name="CaixaDeTexto 24"/>
          <p:cNvSpPr txBox="1"/>
          <p:nvPr/>
        </p:nvSpPr>
        <p:spPr>
          <a:xfrm>
            <a:off x="3131840" y="1012086"/>
            <a:ext cx="936104" cy="33855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sz="1600" smtClean="0">
                <a:solidFill>
                  <a:schemeClr val="accent3">
                    <a:lumMod val="50000"/>
                  </a:schemeClr>
                </a:solidFill>
                <a:latin typeface="Arial Narrow" pitchFamily="34" charset="0"/>
              </a:rPr>
              <a:t>Sozinhos</a:t>
            </a:r>
            <a:endParaRPr lang="pt-BR" sz="1600">
              <a:solidFill>
                <a:schemeClr val="accent3">
                  <a:lumMod val="50000"/>
                </a:schemeClr>
              </a:solidFill>
              <a:latin typeface="Arial Narrow" pitchFamily="34" charset="0"/>
            </a:endParaRPr>
          </a:p>
        </p:txBody>
      </p:sp>
      <p:cxnSp>
        <p:nvCxnSpPr>
          <p:cNvPr id="26" name="Conector angulado 25"/>
          <p:cNvCxnSpPr>
            <a:stCxn id="23" idx="3"/>
            <a:endCxn id="25" idx="1"/>
          </p:cNvCxnSpPr>
          <p:nvPr/>
        </p:nvCxnSpPr>
        <p:spPr>
          <a:xfrm flipV="1">
            <a:off x="1826403" y="1181363"/>
            <a:ext cx="1305437" cy="4736559"/>
          </a:xfrm>
          <a:prstGeom prst="bentConnector3">
            <a:avLst/>
          </a:prstGeom>
          <a:ln>
            <a:tailEnd type="arrow"/>
          </a:ln>
          <a:effectLst/>
        </p:spPr>
        <p:style>
          <a:lnRef idx="2">
            <a:schemeClr val="dk1"/>
          </a:lnRef>
          <a:fillRef idx="0">
            <a:schemeClr val="dk1"/>
          </a:fillRef>
          <a:effectRef idx="1">
            <a:schemeClr val="dk1"/>
          </a:effectRef>
          <a:fontRef idx="minor">
            <a:schemeClr val="tx1"/>
          </a:fontRef>
        </p:style>
      </p:cxnSp>
      <p:sp>
        <p:nvSpPr>
          <p:cNvPr id="28" name="CaixaDeTexto 27"/>
          <p:cNvSpPr txBox="1"/>
          <p:nvPr/>
        </p:nvSpPr>
        <p:spPr>
          <a:xfrm>
            <a:off x="2789801" y="1824196"/>
            <a:ext cx="1620181"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Explicação básica</a:t>
            </a:r>
            <a:endParaRPr lang="pt-BR" sz="1600">
              <a:solidFill>
                <a:schemeClr val="tx2">
                  <a:lumMod val="75000"/>
                </a:schemeClr>
              </a:solidFill>
              <a:latin typeface="Arial Narrow" pitchFamily="34" charset="0"/>
            </a:endParaRPr>
          </a:p>
        </p:txBody>
      </p:sp>
      <p:sp>
        <p:nvSpPr>
          <p:cNvPr id="29" name="CaixaDeTexto 28"/>
          <p:cNvSpPr txBox="1"/>
          <p:nvPr/>
        </p:nvSpPr>
        <p:spPr>
          <a:xfrm>
            <a:off x="3199375" y="2400260"/>
            <a:ext cx="1098121" cy="307777"/>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400" smtClean="0">
                <a:solidFill>
                  <a:schemeClr val="tx2">
                    <a:lumMod val="75000"/>
                  </a:schemeClr>
                </a:solidFill>
                <a:latin typeface="Arial Narrow" pitchFamily="34" charset="0"/>
              </a:rPr>
              <a:t>Fundamentos</a:t>
            </a:r>
            <a:endParaRPr lang="pt-BR" sz="1400">
              <a:solidFill>
                <a:schemeClr val="tx2">
                  <a:lumMod val="75000"/>
                </a:schemeClr>
              </a:solidFill>
              <a:latin typeface="Arial Narrow" pitchFamily="34" charset="0"/>
            </a:endParaRPr>
          </a:p>
        </p:txBody>
      </p:sp>
      <p:sp>
        <p:nvSpPr>
          <p:cNvPr id="30" name="CaixaDeTexto 29"/>
          <p:cNvSpPr txBox="1"/>
          <p:nvPr/>
        </p:nvSpPr>
        <p:spPr>
          <a:xfrm>
            <a:off x="3199374" y="2891214"/>
            <a:ext cx="1098121" cy="307777"/>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400" smtClean="0">
                <a:solidFill>
                  <a:schemeClr val="tx2">
                    <a:lumMod val="75000"/>
                  </a:schemeClr>
                </a:solidFill>
                <a:latin typeface="Arial Narrow" pitchFamily="34" charset="0"/>
              </a:rPr>
              <a:t>Mecanismos</a:t>
            </a:r>
            <a:endParaRPr lang="pt-BR" sz="1400">
              <a:solidFill>
                <a:schemeClr val="tx2">
                  <a:lumMod val="75000"/>
                </a:schemeClr>
              </a:solidFill>
              <a:latin typeface="Arial Narrow" pitchFamily="34" charset="0"/>
            </a:endParaRPr>
          </a:p>
        </p:txBody>
      </p:sp>
      <p:cxnSp>
        <p:nvCxnSpPr>
          <p:cNvPr id="31" name="Conector angulado 30"/>
          <p:cNvCxnSpPr>
            <a:endCxn id="29" idx="1"/>
          </p:cNvCxnSpPr>
          <p:nvPr/>
        </p:nvCxnSpPr>
        <p:spPr>
          <a:xfrm rot="16200000" flipH="1">
            <a:off x="2897901" y="2252674"/>
            <a:ext cx="391399" cy="211550"/>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33" name="Conector angulado 32"/>
          <p:cNvCxnSpPr>
            <a:endCxn id="30" idx="1"/>
          </p:cNvCxnSpPr>
          <p:nvPr/>
        </p:nvCxnSpPr>
        <p:spPr>
          <a:xfrm rot="16200000" flipH="1">
            <a:off x="2848122" y="2693851"/>
            <a:ext cx="490954" cy="211549"/>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36" name="Conector de seta reta 35"/>
          <p:cNvCxnSpPr>
            <a:stCxn id="25" idx="2"/>
            <a:endCxn id="28" idx="0"/>
          </p:cNvCxnSpPr>
          <p:nvPr/>
        </p:nvCxnSpPr>
        <p:spPr>
          <a:xfrm>
            <a:off x="3599892" y="1350640"/>
            <a:ext cx="0" cy="47355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8" name="CaixaDeTexto 37"/>
          <p:cNvSpPr txBox="1"/>
          <p:nvPr/>
        </p:nvSpPr>
        <p:spPr>
          <a:xfrm>
            <a:off x="5148064" y="1824967"/>
            <a:ext cx="936104"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Exercício</a:t>
            </a:r>
            <a:endParaRPr lang="pt-BR" sz="1600">
              <a:solidFill>
                <a:schemeClr val="tx2">
                  <a:lumMod val="75000"/>
                </a:schemeClr>
              </a:solidFill>
              <a:latin typeface="Arial Narrow" pitchFamily="34" charset="0"/>
            </a:endParaRPr>
          </a:p>
        </p:txBody>
      </p:sp>
      <p:sp>
        <p:nvSpPr>
          <p:cNvPr id="39" name="CaixaDeTexto 38"/>
          <p:cNvSpPr txBox="1"/>
          <p:nvPr/>
        </p:nvSpPr>
        <p:spPr>
          <a:xfrm>
            <a:off x="5580112" y="2400260"/>
            <a:ext cx="1098121" cy="307777"/>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400" smtClean="0">
                <a:solidFill>
                  <a:schemeClr val="tx2">
                    <a:lumMod val="75000"/>
                  </a:schemeClr>
                </a:solidFill>
                <a:latin typeface="Arial Narrow" pitchFamily="34" charset="0"/>
              </a:rPr>
              <a:t>Repetição</a:t>
            </a:r>
            <a:endParaRPr lang="pt-BR" sz="1400">
              <a:solidFill>
                <a:schemeClr val="tx2">
                  <a:lumMod val="75000"/>
                </a:schemeClr>
              </a:solidFill>
              <a:latin typeface="Arial Narrow" pitchFamily="34" charset="0"/>
            </a:endParaRPr>
          </a:p>
        </p:txBody>
      </p:sp>
      <p:sp>
        <p:nvSpPr>
          <p:cNvPr id="40" name="CaixaDeTexto 39"/>
          <p:cNvSpPr txBox="1"/>
          <p:nvPr/>
        </p:nvSpPr>
        <p:spPr>
          <a:xfrm>
            <a:off x="5580112" y="2891214"/>
            <a:ext cx="1098121" cy="307777"/>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400" smtClean="0">
                <a:solidFill>
                  <a:schemeClr val="tx2">
                    <a:lumMod val="75000"/>
                  </a:schemeClr>
                </a:solidFill>
                <a:latin typeface="Arial Narrow" pitchFamily="34" charset="0"/>
              </a:rPr>
              <a:t>Modificação</a:t>
            </a:r>
            <a:endParaRPr lang="pt-BR" sz="1400">
              <a:solidFill>
                <a:schemeClr val="tx2">
                  <a:lumMod val="75000"/>
                </a:schemeClr>
              </a:solidFill>
              <a:latin typeface="Arial Narrow" pitchFamily="34" charset="0"/>
            </a:endParaRPr>
          </a:p>
        </p:txBody>
      </p:sp>
      <p:cxnSp>
        <p:nvCxnSpPr>
          <p:cNvPr id="41" name="Conector angulado 40"/>
          <p:cNvCxnSpPr>
            <a:endCxn id="39" idx="1"/>
          </p:cNvCxnSpPr>
          <p:nvPr/>
        </p:nvCxnSpPr>
        <p:spPr>
          <a:xfrm rot="16200000" flipH="1">
            <a:off x="5240782" y="2214819"/>
            <a:ext cx="390628" cy="288032"/>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43" name="Conector angulado 42"/>
          <p:cNvCxnSpPr>
            <a:endCxn id="40" idx="1"/>
          </p:cNvCxnSpPr>
          <p:nvPr/>
        </p:nvCxnSpPr>
        <p:spPr>
          <a:xfrm rot="16200000" flipH="1">
            <a:off x="5190619" y="2655609"/>
            <a:ext cx="490955" cy="288032"/>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45" name="Conector de seta reta 44"/>
          <p:cNvCxnSpPr>
            <a:stCxn id="28" idx="3"/>
            <a:endCxn id="38" idx="1"/>
          </p:cNvCxnSpPr>
          <p:nvPr/>
        </p:nvCxnSpPr>
        <p:spPr>
          <a:xfrm>
            <a:off x="4409982" y="1993473"/>
            <a:ext cx="738082" cy="771"/>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47" name="CaixaDeTexto 46"/>
          <p:cNvSpPr txBox="1"/>
          <p:nvPr/>
        </p:nvSpPr>
        <p:spPr>
          <a:xfrm>
            <a:off x="7020272" y="1824967"/>
            <a:ext cx="1115374" cy="338554"/>
          </a:xfrm>
          <a:prstGeom prst="rect">
            <a:avLst/>
          </a:prstGeom>
          <a:solidFill>
            <a:schemeClr val="accent2">
              <a:lumMod val="20000"/>
              <a:lumOff val="80000"/>
            </a:schemeClr>
          </a:solidFill>
          <a:ln>
            <a:solidFill>
              <a:srgbClr val="C00000"/>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sz="1600" dirty="0" smtClean="0">
                <a:solidFill>
                  <a:srgbClr val="C00000"/>
                </a:solidFill>
                <a:latin typeface="Arial Narrow" pitchFamily="34" charset="0"/>
              </a:rPr>
              <a:t>Exploração</a:t>
            </a:r>
            <a:endParaRPr lang="pt-BR" sz="1600" dirty="0">
              <a:solidFill>
                <a:srgbClr val="C00000"/>
              </a:solidFill>
              <a:latin typeface="Arial Narrow" pitchFamily="34" charset="0"/>
            </a:endParaRPr>
          </a:p>
        </p:txBody>
      </p:sp>
      <p:cxnSp>
        <p:nvCxnSpPr>
          <p:cNvPr id="49" name="Conector de seta reta 48"/>
          <p:cNvCxnSpPr>
            <a:stCxn id="38" idx="3"/>
            <a:endCxn id="47" idx="1"/>
          </p:cNvCxnSpPr>
          <p:nvPr/>
        </p:nvCxnSpPr>
        <p:spPr>
          <a:xfrm>
            <a:off x="6084168" y="1994244"/>
            <a:ext cx="936104"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
        <p:nvSpPr>
          <p:cNvPr id="53" name="CaixaDeTexto 52"/>
          <p:cNvSpPr txBox="1"/>
          <p:nvPr/>
        </p:nvSpPr>
        <p:spPr>
          <a:xfrm>
            <a:off x="2699792" y="4702343"/>
            <a:ext cx="1620181"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Explicação básica</a:t>
            </a:r>
            <a:endParaRPr lang="pt-BR" sz="1600">
              <a:solidFill>
                <a:schemeClr val="tx2">
                  <a:lumMod val="75000"/>
                </a:schemeClr>
              </a:solidFill>
              <a:latin typeface="Arial Narrow" pitchFamily="34" charset="0"/>
            </a:endParaRPr>
          </a:p>
        </p:txBody>
      </p:sp>
      <p:sp>
        <p:nvSpPr>
          <p:cNvPr id="54" name="CaixaDeTexto 53"/>
          <p:cNvSpPr txBox="1"/>
          <p:nvPr/>
        </p:nvSpPr>
        <p:spPr>
          <a:xfrm>
            <a:off x="5046294" y="5477146"/>
            <a:ext cx="1620181" cy="338554"/>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Propor desafios</a:t>
            </a:r>
            <a:endParaRPr lang="pt-BR" sz="1600">
              <a:solidFill>
                <a:schemeClr val="tx2">
                  <a:lumMod val="75000"/>
                </a:schemeClr>
              </a:solidFill>
              <a:latin typeface="Arial Narrow" pitchFamily="34" charset="0"/>
            </a:endParaRPr>
          </a:p>
        </p:txBody>
      </p:sp>
      <p:sp>
        <p:nvSpPr>
          <p:cNvPr id="55" name="CaixaDeTexto 54"/>
          <p:cNvSpPr txBox="1"/>
          <p:nvPr/>
        </p:nvSpPr>
        <p:spPr>
          <a:xfrm>
            <a:off x="7325555" y="4486899"/>
            <a:ext cx="1620181" cy="769441"/>
          </a:xfrm>
          <a:prstGeom prst="rect">
            <a:avLst/>
          </a:prstGeom>
          <a:gradFill>
            <a:gsLst>
              <a:gs pos="0">
                <a:schemeClr val="bg1"/>
              </a:gs>
              <a:gs pos="35000">
                <a:schemeClr val="accent1">
                  <a:tint val="37000"/>
                  <a:satMod val="300000"/>
                </a:schemeClr>
              </a:gs>
              <a:gs pos="100000">
                <a:schemeClr val="accent1">
                  <a:tint val="15000"/>
                  <a:satMod val="350000"/>
                </a:schemeClr>
              </a:gs>
            </a:gsLst>
          </a:gradFill>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600" smtClean="0">
                <a:solidFill>
                  <a:schemeClr val="tx2">
                    <a:lumMod val="75000"/>
                  </a:schemeClr>
                </a:solidFill>
                <a:latin typeface="Arial Narrow" pitchFamily="34" charset="0"/>
              </a:rPr>
              <a:t>Avaliar soluções </a:t>
            </a:r>
          </a:p>
          <a:p>
            <a:pPr algn="ctr"/>
            <a:r>
              <a:rPr lang="en-US" sz="1200" b="1" smtClean="0">
                <a:solidFill>
                  <a:schemeClr val="tx2">
                    <a:lumMod val="75000"/>
                  </a:schemeClr>
                </a:solidFill>
                <a:latin typeface="Arial Narrow" pitchFamily="34" charset="0"/>
              </a:rPr>
              <a:t>&amp;</a:t>
            </a:r>
            <a:endParaRPr lang="en-US" sz="1600">
              <a:solidFill>
                <a:schemeClr val="tx2">
                  <a:lumMod val="75000"/>
                </a:schemeClr>
              </a:solidFill>
              <a:latin typeface="Arial Narrow" pitchFamily="34" charset="0"/>
            </a:endParaRPr>
          </a:p>
          <a:p>
            <a:pPr algn="ctr"/>
            <a:r>
              <a:rPr lang="en-US" sz="1600" smtClean="0">
                <a:solidFill>
                  <a:schemeClr val="tx2">
                    <a:lumMod val="75000"/>
                  </a:schemeClr>
                </a:solidFill>
                <a:latin typeface="Arial Narrow" pitchFamily="34" charset="0"/>
              </a:rPr>
              <a:t>Tirar dúvidas</a:t>
            </a:r>
            <a:endParaRPr lang="pt-BR" sz="1600">
              <a:solidFill>
                <a:schemeClr val="tx2">
                  <a:lumMod val="75000"/>
                </a:schemeClr>
              </a:solidFill>
              <a:latin typeface="Arial Narrow" pitchFamily="34" charset="0"/>
            </a:endParaRPr>
          </a:p>
        </p:txBody>
      </p:sp>
      <p:cxnSp>
        <p:nvCxnSpPr>
          <p:cNvPr id="56" name="Conector angulado 55"/>
          <p:cNvCxnSpPr>
            <a:stCxn id="53" idx="2"/>
            <a:endCxn id="54" idx="1"/>
          </p:cNvCxnSpPr>
          <p:nvPr/>
        </p:nvCxnSpPr>
        <p:spPr>
          <a:xfrm rot="16200000" flipH="1">
            <a:off x="3975325" y="4575454"/>
            <a:ext cx="605526" cy="1536411"/>
          </a:xfrm>
          <a:prstGeom prst="bentConnector2">
            <a:avLst/>
          </a:prstGeom>
          <a:ln>
            <a:tailEnd type="arrow"/>
          </a:ln>
          <a:effectLst/>
        </p:spPr>
        <p:style>
          <a:lnRef idx="2">
            <a:schemeClr val="dk1"/>
          </a:lnRef>
          <a:fillRef idx="0">
            <a:schemeClr val="dk1"/>
          </a:fillRef>
          <a:effectRef idx="1">
            <a:schemeClr val="dk1"/>
          </a:effectRef>
          <a:fontRef idx="minor">
            <a:schemeClr val="tx1"/>
          </a:fontRef>
        </p:style>
      </p:cxnSp>
      <p:cxnSp>
        <p:nvCxnSpPr>
          <p:cNvPr id="58" name="Conector angulado 57"/>
          <p:cNvCxnSpPr>
            <a:stCxn id="54" idx="3"/>
            <a:endCxn id="55" idx="2"/>
          </p:cNvCxnSpPr>
          <p:nvPr/>
        </p:nvCxnSpPr>
        <p:spPr>
          <a:xfrm flipV="1">
            <a:off x="6666475" y="5256340"/>
            <a:ext cx="1469171" cy="390083"/>
          </a:xfrm>
          <a:prstGeom prst="bentConnector2">
            <a:avLst/>
          </a:prstGeom>
          <a:ln>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5124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000"/>
                                  </p:stCondLst>
                                  <p:childTnLst>
                                    <p:set>
                                      <p:cBhvr>
                                        <p:cTn id="9" dur="1" fill="hold">
                                          <p:stCondLst>
                                            <p:cond delay="0"/>
                                          </p:stCondLst>
                                        </p:cTn>
                                        <p:tgtEl>
                                          <p:spTgt spid="2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50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50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0"/>
                                  </p:stCondLst>
                                  <p:childTnLst>
                                    <p:set>
                                      <p:cBhvr>
                                        <p:cTn id="49" dur="1" fill="hold">
                                          <p:stCondLst>
                                            <p:cond delay="0"/>
                                          </p:stCondLst>
                                        </p:cTn>
                                        <p:tgtEl>
                                          <p:spTgt spid="4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9"/>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500"/>
                                  </p:stCondLst>
                                  <p:childTnLst>
                                    <p:set>
                                      <p:cBhvr>
                                        <p:cTn id="56" dur="1" fill="hold">
                                          <p:stCondLst>
                                            <p:cond delay="0"/>
                                          </p:stCondLst>
                                        </p:cTn>
                                        <p:tgtEl>
                                          <p:spTgt spid="4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54"/>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07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58"/>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0" nodeType="afterEffect">
                                  <p:stCondLst>
                                    <p:cond delay="500"/>
                                  </p:stCondLst>
                                  <p:childTnLst>
                                    <p:set>
                                      <p:cBhvr>
                                        <p:cTn id="7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29" grpId="0" animBg="1"/>
      <p:bldP spid="30" grpId="0" animBg="1"/>
      <p:bldP spid="38" grpId="0" animBg="1"/>
      <p:bldP spid="39" grpId="0" animBg="1"/>
      <p:bldP spid="40" grpId="0" animBg="1"/>
      <p:bldP spid="47" grpId="0" animBg="1"/>
      <p:bldP spid="53" grpId="0" animBg="1"/>
      <p:bldP spid="54" grpId="0" animBg="1"/>
      <p:bldP spid="5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smtClean="0">
                <a:solidFill>
                  <a:schemeClr val="tx2">
                    <a:lumMod val="75000"/>
                  </a:schemeClr>
                </a:solidFill>
                <a:latin typeface="BankGothic Lt BT" pitchFamily="34" charset="0"/>
              </a:rPr>
              <a:t>Estrutura das Aulas</a:t>
            </a:r>
            <a:endParaRPr lang="pt-BR" sz="2800" b="1" dirty="0">
              <a:solidFill>
                <a:schemeClr val="tx2">
                  <a:lumMod val="75000"/>
                </a:schemeClr>
              </a:solidFill>
              <a:latin typeface="BankGothic Lt BT" pitchFamily="34" charset="0"/>
            </a:endParaRPr>
          </a:p>
        </p:txBody>
      </p:sp>
      <p:pic>
        <p:nvPicPr>
          <p:cNvPr id="3" name="Picture 2" descr="http://mwrf.com/site-files/mwrf.com/files/uploads/2012/07/ANSYS%20logo_shadow%20lef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34" name="CaixaDeTexto 33"/>
          <p:cNvSpPr txBox="1"/>
          <p:nvPr/>
        </p:nvSpPr>
        <p:spPr>
          <a:xfrm>
            <a:off x="3815915" y="1124744"/>
            <a:ext cx="1512169" cy="369332"/>
          </a:xfrm>
          <a:prstGeom prst="rect">
            <a:avLst/>
          </a:prstGeom>
          <a:gradFill>
            <a:gsLst>
              <a:gs pos="0">
                <a:schemeClr val="bg1"/>
              </a:gs>
              <a:gs pos="35000">
                <a:schemeClr val="accent1">
                  <a:tint val="37000"/>
                  <a:satMod val="300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mtClean="0">
                <a:solidFill>
                  <a:schemeClr val="tx2">
                    <a:lumMod val="75000"/>
                  </a:schemeClr>
                </a:solidFill>
                <a:latin typeface="Arial Narrow" pitchFamily="34" charset="0"/>
              </a:rPr>
              <a:t>Coletar dúvidas</a:t>
            </a:r>
            <a:endParaRPr lang="pt-BR">
              <a:solidFill>
                <a:schemeClr val="tx2">
                  <a:lumMod val="75000"/>
                </a:schemeClr>
              </a:solidFill>
              <a:latin typeface="Arial Narrow" pitchFamily="34" charset="0"/>
            </a:endParaRPr>
          </a:p>
        </p:txBody>
      </p:sp>
      <p:sp>
        <p:nvSpPr>
          <p:cNvPr id="35" name="CaixaDeTexto 34"/>
          <p:cNvSpPr txBox="1"/>
          <p:nvPr/>
        </p:nvSpPr>
        <p:spPr>
          <a:xfrm>
            <a:off x="3136031" y="1556792"/>
            <a:ext cx="2871938"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pt-BR" sz="1400" dirty="0" smtClean="0">
                <a:solidFill>
                  <a:schemeClr val="tx1">
                    <a:lumMod val="65000"/>
                    <a:lumOff val="35000"/>
                  </a:schemeClr>
                </a:solidFill>
                <a:latin typeface="Arial Narrow" pitchFamily="34" charset="0"/>
              </a:rPr>
              <a:t>Aula passada, exercícios para casa</a:t>
            </a:r>
            <a:endParaRPr lang="pt-BR" sz="1400" dirty="0">
              <a:solidFill>
                <a:schemeClr val="tx1">
                  <a:lumMod val="65000"/>
                  <a:lumOff val="35000"/>
                </a:schemeClr>
              </a:solidFill>
              <a:latin typeface="Arial Narrow" pitchFamily="34" charset="0"/>
            </a:endParaRPr>
          </a:p>
        </p:txBody>
      </p:sp>
      <p:sp>
        <p:nvSpPr>
          <p:cNvPr id="36" name="CaixaDeTexto 35"/>
          <p:cNvSpPr txBox="1"/>
          <p:nvPr/>
        </p:nvSpPr>
        <p:spPr>
          <a:xfrm>
            <a:off x="3815915" y="2067910"/>
            <a:ext cx="1512169" cy="369332"/>
          </a:xfrm>
          <a:prstGeom prst="rect">
            <a:avLst/>
          </a:prstGeom>
          <a:gradFill>
            <a:gsLst>
              <a:gs pos="0">
                <a:schemeClr val="bg1"/>
              </a:gs>
              <a:gs pos="35000">
                <a:schemeClr val="accent1">
                  <a:tint val="37000"/>
                  <a:satMod val="300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mtClean="0">
                <a:solidFill>
                  <a:schemeClr val="tx2">
                    <a:lumMod val="75000"/>
                  </a:schemeClr>
                </a:solidFill>
                <a:latin typeface="Arial Narrow" pitchFamily="34" charset="0"/>
              </a:rPr>
              <a:t>Tirar dúvidas</a:t>
            </a:r>
            <a:endParaRPr lang="pt-BR">
              <a:solidFill>
                <a:schemeClr val="tx2">
                  <a:lumMod val="75000"/>
                </a:schemeClr>
              </a:solidFill>
              <a:latin typeface="Arial Narrow" pitchFamily="34" charset="0"/>
            </a:endParaRPr>
          </a:p>
        </p:txBody>
      </p:sp>
      <p:sp>
        <p:nvSpPr>
          <p:cNvPr id="37" name="CaixaDeTexto 36"/>
          <p:cNvSpPr txBox="1"/>
          <p:nvPr/>
        </p:nvSpPr>
        <p:spPr>
          <a:xfrm>
            <a:off x="3023828" y="2491504"/>
            <a:ext cx="3096344"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err="1" smtClean="0">
                <a:solidFill>
                  <a:schemeClr val="tx1">
                    <a:lumMod val="65000"/>
                    <a:lumOff val="35000"/>
                  </a:schemeClr>
                </a:solidFill>
                <a:latin typeface="Arial Narrow" pitchFamily="34" charset="0"/>
              </a:rPr>
              <a:t>Pontos</a:t>
            </a:r>
            <a:r>
              <a:rPr lang="en-US" sz="1400" dirty="0" smtClean="0">
                <a:solidFill>
                  <a:schemeClr val="tx1">
                    <a:lumMod val="65000"/>
                    <a:lumOff val="35000"/>
                  </a:schemeClr>
                </a:solidFill>
                <a:latin typeface="Arial Narrow" pitchFamily="34" charset="0"/>
              </a:rPr>
              <a:t> </a:t>
            </a:r>
            <a:r>
              <a:rPr lang="en-US" sz="1400" dirty="0" err="1" smtClean="0">
                <a:solidFill>
                  <a:schemeClr val="tx1">
                    <a:lumMod val="65000"/>
                    <a:lumOff val="35000"/>
                  </a:schemeClr>
                </a:solidFill>
                <a:latin typeface="Arial Narrow" pitchFamily="34" charset="0"/>
              </a:rPr>
              <a:t>chave</a:t>
            </a:r>
            <a:r>
              <a:rPr lang="en-US" sz="1400" dirty="0" smtClean="0">
                <a:solidFill>
                  <a:schemeClr val="tx1">
                    <a:lumMod val="65000"/>
                    <a:lumOff val="35000"/>
                  </a:schemeClr>
                </a:solidFill>
                <a:latin typeface="Arial Narrow" pitchFamily="34" charset="0"/>
              </a:rPr>
              <a:t> dos </a:t>
            </a:r>
            <a:r>
              <a:rPr lang="en-US" sz="1400" dirty="0" err="1" smtClean="0">
                <a:solidFill>
                  <a:schemeClr val="tx1">
                    <a:lumMod val="65000"/>
                    <a:lumOff val="35000"/>
                  </a:schemeClr>
                </a:solidFill>
                <a:latin typeface="Arial Narrow" pitchFamily="34" charset="0"/>
              </a:rPr>
              <a:t>exercícios</a:t>
            </a:r>
            <a:r>
              <a:rPr lang="en-US" sz="1400" dirty="0" smtClean="0">
                <a:solidFill>
                  <a:schemeClr val="tx1">
                    <a:lumMod val="65000"/>
                    <a:lumOff val="35000"/>
                  </a:schemeClr>
                </a:solidFill>
                <a:latin typeface="Arial Narrow" pitchFamily="34" charset="0"/>
              </a:rPr>
              <a:t> para casa</a:t>
            </a:r>
            <a:endParaRPr lang="pt-BR" sz="1400" dirty="0">
              <a:solidFill>
                <a:schemeClr val="tx1">
                  <a:lumMod val="65000"/>
                  <a:lumOff val="35000"/>
                </a:schemeClr>
              </a:solidFill>
              <a:latin typeface="Arial Narrow" pitchFamily="34" charset="0"/>
            </a:endParaRPr>
          </a:p>
        </p:txBody>
      </p:sp>
      <p:sp>
        <p:nvSpPr>
          <p:cNvPr id="38" name="CaixaDeTexto 37"/>
          <p:cNvSpPr txBox="1"/>
          <p:nvPr/>
        </p:nvSpPr>
        <p:spPr>
          <a:xfrm>
            <a:off x="3262833" y="3004186"/>
            <a:ext cx="2618331" cy="369332"/>
          </a:xfrm>
          <a:prstGeom prst="rect">
            <a:avLst/>
          </a:prstGeom>
          <a:gradFill>
            <a:gsLst>
              <a:gs pos="0">
                <a:schemeClr val="bg1"/>
              </a:gs>
              <a:gs pos="35000">
                <a:schemeClr val="accent1">
                  <a:tint val="37000"/>
                  <a:satMod val="300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mtClean="0">
                <a:solidFill>
                  <a:schemeClr val="tx2">
                    <a:lumMod val="75000"/>
                  </a:schemeClr>
                </a:solidFill>
                <a:latin typeface="Arial Narrow" pitchFamily="34" charset="0"/>
              </a:rPr>
              <a:t>Apresentar exercício de sala</a:t>
            </a:r>
            <a:endParaRPr lang="pt-BR">
              <a:solidFill>
                <a:schemeClr val="tx2">
                  <a:lumMod val="75000"/>
                </a:schemeClr>
              </a:solidFill>
              <a:latin typeface="Arial Narrow" pitchFamily="34" charset="0"/>
            </a:endParaRPr>
          </a:p>
        </p:txBody>
      </p:sp>
      <p:sp>
        <p:nvSpPr>
          <p:cNvPr id="39" name="CaixaDeTexto 38"/>
          <p:cNvSpPr txBox="1"/>
          <p:nvPr/>
        </p:nvSpPr>
        <p:spPr>
          <a:xfrm>
            <a:off x="3552948" y="3436234"/>
            <a:ext cx="2038103"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smtClean="0">
                <a:solidFill>
                  <a:schemeClr val="tx1">
                    <a:lumMod val="65000"/>
                    <a:lumOff val="35000"/>
                  </a:schemeClr>
                </a:solidFill>
                <a:latin typeface="Arial Narrow" pitchFamily="34" charset="0"/>
              </a:rPr>
              <a:t>Fornecer guia detalhado</a:t>
            </a:r>
            <a:endParaRPr lang="pt-BR" sz="1400">
              <a:solidFill>
                <a:schemeClr val="tx1">
                  <a:lumMod val="65000"/>
                  <a:lumOff val="35000"/>
                </a:schemeClr>
              </a:solidFill>
              <a:latin typeface="Arial Narrow" pitchFamily="34" charset="0"/>
            </a:endParaRPr>
          </a:p>
        </p:txBody>
      </p:sp>
      <p:sp>
        <p:nvSpPr>
          <p:cNvPr id="42" name="CaixaDeTexto 41"/>
          <p:cNvSpPr txBox="1"/>
          <p:nvPr/>
        </p:nvSpPr>
        <p:spPr>
          <a:xfrm>
            <a:off x="3608495" y="3946031"/>
            <a:ext cx="1927005" cy="369332"/>
          </a:xfrm>
          <a:prstGeom prst="rect">
            <a:avLst/>
          </a:prstGeom>
          <a:gradFill>
            <a:gsLst>
              <a:gs pos="0">
                <a:schemeClr val="bg1"/>
              </a:gs>
              <a:gs pos="35000">
                <a:schemeClr val="accent1">
                  <a:tint val="37000"/>
                  <a:satMod val="300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mtClean="0">
                <a:solidFill>
                  <a:schemeClr val="tx2">
                    <a:lumMod val="75000"/>
                  </a:schemeClr>
                </a:solidFill>
                <a:latin typeface="Arial Narrow" pitchFamily="34" charset="0"/>
              </a:rPr>
              <a:t>Tempo para modelar</a:t>
            </a:r>
            <a:endParaRPr lang="pt-BR">
              <a:solidFill>
                <a:schemeClr val="tx2">
                  <a:lumMod val="75000"/>
                </a:schemeClr>
              </a:solidFill>
              <a:latin typeface="Arial Narrow" pitchFamily="34" charset="0"/>
            </a:endParaRPr>
          </a:p>
        </p:txBody>
      </p:sp>
      <p:sp>
        <p:nvSpPr>
          <p:cNvPr id="43" name="CaixaDeTexto 42"/>
          <p:cNvSpPr txBox="1"/>
          <p:nvPr/>
        </p:nvSpPr>
        <p:spPr>
          <a:xfrm>
            <a:off x="2753008" y="4364715"/>
            <a:ext cx="3637983" cy="307777"/>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smtClean="0">
                <a:solidFill>
                  <a:schemeClr val="tx1">
                    <a:lumMod val="65000"/>
                    <a:lumOff val="35000"/>
                  </a:schemeClr>
                </a:solidFill>
                <a:latin typeface="Arial Narrow" pitchFamily="34" charset="0"/>
              </a:rPr>
              <a:t>Dar à turma alguns minutos para modelar</a:t>
            </a:r>
            <a:endParaRPr lang="pt-BR" sz="1400">
              <a:solidFill>
                <a:schemeClr val="tx1">
                  <a:lumMod val="65000"/>
                  <a:lumOff val="35000"/>
                </a:schemeClr>
              </a:solidFill>
              <a:latin typeface="Arial Narrow" pitchFamily="34" charset="0"/>
            </a:endParaRPr>
          </a:p>
        </p:txBody>
      </p:sp>
      <p:sp>
        <p:nvSpPr>
          <p:cNvPr id="44" name="CaixaDeTexto 43"/>
          <p:cNvSpPr txBox="1"/>
          <p:nvPr/>
        </p:nvSpPr>
        <p:spPr>
          <a:xfrm>
            <a:off x="3673312" y="4888223"/>
            <a:ext cx="1797369" cy="369332"/>
          </a:xfrm>
          <a:prstGeom prst="rect">
            <a:avLst/>
          </a:prstGeom>
          <a:gradFill>
            <a:gsLst>
              <a:gs pos="0">
                <a:schemeClr val="bg1"/>
              </a:gs>
              <a:gs pos="35000">
                <a:schemeClr val="accent1">
                  <a:tint val="37000"/>
                  <a:satMod val="300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mtClean="0">
                <a:solidFill>
                  <a:schemeClr val="tx2">
                    <a:lumMod val="75000"/>
                  </a:schemeClr>
                </a:solidFill>
                <a:latin typeface="Arial Narrow" pitchFamily="34" charset="0"/>
              </a:rPr>
              <a:t>Resolver exercício</a:t>
            </a:r>
            <a:endParaRPr lang="pt-BR">
              <a:solidFill>
                <a:schemeClr val="tx2">
                  <a:lumMod val="75000"/>
                </a:schemeClr>
              </a:solidFill>
              <a:latin typeface="Arial Narrow" pitchFamily="34" charset="0"/>
            </a:endParaRPr>
          </a:p>
        </p:txBody>
      </p:sp>
      <p:sp>
        <p:nvSpPr>
          <p:cNvPr id="46" name="CaixaDeTexto 45"/>
          <p:cNvSpPr txBox="1"/>
          <p:nvPr/>
        </p:nvSpPr>
        <p:spPr>
          <a:xfrm>
            <a:off x="3130311" y="5581070"/>
            <a:ext cx="2883377" cy="369332"/>
          </a:xfrm>
          <a:prstGeom prst="rect">
            <a:avLst/>
          </a:prstGeom>
          <a:gradFill>
            <a:gsLst>
              <a:gs pos="0">
                <a:schemeClr val="bg1"/>
              </a:gs>
              <a:gs pos="35000">
                <a:schemeClr val="accent1">
                  <a:tint val="37000"/>
                  <a:satMod val="300000"/>
                </a:schemeClr>
              </a:gs>
              <a:gs pos="100000">
                <a:schemeClr val="accent1">
                  <a:tint val="15000"/>
                  <a:satMod val="350000"/>
                </a:schemeClr>
              </a:gs>
            </a:gsLst>
          </a:gra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mtClean="0">
                <a:solidFill>
                  <a:schemeClr val="tx2">
                    <a:lumMod val="75000"/>
                  </a:schemeClr>
                </a:solidFill>
                <a:latin typeface="Arial Narrow" pitchFamily="34" charset="0"/>
              </a:rPr>
              <a:t>Apresentar exercícios para casa</a:t>
            </a:r>
            <a:endParaRPr lang="pt-BR">
              <a:solidFill>
                <a:schemeClr val="tx2">
                  <a:lumMod val="75000"/>
                </a:schemeClr>
              </a:solidFill>
              <a:latin typeface="Arial Narrow" pitchFamily="34" charset="0"/>
            </a:endParaRPr>
          </a:p>
        </p:txBody>
      </p:sp>
      <p:cxnSp>
        <p:nvCxnSpPr>
          <p:cNvPr id="60" name="Conector em curva 59"/>
          <p:cNvCxnSpPr>
            <a:stCxn id="34" idx="3"/>
            <a:endCxn id="36" idx="3"/>
          </p:cNvCxnSpPr>
          <p:nvPr/>
        </p:nvCxnSpPr>
        <p:spPr>
          <a:xfrm>
            <a:off x="5328084" y="1309410"/>
            <a:ext cx="12700" cy="943166"/>
          </a:xfrm>
          <a:prstGeom prst="curvedConnector3">
            <a:avLst>
              <a:gd name="adj1" fmla="val 5603772"/>
            </a:avLst>
          </a:prstGeom>
          <a:ln>
            <a:tailEnd type="arrow"/>
          </a:ln>
        </p:spPr>
        <p:style>
          <a:lnRef idx="1">
            <a:schemeClr val="dk1"/>
          </a:lnRef>
          <a:fillRef idx="0">
            <a:schemeClr val="dk1"/>
          </a:fillRef>
          <a:effectRef idx="0">
            <a:schemeClr val="dk1"/>
          </a:effectRef>
          <a:fontRef idx="minor">
            <a:schemeClr val="tx1"/>
          </a:fontRef>
        </p:style>
      </p:cxnSp>
      <p:cxnSp>
        <p:nvCxnSpPr>
          <p:cNvPr id="63" name="Conector em curva 62"/>
          <p:cNvCxnSpPr>
            <a:stCxn id="36" idx="1"/>
            <a:endCxn id="38" idx="1"/>
          </p:cNvCxnSpPr>
          <p:nvPr/>
        </p:nvCxnSpPr>
        <p:spPr>
          <a:xfrm rot="10800000" flipV="1">
            <a:off x="3262833" y="2252576"/>
            <a:ext cx="553082" cy="936276"/>
          </a:xfrm>
          <a:prstGeom prst="curvedConnector3">
            <a:avLst>
              <a:gd name="adj1" fmla="val 174085"/>
            </a:avLst>
          </a:prstGeom>
          <a:ln>
            <a:tailEnd type="arrow"/>
          </a:ln>
        </p:spPr>
        <p:style>
          <a:lnRef idx="1">
            <a:schemeClr val="dk1"/>
          </a:lnRef>
          <a:fillRef idx="0">
            <a:schemeClr val="dk1"/>
          </a:fillRef>
          <a:effectRef idx="0">
            <a:schemeClr val="dk1"/>
          </a:effectRef>
          <a:fontRef idx="minor">
            <a:schemeClr val="tx1"/>
          </a:fontRef>
        </p:style>
      </p:cxnSp>
      <p:cxnSp>
        <p:nvCxnSpPr>
          <p:cNvPr id="66" name="Conector em curva 65"/>
          <p:cNvCxnSpPr>
            <a:stCxn id="38" idx="3"/>
            <a:endCxn id="42" idx="3"/>
          </p:cNvCxnSpPr>
          <p:nvPr/>
        </p:nvCxnSpPr>
        <p:spPr>
          <a:xfrm flipH="1">
            <a:off x="5535500" y="3188852"/>
            <a:ext cx="345664" cy="941845"/>
          </a:xfrm>
          <a:prstGeom prst="curvedConnector3">
            <a:avLst>
              <a:gd name="adj1" fmla="val -111055"/>
            </a:avLst>
          </a:prstGeom>
          <a:ln>
            <a:tailEnd type="arrow"/>
          </a:ln>
        </p:spPr>
        <p:style>
          <a:lnRef idx="1">
            <a:schemeClr val="dk1"/>
          </a:lnRef>
          <a:fillRef idx="0">
            <a:schemeClr val="dk1"/>
          </a:fillRef>
          <a:effectRef idx="0">
            <a:schemeClr val="dk1"/>
          </a:effectRef>
          <a:fontRef idx="minor">
            <a:schemeClr val="tx1"/>
          </a:fontRef>
        </p:style>
      </p:cxnSp>
      <p:cxnSp>
        <p:nvCxnSpPr>
          <p:cNvPr id="69" name="Conector em curva 68"/>
          <p:cNvCxnSpPr>
            <a:stCxn id="42" idx="1"/>
            <a:endCxn id="44" idx="1"/>
          </p:cNvCxnSpPr>
          <p:nvPr/>
        </p:nvCxnSpPr>
        <p:spPr>
          <a:xfrm rot="10800000" flipH="1" flipV="1">
            <a:off x="3608494" y="4130697"/>
            <a:ext cx="64817" cy="942192"/>
          </a:xfrm>
          <a:prstGeom prst="curvedConnector3">
            <a:avLst>
              <a:gd name="adj1" fmla="val -1124600"/>
            </a:avLst>
          </a:prstGeom>
          <a:ln>
            <a:tailEnd type="arrow"/>
          </a:ln>
        </p:spPr>
        <p:style>
          <a:lnRef idx="1">
            <a:schemeClr val="dk1"/>
          </a:lnRef>
          <a:fillRef idx="0">
            <a:schemeClr val="dk1"/>
          </a:fillRef>
          <a:effectRef idx="0">
            <a:schemeClr val="dk1"/>
          </a:effectRef>
          <a:fontRef idx="minor">
            <a:schemeClr val="tx1"/>
          </a:fontRef>
        </p:style>
      </p:cxnSp>
      <p:cxnSp>
        <p:nvCxnSpPr>
          <p:cNvPr id="72" name="Conector em curva 71"/>
          <p:cNvCxnSpPr>
            <a:stCxn id="44" idx="3"/>
            <a:endCxn id="46" idx="3"/>
          </p:cNvCxnSpPr>
          <p:nvPr/>
        </p:nvCxnSpPr>
        <p:spPr>
          <a:xfrm>
            <a:off x="5470681" y="5072889"/>
            <a:ext cx="543007" cy="692847"/>
          </a:xfrm>
          <a:prstGeom prst="curvedConnector3">
            <a:avLst>
              <a:gd name="adj1" fmla="val 175460"/>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5633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38"/>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42"/>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4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72"/>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2" grpId="0" animBg="1"/>
      <p:bldP spid="43" grpId="0" animBg="1"/>
      <p:bldP spid="44" grpId="0" animBg="1"/>
      <p:bldP spid="4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smtClean="0">
                <a:solidFill>
                  <a:schemeClr val="tx2">
                    <a:lumMod val="75000"/>
                  </a:schemeClr>
                </a:solidFill>
                <a:latin typeface="BankGothic Lt BT" pitchFamily="34" charset="0"/>
              </a:rPr>
              <a:t>Cronograma 2019/1</a:t>
            </a:r>
            <a:endParaRPr lang="pt-BR" sz="2800" b="1" dirty="0">
              <a:solidFill>
                <a:schemeClr val="tx2">
                  <a:lumMod val="75000"/>
                </a:schemeClr>
              </a:solidFill>
              <a:latin typeface="BankGothic Lt BT" pitchFamily="34" charset="0"/>
            </a:endParaRPr>
          </a:p>
        </p:txBody>
      </p:sp>
      <p:graphicFrame>
        <p:nvGraphicFramePr>
          <p:cNvPr id="4" name="Tabela 3"/>
          <p:cNvGraphicFramePr>
            <a:graphicFrameLocks noGrp="1"/>
          </p:cNvGraphicFramePr>
          <p:nvPr>
            <p:extLst>
              <p:ext uri="{D42A27DB-BD31-4B8C-83A1-F6EECF244321}">
                <p14:modId xmlns:p14="http://schemas.microsoft.com/office/powerpoint/2010/main" val="1195765043"/>
              </p:ext>
            </p:extLst>
          </p:nvPr>
        </p:nvGraphicFramePr>
        <p:xfrm>
          <a:off x="1403648" y="596091"/>
          <a:ext cx="6336704" cy="6207760"/>
        </p:xfrm>
        <a:graphic>
          <a:graphicData uri="http://schemas.openxmlformats.org/drawingml/2006/table">
            <a:tbl>
              <a:tblPr firstRow="1" bandRow="1">
                <a:tableStyleId>{5C22544A-7EE6-4342-B048-85BDC9FD1C3A}</a:tableStyleId>
              </a:tblPr>
              <a:tblGrid>
                <a:gridCol w="720080"/>
                <a:gridCol w="576064"/>
                <a:gridCol w="864096"/>
                <a:gridCol w="2088232"/>
                <a:gridCol w="2088232"/>
              </a:tblGrid>
              <a:tr h="243999">
                <a:tc>
                  <a:txBody>
                    <a:bodyPr/>
                    <a:lstStyle/>
                    <a:p>
                      <a:endParaRPr lang="en-US" sz="1200" dirty="0">
                        <a:latin typeface="Arial Narrow" panose="020B0606020202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pt-BR" sz="1200" dirty="0" smtClean="0">
                          <a:latin typeface="Arial Narrow" panose="020B0606020202030204" pitchFamily="34" charset="0"/>
                        </a:rPr>
                        <a:t>AULA</a:t>
                      </a:r>
                      <a:endParaRPr lang="en-US" sz="1200" dirty="0">
                        <a:latin typeface="Arial Narrow" panose="020B0606020202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tc>
                  <a:txBody>
                    <a:bodyPr/>
                    <a:lstStyle/>
                    <a:p>
                      <a:pPr algn="ctr"/>
                      <a:r>
                        <a:rPr lang="pt-BR" sz="1200" dirty="0" smtClean="0">
                          <a:latin typeface="Arial Narrow" panose="020B0606020202030204" pitchFamily="34" charset="0"/>
                        </a:rPr>
                        <a:t>DATA</a:t>
                      </a:r>
                      <a:endParaRPr lang="en-US" sz="1200" dirty="0">
                        <a:latin typeface="Arial Narrow" panose="020B0606020202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tc>
                  <a:txBody>
                    <a:bodyPr/>
                    <a:lstStyle/>
                    <a:p>
                      <a:r>
                        <a:rPr lang="pt-BR" sz="1200" dirty="0" smtClean="0">
                          <a:latin typeface="Arial Narrow" panose="020B0606020202030204" pitchFamily="34" charset="0"/>
                        </a:rPr>
                        <a:t>ANSYS</a:t>
                      </a:r>
                      <a:r>
                        <a:rPr lang="pt-BR" sz="1200" baseline="0" dirty="0" smtClean="0">
                          <a:latin typeface="Arial Narrow" panose="020B0606020202030204" pitchFamily="34" charset="0"/>
                        </a:rPr>
                        <a:t> (GUI)</a:t>
                      </a:r>
                      <a:endParaRPr lang="en-US" sz="1200" dirty="0">
                        <a:latin typeface="Arial Narrow" panose="020B0606020202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tc>
                  <a:txBody>
                    <a:bodyPr/>
                    <a:lstStyle/>
                    <a:p>
                      <a:r>
                        <a:rPr lang="pt-BR" sz="1200" dirty="0" smtClean="0">
                          <a:latin typeface="Arial Narrow" panose="020B0606020202030204" pitchFamily="34" charset="0"/>
                        </a:rPr>
                        <a:t>APDL</a:t>
                      </a:r>
                      <a:endParaRPr lang="en-US" sz="1200" dirty="0">
                        <a:latin typeface="Arial Narrow" panose="020B0606020202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tr>
              <a:tr h="370840">
                <a:tc rowSpan="5">
                  <a:txBody>
                    <a:bodyPr/>
                    <a:lstStyle/>
                    <a:p>
                      <a:pPr algn="ctr"/>
                      <a:r>
                        <a:rPr lang="pt-BR" sz="1200" b="1" dirty="0" smtClean="0">
                          <a:latin typeface="Arial Narrow" panose="020B0606020202030204" pitchFamily="34" charset="0"/>
                        </a:rPr>
                        <a:t>MÓDULO 1</a:t>
                      </a:r>
                    </a:p>
                    <a:p>
                      <a:pPr algn="ctr"/>
                      <a:r>
                        <a:rPr lang="pt-BR" sz="1200" dirty="0" smtClean="0">
                          <a:latin typeface="Arial Narrow" panose="020B0606020202030204" pitchFamily="34" charset="0"/>
                        </a:rPr>
                        <a:t>Básico</a:t>
                      </a:r>
                    </a:p>
                    <a:p>
                      <a:pPr algn="ctr"/>
                      <a:r>
                        <a:rPr lang="pt-BR" sz="1200" dirty="0" smtClean="0">
                          <a:latin typeface="Arial Narrow" panose="020B0606020202030204" pitchFamily="34" charset="0"/>
                        </a:rPr>
                        <a:t>(15h)</a:t>
                      </a:r>
                      <a:endParaRPr lang="en-US" sz="1200" dirty="0">
                        <a:latin typeface="Arial Narrow" panose="020B0606020202030204" pitchFamily="34" charset="0"/>
                      </a:endParaRPr>
                    </a:p>
                  </a:txBody>
                  <a:tcPr vert="vert27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pt-BR" sz="1200" b="1" dirty="0" smtClean="0">
                          <a:latin typeface="Arial Narrow" panose="020B0606020202030204" pitchFamily="34" charset="0"/>
                        </a:rPr>
                        <a:t>01</a:t>
                      </a:r>
                      <a:endParaRPr lang="en-US" sz="1200" b="1" dirty="0">
                        <a:latin typeface="Arial Narrow" panose="020B060602020203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pt-BR" sz="1200" dirty="0" smtClean="0">
                          <a:latin typeface="Arial Narrow" panose="020B0606020202030204" pitchFamily="34" charset="0"/>
                        </a:rPr>
                        <a:t>11/03/2019</a:t>
                      </a:r>
                      <a:endParaRPr lang="en-US" sz="1200" dirty="0">
                        <a:latin typeface="Arial Narrow" panose="020B060602020203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pt-BR" sz="1200" dirty="0" smtClean="0">
                          <a:latin typeface="Arial Narrow" panose="020B0606020202030204" pitchFamily="34" charset="0"/>
                        </a:rPr>
                        <a:t>LINK180: elemento de treliça</a:t>
                      </a:r>
                      <a:endParaRPr lang="en-US" sz="1200" dirty="0">
                        <a:latin typeface="Arial Narrow" panose="020B060602020203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pt-BR" sz="1200" dirty="0" smtClean="0">
                          <a:latin typeface="Arial Narrow" panose="020B0606020202030204" pitchFamily="34" charset="0"/>
                        </a:rPr>
                        <a:t>Sintaxe, uso de variáveis, Help</a:t>
                      </a:r>
                      <a:endParaRPr lang="en-US" sz="1200" dirty="0">
                        <a:latin typeface="Arial Narrow" panose="020B0606020202030204"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370840">
                <a:tc vMerge="1">
                  <a:txBody>
                    <a:bodyPr/>
                    <a:lstStyle/>
                    <a:p>
                      <a:endParaRPr lang="en-US" dirty="0"/>
                    </a:p>
                  </a:txBody>
                  <a:tcPr/>
                </a:tc>
                <a:tc>
                  <a:txBody>
                    <a:bodyPr/>
                    <a:lstStyle/>
                    <a:p>
                      <a:pPr algn="ctr"/>
                      <a:r>
                        <a:rPr lang="pt-BR" sz="1200" b="1" dirty="0" smtClean="0">
                          <a:latin typeface="Arial Narrow" panose="020B0606020202030204" pitchFamily="34" charset="0"/>
                        </a:rPr>
                        <a:t>02</a:t>
                      </a:r>
                      <a:endParaRPr lang="en-US" sz="1200" b="1"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pt-BR" sz="1200" dirty="0" smtClean="0">
                          <a:latin typeface="Arial Narrow" panose="020B0606020202030204" pitchFamily="34" charset="0"/>
                        </a:rPr>
                        <a:t>18/03/2019</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pt-BR" sz="1200" dirty="0" smtClean="0">
                          <a:latin typeface="Arial Narrow" panose="020B0606020202030204" pitchFamily="34" charset="0"/>
                        </a:rPr>
                        <a:t>BEAM188: elemento de viga</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pt-BR" sz="1200" dirty="0" smtClean="0">
                          <a:latin typeface="Arial Narrow" panose="020B0606020202030204" pitchFamily="34" charset="0"/>
                        </a:rPr>
                        <a:t>Loops, captura de imagens</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370840">
                <a:tc vMerge="1">
                  <a:txBody>
                    <a:bodyPr/>
                    <a:lstStyle/>
                    <a:p>
                      <a:endParaRPr lang="en-US" dirty="0"/>
                    </a:p>
                  </a:txBody>
                  <a:tcPr/>
                </a:tc>
                <a:tc>
                  <a:txBody>
                    <a:bodyPr/>
                    <a:lstStyle/>
                    <a:p>
                      <a:pPr algn="ctr"/>
                      <a:r>
                        <a:rPr lang="pt-BR" sz="1200" b="1" dirty="0" smtClean="0">
                          <a:latin typeface="Arial Narrow" panose="020B0606020202030204" pitchFamily="34" charset="0"/>
                        </a:rPr>
                        <a:t>03</a:t>
                      </a:r>
                      <a:endParaRPr lang="en-US" sz="1200" b="1"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pt-BR" sz="1200" dirty="0" smtClean="0">
                          <a:latin typeface="Arial Narrow" panose="020B0606020202030204" pitchFamily="34" charset="0"/>
                        </a:rPr>
                        <a:t>25/03/2019</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pt-BR" sz="1200" dirty="0" smtClean="0">
                          <a:latin typeface="Arial Narrow" panose="020B0606020202030204" pitchFamily="34" charset="0"/>
                        </a:rPr>
                        <a:t>BEAM188: elemento de viga</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pt-BR" sz="1200" dirty="0" smtClean="0">
                          <a:latin typeface="Arial Narrow" panose="020B0606020202030204" pitchFamily="34" charset="0"/>
                        </a:rPr>
                        <a:t>Vetores, extração de resultados</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370840">
                <a:tc vMerge="1">
                  <a:txBody>
                    <a:bodyPr/>
                    <a:lstStyle/>
                    <a:p>
                      <a:endParaRPr lang="en-US" dirty="0"/>
                    </a:p>
                  </a:txBody>
                  <a:tcPr/>
                </a:tc>
                <a:tc>
                  <a:txBody>
                    <a:bodyPr/>
                    <a:lstStyle/>
                    <a:p>
                      <a:pPr algn="ctr"/>
                      <a:r>
                        <a:rPr lang="pt-BR" sz="1200" b="1" dirty="0" smtClean="0">
                          <a:latin typeface="Arial Narrow" panose="020B0606020202030204" pitchFamily="34" charset="0"/>
                        </a:rPr>
                        <a:t>04</a:t>
                      </a:r>
                      <a:endParaRPr lang="en-US" sz="1200" b="1"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pt-BR" sz="1200" dirty="0" smtClean="0">
                          <a:latin typeface="Arial Narrow" panose="020B0606020202030204" pitchFamily="34" charset="0"/>
                        </a:rPr>
                        <a:t>01/04/2019</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pt-BR" sz="1200" dirty="0" smtClean="0">
                          <a:latin typeface="Arial Narrow" panose="020B0606020202030204" pitchFamily="34" charset="0"/>
                        </a:rPr>
                        <a:t>SHELL181:</a:t>
                      </a:r>
                      <a:r>
                        <a:rPr lang="pt-BR" sz="1200" baseline="0" dirty="0" smtClean="0">
                          <a:latin typeface="Arial Narrow" panose="020B0606020202030204" pitchFamily="34" charset="0"/>
                        </a:rPr>
                        <a:t> elemento de casca</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pt-BR" sz="1200" dirty="0" smtClean="0">
                          <a:latin typeface="Arial Narrow" panose="020B0606020202030204" pitchFamily="34" charset="0"/>
                        </a:rPr>
                        <a:t>-</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370840">
                <a:tc vMerge="1">
                  <a:txBody>
                    <a:bodyPr/>
                    <a:lstStyle/>
                    <a:p>
                      <a:endParaRPr lang="en-US" dirty="0"/>
                    </a:p>
                  </a:txBody>
                  <a:tcPr/>
                </a:tc>
                <a:tc>
                  <a:txBody>
                    <a:bodyPr/>
                    <a:lstStyle/>
                    <a:p>
                      <a:pPr algn="ctr"/>
                      <a:r>
                        <a:rPr lang="pt-BR" sz="1200" b="1" dirty="0" smtClean="0">
                          <a:latin typeface="Arial Narrow" panose="020B0606020202030204" pitchFamily="34" charset="0"/>
                        </a:rPr>
                        <a:t>05</a:t>
                      </a:r>
                      <a:endParaRPr lang="en-US" sz="1200" b="1"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pt-BR" sz="1200" dirty="0" smtClean="0">
                          <a:latin typeface="Arial Narrow" panose="020B0606020202030204" pitchFamily="34" charset="0"/>
                        </a:rPr>
                        <a:t>08/04/2019</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pt-BR" sz="1200" dirty="0" smtClean="0">
                          <a:latin typeface="Arial Narrow" panose="020B0606020202030204" pitchFamily="34" charset="0"/>
                        </a:rPr>
                        <a:t>Malha, conectividade &amp; seleção</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pt-BR" sz="1200" dirty="0" smtClean="0">
                          <a:latin typeface="Arial Narrow" panose="020B0606020202030204" pitchFamily="34" charset="0"/>
                        </a:rPr>
                        <a:t>Condicionais, seleção</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r>
              <a:tr h="370840">
                <a:tc rowSpan="5">
                  <a:txBody>
                    <a:bodyPr/>
                    <a:lstStyle/>
                    <a:p>
                      <a:pPr algn="ctr"/>
                      <a:r>
                        <a:rPr lang="pt-BR" sz="1100" b="1" dirty="0" smtClean="0">
                          <a:latin typeface="Arial Narrow" panose="020B0606020202030204" pitchFamily="34" charset="0"/>
                        </a:rPr>
                        <a:t>MÓDULO 2</a:t>
                      </a:r>
                    </a:p>
                    <a:p>
                      <a:pPr algn="ctr"/>
                      <a:r>
                        <a:rPr lang="pt-BR" sz="1200" baseline="0" dirty="0" smtClean="0">
                          <a:latin typeface="Arial Narrow" panose="020B0606020202030204" pitchFamily="34" charset="0"/>
                        </a:rPr>
                        <a:t>Estrutural</a:t>
                      </a:r>
                    </a:p>
                    <a:p>
                      <a:pPr algn="ctr"/>
                      <a:r>
                        <a:rPr lang="pt-BR" sz="1200" baseline="0" dirty="0" smtClean="0">
                          <a:latin typeface="Arial Narrow" panose="020B0606020202030204" pitchFamily="34" charset="0"/>
                        </a:rPr>
                        <a:t>(15h)</a:t>
                      </a:r>
                      <a:endParaRPr lang="en-US" sz="1200" dirty="0">
                        <a:latin typeface="Arial Narrow" panose="020B0606020202030204" pitchFamily="34" charset="0"/>
                      </a:endParaRPr>
                    </a:p>
                  </a:txBody>
                  <a:tcPr vert="vert27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pt-BR" sz="1200" b="1" dirty="0" smtClean="0">
                          <a:latin typeface="Arial Narrow" panose="020B0606020202030204" pitchFamily="34" charset="0"/>
                        </a:rPr>
                        <a:t>06</a:t>
                      </a:r>
                      <a:endParaRPr lang="en-US" sz="1200" b="1"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pt-BR" sz="1200" dirty="0" smtClean="0">
                          <a:latin typeface="Arial Narrow" panose="020B0606020202030204" pitchFamily="34" charset="0"/>
                        </a:rPr>
                        <a:t>15/04/2019</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r>
                        <a:rPr lang="pt-BR" sz="1200" dirty="0" smtClean="0">
                          <a:latin typeface="Arial Narrow" panose="020B0606020202030204" pitchFamily="34" charset="0"/>
                        </a:rPr>
                        <a:t>Flambagem</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r>
                        <a:rPr lang="pt-BR" sz="1200" dirty="0" smtClean="0">
                          <a:latin typeface="Arial Narrow" panose="020B0606020202030204" pitchFamily="34" charset="0"/>
                        </a:rPr>
                        <a:t>-</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r>
              <a:tr h="370840">
                <a:tc vMerge="1">
                  <a:txBody>
                    <a:bodyPr/>
                    <a:lstStyle/>
                    <a:p>
                      <a:endParaRPr lang="en-US" dirty="0"/>
                    </a:p>
                  </a:txBody>
                  <a:tcPr/>
                </a:tc>
                <a:tc>
                  <a:txBody>
                    <a:bodyPr/>
                    <a:lstStyle/>
                    <a:p>
                      <a:pPr algn="ctr"/>
                      <a:r>
                        <a:rPr lang="pt-BR" sz="1200" b="1" dirty="0" smtClean="0">
                          <a:latin typeface="Arial Narrow" panose="020B0606020202030204" pitchFamily="34" charset="0"/>
                        </a:rPr>
                        <a:t>07</a:t>
                      </a:r>
                      <a:endParaRPr lang="en-US" sz="1200" b="1"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pt-BR" sz="1200" dirty="0" smtClean="0">
                          <a:latin typeface="Arial Narrow" panose="020B0606020202030204" pitchFamily="34" charset="0"/>
                        </a:rPr>
                        <a:t>22/04/2019</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r>
                        <a:rPr lang="pt-BR" sz="1200" dirty="0" smtClean="0">
                          <a:latin typeface="Arial Narrow" panose="020B0606020202030204" pitchFamily="34" charset="0"/>
                        </a:rPr>
                        <a:t>Imperfeições geométricas</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r>
                        <a:rPr lang="pt-BR" sz="1200" dirty="0" smtClean="0">
                          <a:latin typeface="Arial Narrow" panose="020B0606020202030204" pitchFamily="34" charset="0"/>
                        </a:rPr>
                        <a:t>Gráficos, escrever em arquivo</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r>
              <a:tr h="370840">
                <a:tc vMerge="1">
                  <a:txBody>
                    <a:bodyPr/>
                    <a:lstStyle/>
                    <a:p>
                      <a:endParaRPr lang="en-US" dirty="0"/>
                    </a:p>
                  </a:txBody>
                  <a:tcPr/>
                </a:tc>
                <a:tc>
                  <a:txBody>
                    <a:bodyPr/>
                    <a:lstStyle/>
                    <a:p>
                      <a:pPr algn="ctr"/>
                      <a:r>
                        <a:rPr lang="pt-BR" sz="1200" b="1" dirty="0" smtClean="0">
                          <a:latin typeface="Arial Narrow" panose="020B0606020202030204" pitchFamily="34" charset="0"/>
                        </a:rPr>
                        <a:t>08</a:t>
                      </a:r>
                      <a:endParaRPr lang="en-US" sz="1200" b="1"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pt-BR" sz="1200" dirty="0" smtClean="0">
                          <a:latin typeface="Arial Narrow" panose="020B0606020202030204" pitchFamily="34" charset="0"/>
                        </a:rPr>
                        <a:t>29/04/2019</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r>
                        <a:rPr lang="pt-BR" sz="1200" dirty="0" smtClean="0">
                          <a:latin typeface="Arial Narrow" panose="020B0606020202030204" pitchFamily="34" charset="0"/>
                        </a:rPr>
                        <a:t>Não-linearidade geométrica</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r>
                        <a:rPr lang="pt-BR" sz="1200" dirty="0" smtClean="0">
                          <a:latin typeface="Arial Narrow" panose="020B0606020202030204" pitchFamily="34" charset="0"/>
                        </a:rPr>
                        <a:t>-</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r>
              <a:tr h="370840">
                <a:tc vMerge="1">
                  <a:txBody>
                    <a:bodyPr/>
                    <a:lstStyle/>
                    <a:p>
                      <a:endParaRPr lang="en-US" dirty="0"/>
                    </a:p>
                  </a:txBody>
                  <a:tcPr/>
                </a:tc>
                <a:tc>
                  <a:txBody>
                    <a:bodyPr/>
                    <a:lstStyle/>
                    <a:p>
                      <a:pPr algn="ctr"/>
                      <a:r>
                        <a:rPr lang="pt-BR" sz="1200" b="1" dirty="0" smtClean="0">
                          <a:latin typeface="Arial Narrow" panose="020B0606020202030204" pitchFamily="34" charset="0"/>
                        </a:rPr>
                        <a:t>09</a:t>
                      </a:r>
                      <a:endParaRPr lang="en-US" sz="1200" b="1"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pt-BR" sz="1200" dirty="0" smtClean="0">
                          <a:latin typeface="Arial Narrow" panose="020B0606020202030204" pitchFamily="34" charset="0"/>
                        </a:rPr>
                        <a:t>06/05/2019</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r>
                        <a:rPr lang="pt-BR" sz="1200" dirty="0" smtClean="0">
                          <a:latin typeface="Arial Narrow" panose="020B0606020202030204" pitchFamily="34" charset="0"/>
                        </a:rPr>
                        <a:t>Não-linearidade</a:t>
                      </a:r>
                      <a:r>
                        <a:rPr lang="pt-BR" sz="1200" baseline="0" dirty="0" smtClean="0">
                          <a:latin typeface="Arial Narrow" panose="020B0606020202030204" pitchFamily="34" charset="0"/>
                        </a:rPr>
                        <a:t> física</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r>
                        <a:rPr lang="pt-BR" sz="1200" dirty="0" smtClean="0">
                          <a:latin typeface="Arial Narrow" panose="020B0606020202030204" pitchFamily="34" charset="0"/>
                        </a:rPr>
                        <a:t>Subrotinas, tabelas</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r>
              <a:tr h="370840">
                <a:tc vMerge="1">
                  <a:txBody>
                    <a:bodyPr/>
                    <a:lstStyle/>
                    <a:p>
                      <a:endParaRPr lang="en-US" dirty="0"/>
                    </a:p>
                  </a:txBody>
                  <a:tcPr/>
                </a:tc>
                <a:tc>
                  <a:txBody>
                    <a:bodyPr/>
                    <a:lstStyle/>
                    <a:p>
                      <a:pPr algn="ctr"/>
                      <a:r>
                        <a:rPr lang="pt-BR" sz="1200" b="1" dirty="0" smtClean="0">
                          <a:latin typeface="Arial Narrow" panose="020B0606020202030204" pitchFamily="34" charset="0"/>
                        </a:rPr>
                        <a:t>10</a:t>
                      </a:r>
                      <a:endParaRPr lang="en-US" sz="1200" b="1"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pt-BR" sz="1200" dirty="0" smtClean="0">
                          <a:latin typeface="Arial Narrow" panose="020B0606020202030204" pitchFamily="34" charset="0"/>
                        </a:rPr>
                        <a:t>13/05/2019</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r>
                        <a:rPr lang="pt-BR" sz="1200" dirty="0" smtClean="0">
                          <a:latin typeface="Arial Narrow" panose="020B0606020202030204" pitchFamily="34" charset="0"/>
                        </a:rPr>
                        <a:t>Load steps, convergência</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r>
                        <a:rPr lang="pt-BR" sz="1200" i="1" dirty="0" smtClean="0">
                          <a:latin typeface="Arial Narrow" panose="020B0606020202030204" pitchFamily="34" charset="0"/>
                        </a:rPr>
                        <a:t>Batch</a:t>
                      </a:r>
                      <a:r>
                        <a:rPr lang="pt-BR" sz="1200" i="1" baseline="0" dirty="0" smtClean="0">
                          <a:latin typeface="Arial Narrow" panose="020B0606020202030204" pitchFamily="34" charset="0"/>
                        </a:rPr>
                        <a:t> </a:t>
                      </a:r>
                      <a:r>
                        <a:rPr lang="pt-BR" sz="1200" i="1" baseline="0" dirty="0" err="1" smtClean="0">
                          <a:latin typeface="Arial Narrow" panose="020B0606020202030204" pitchFamily="34" charset="0"/>
                        </a:rPr>
                        <a:t>mode</a:t>
                      </a:r>
                      <a:r>
                        <a:rPr lang="pt-BR" sz="1200" i="0" baseline="0" dirty="0" smtClean="0">
                          <a:latin typeface="Arial Narrow" panose="020B0606020202030204" pitchFamily="34" charset="0"/>
                        </a:rPr>
                        <a:t>, análise paramétrica</a:t>
                      </a:r>
                      <a:endParaRPr lang="en-US" sz="1200" i="1"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r>
              <a:tr h="370840">
                <a:tc rowSpan="2">
                  <a:txBody>
                    <a:bodyPr/>
                    <a:lstStyle/>
                    <a:p>
                      <a:pPr algn="ctr"/>
                      <a:r>
                        <a:rPr lang="pt-BR" sz="1100" b="1" dirty="0" smtClean="0">
                          <a:latin typeface="Arial Narrow" panose="020B0606020202030204" pitchFamily="34" charset="0"/>
                        </a:rPr>
                        <a:t>MÓDULO 3</a:t>
                      </a:r>
                    </a:p>
                    <a:p>
                      <a:pPr algn="ctr"/>
                      <a:r>
                        <a:rPr lang="pt-BR" sz="1200" dirty="0" smtClean="0">
                          <a:latin typeface="Arial Narrow" panose="020B0606020202030204" pitchFamily="34" charset="0"/>
                        </a:rPr>
                        <a:t>Calor</a:t>
                      </a:r>
                    </a:p>
                    <a:p>
                      <a:pPr algn="ctr"/>
                      <a:r>
                        <a:rPr lang="pt-BR" sz="1200" dirty="0" smtClean="0">
                          <a:latin typeface="Arial Narrow" panose="020B0606020202030204" pitchFamily="34" charset="0"/>
                        </a:rPr>
                        <a:t>(6h)</a:t>
                      </a:r>
                      <a:endParaRPr lang="en-US" sz="1200" dirty="0">
                        <a:latin typeface="Arial Narrow" panose="020B0606020202030204" pitchFamily="34" charset="0"/>
                      </a:endParaRPr>
                    </a:p>
                  </a:txBody>
                  <a:tcPr vert="vert27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pt-BR" sz="1200" b="1" dirty="0" smtClean="0">
                          <a:latin typeface="Arial Narrow" panose="020B0606020202030204" pitchFamily="34" charset="0"/>
                        </a:rPr>
                        <a:t>11</a:t>
                      </a:r>
                      <a:endParaRPr lang="en-US" sz="1200" b="1"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pt-BR" sz="1200" dirty="0" smtClean="0">
                          <a:latin typeface="Arial Narrow" panose="020B0606020202030204" pitchFamily="34" charset="0"/>
                        </a:rPr>
                        <a:t>20/05/2019</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60000"/>
                        <a:lumOff val="40000"/>
                      </a:schemeClr>
                    </a:solidFill>
                  </a:tcPr>
                </a:tc>
                <a:tc>
                  <a:txBody>
                    <a:bodyPr/>
                    <a:lstStyle/>
                    <a:p>
                      <a:r>
                        <a:rPr lang="pt-BR" sz="1200" dirty="0" smtClean="0">
                          <a:latin typeface="Arial Narrow" panose="020B0606020202030204" pitchFamily="34" charset="0"/>
                        </a:rPr>
                        <a:t>Condução &amp; convecção</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60000"/>
                        <a:lumOff val="40000"/>
                      </a:schemeClr>
                    </a:solidFill>
                  </a:tcPr>
                </a:tc>
                <a:tc>
                  <a:txBody>
                    <a:bodyPr/>
                    <a:lstStyle/>
                    <a:p>
                      <a:r>
                        <a:rPr lang="pt-BR" sz="1200" dirty="0" smtClean="0">
                          <a:latin typeface="Arial Narrow" panose="020B0606020202030204" pitchFamily="34" charset="0"/>
                        </a:rPr>
                        <a:t>-</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60000"/>
                        <a:lumOff val="40000"/>
                      </a:schemeClr>
                    </a:solidFill>
                  </a:tcPr>
                </a:tc>
              </a:tr>
              <a:tr h="370840">
                <a:tc vMerge="1">
                  <a:txBody>
                    <a:bodyPr/>
                    <a:lstStyle/>
                    <a:p>
                      <a:endParaRPr lang="en-US" dirty="0"/>
                    </a:p>
                  </a:txBody>
                  <a:tcPr/>
                </a:tc>
                <a:tc>
                  <a:txBody>
                    <a:bodyPr/>
                    <a:lstStyle/>
                    <a:p>
                      <a:pPr algn="ctr"/>
                      <a:r>
                        <a:rPr lang="pt-BR" sz="1200" b="1" dirty="0" smtClean="0">
                          <a:latin typeface="Arial Narrow" panose="020B0606020202030204" pitchFamily="34" charset="0"/>
                        </a:rPr>
                        <a:t>12</a:t>
                      </a:r>
                      <a:endParaRPr lang="en-US" sz="1200" b="1"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60000"/>
                        <a:lumOff val="40000"/>
                      </a:schemeClr>
                    </a:solidFill>
                  </a:tcPr>
                </a:tc>
                <a:tc>
                  <a:txBody>
                    <a:bodyPr/>
                    <a:lstStyle/>
                    <a:p>
                      <a:pPr algn="ctr"/>
                      <a:r>
                        <a:rPr lang="pt-BR" sz="1200" dirty="0" smtClean="0">
                          <a:latin typeface="Arial Narrow" panose="020B0606020202030204" pitchFamily="34" charset="0"/>
                        </a:rPr>
                        <a:t>27/05/2019</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60000"/>
                        <a:lumOff val="40000"/>
                      </a:schemeClr>
                    </a:solidFill>
                  </a:tcPr>
                </a:tc>
                <a:tc>
                  <a:txBody>
                    <a:bodyPr/>
                    <a:lstStyle/>
                    <a:p>
                      <a:r>
                        <a:rPr lang="pt-BR" sz="1200" dirty="0" smtClean="0">
                          <a:latin typeface="Arial Narrow" panose="020B0606020202030204" pitchFamily="34" charset="0"/>
                        </a:rPr>
                        <a:t>Radiação</a:t>
                      </a:r>
                      <a:r>
                        <a:rPr lang="pt-BR" sz="1200" baseline="0" dirty="0" smtClean="0">
                          <a:latin typeface="Arial Narrow" panose="020B0606020202030204" pitchFamily="34" charset="0"/>
                        </a:rPr>
                        <a:t> &amp; termo-estrutural</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60000"/>
                        <a:lumOff val="40000"/>
                      </a:schemeClr>
                    </a:solidFill>
                  </a:tcPr>
                </a:tc>
                <a:tc>
                  <a:txBody>
                    <a:bodyPr/>
                    <a:lstStyle/>
                    <a:p>
                      <a:r>
                        <a:rPr lang="pt-BR" sz="1200" dirty="0" smtClean="0">
                          <a:latin typeface="Arial Narrow" panose="020B0606020202030204" pitchFamily="34" charset="0"/>
                        </a:rPr>
                        <a:t>Monitoramento, interrupção</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60000"/>
                        <a:lumOff val="40000"/>
                      </a:schemeClr>
                    </a:solidFill>
                  </a:tcPr>
                </a:tc>
              </a:tr>
              <a:tr h="370840">
                <a:tc rowSpan="2">
                  <a:txBody>
                    <a:bodyPr/>
                    <a:lstStyle/>
                    <a:p>
                      <a:pPr algn="ctr"/>
                      <a:r>
                        <a:rPr lang="pt-BR" sz="1100" b="1" dirty="0" smtClean="0">
                          <a:latin typeface="Arial Narrow" panose="020B0606020202030204" pitchFamily="34" charset="0"/>
                        </a:rPr>
                        <a:t>MÓDULO 4</a:t>
                      </a:r>
                      <a:r>
                        <a:rPr lang="pt-BR" sz="1200" dirty="0" smtClean="0">
                          <a:latin typeface="Arial Narrow" panose="020B0606020202030204" pitchFamily="34" charset="0"/>
                        </a:rPr>
                        <a:t/>
                      </a:r>
                      <a:br>
                        <a:rPr lang="pt-BR" sz="1200" dirty="0" smtClean="0">
                          <a:latin typeface="Arial Narrow" panose="020B0606020202030204" pitchFamily="34" charset="0"/>
                        </a:rPr>
                      </a:br>
                      <a:r>
                        <a:rPr lang="pt-BR" sz="1200" dirty="0" smtClean="0">
                          <a:latin typeface="Arial Narrow" panose="020B0606020202030204" pitchFamily="34" charset="0"/>
                        </a:rPr>
                        <a:t>Concreto</a:t>
                      </a:r>
                      <a:r>
                        <a:rPr lang="pt-BR" sz="1200" baseline="0" dirty="0" smtClean="0">
                          <a:latin typeface="Arial Narrow" panose="020B0606020202030204" pitchFamily="34" charset="0"/>
                        </a:rPr>
                        <a:t> (6h)</a:t>
                      </a:r>
                      <a:endParaRPr lang="en-US" sz="1200" dirty="0">
                        <a:latin typeface="Arial Narrow" panose="020B0606020202030204" pitchFamily="34" charset="0"/>
                      </a:endParaRPr>
                    </a:p>
                  </a:txBody>
                  <a:tcPr vert="vert27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pt-BR" sz="1200" b="1" dirty="0" smtClean="0">
                          <a:latin typeface="Arial Narrow" panose="020B0606020202030204" pitchFamily="34" charset="0"/>
                        </a:rPr>
                        <a:t>13</a:t>
                      </a:r>
                      <a:endParaRPr lang="en-US" sz="1200" b="1"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pt-BR" sz="1200" dirty="0" smtClean="0">
                          <a:latin typeface="Arial Narrow" panose="020B0606020202030204" pitchFamily="34" charset="0"/>
                        </a:rPr>
                        <a:t>03/06/2019</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r>
                        <a:rPr lang="pt-BR" sz="1200" dirty="0" smtClean="0">
                          <a:latin typeface="Arial Narrow" panose="020B0606020202030204" pitchFamily="34" charset="0"/>
                        </a:rPr>
                        <a:t>Concreto simples</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r>
                        <a:rPr lang="pt-BR" sz="1200" dirty="0" smtClean="0">
                          <a:latin typeface="Arial Narrow" panose="020B0606020202030204" pitchFamily="34" charset="0"/>
                        </a:rPr>
                        <a:t>-</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40000"/>
                        <a:lumOff val="60000"/>
                      </a:schemeClr>
                    </a:solidFill>
                  </a:tcPr>
                </a:tc>
              </a:tr>
              <a:tr h="370840">
                <a:tc vMerge="1">
                  <a:txBody>
                    <a:bodyPr/>
                    <a:lstStyle/>
                    <a:p>
                      <a:endParaRPr lang="en-US" dirty="0"/>
                    </a:p>
                  </a:txBody>
                  <a:tcPr/>
                </a:tc>
                <a:tc>
                  <a:txBody>
                    <a:bodyPr/>
                    <a:lstStyle/>
                    <a:p>
                      <a:pPr algn="ctr"/>
                      <a:r>
                        <a:rPr lang="pt-BR" sz="1200" b="1" dirty="0" smtClean="0">
                          <a:latin typeface="Arial Narrow" panose="020B0606020202030204" pitchFamily="34" charset="0"/>
                        </a:rPr>
                        <a:t>14</a:t>
                      </a:r>
                      <a:endParaRPr lang="en-US" sz="1200" b="1"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pPr algn="ctr"/>
                      <a:r>
                        <a:rPr lang="pt-BR" sz="1200" dirty="0" smtClean="0">
                          <a:latin typeface="Arial Narrow" panose="020B0606020202030204" pitchFamily="34" charset="0"/>
                        </a:rPr>
                        <a:t>10/06/2019</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r>
                        <a:rPr lang="pt-BR" sz="1200" dirty="0" smtClean="0">
                          <a:latin typeface="Arial Narrow" panose="020B0606020202030204" pitchFamily="34" charset="0"/>
                        </a:rPr>
                        <a:t>Concreto armado</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40000"/>
                        <a:lumOff val="60000"/>
                      </a:schemeClr>
                    </a:solidFill>
                  </a:tcPr>
                </a:tc>
                <a:tc>
                  <a:txBody>
                    <a:bodyPr/>
                    <a:lstStyle/>
                    <a:p>
                      <a:r>
                        <a:rPr lang="pt-BR" sz="1200" dirty="0" smtClean="0">
                          <a:latin typeface="Arial Narrow" panose="020B0606020202030204" pitchFamily="34" charset="0"/>
                        </a:rPr>
                        <a:t>Diretórios, animações</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40000"/>
                        <a:lumOff val="60000"/>
                      </a:schemeClr>
                    </a:solidFill>
                  </a:tcPr>
                </a:tc>
              </a:tr>
              <a:tr h="370840">
                <a:tc rowSpan="2">
                  <a:txBody>
                    <a:bodyPr/>
                    <a:lstStyle/>
                    <a:p>
                      <a:pPr algn="ctr"/>
                      <a:r>
                        <a:rPr lang="pt-BR" sz="1100" b="1" dirty="0" smtClean="0">
                          <a:latin typeface="Arial Narrow" panose="020B0606020202030204" pitchFamily="34" charset="0"/>
                        </a:rPr>
                        <a:t>MÓDULO 5</a:t>
                      </a:r>
                    </a:p>
                    <a:p>
                      <a:pPr algn="ctr"/>
                      <a:r>
                        <a:rPr lang="pt-BR" sz="1200" dirty="0" smtClean="0">
                          <a:latin typeface="Arial Narrow" panose="020B0606020202030204" pitchFamily="34" charset="0"/>
                        </a:rPr>
                        <a:t>Dinâmica (6h)</a:t>
                      </a:r>
                      <a:endParaRPr lang="en-US" sz="1200" dirty="0">
                        <a:latin typeface="Arial Narrow" panose="020B0606020202030204" pitchFamily="34" charset="0"/>
                      </a:endParaRPr>
                    </a:p>
                  </a:txBody>
                  <a:tcPr vert="vert27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c>
                  <a:txBody>
                    <a:bodyPr/>
                    <a:lstStyle/>
                    <a:p>
                      <a:pPr algn="ctr"/>
                      <a:r>
                        <a:rPr lang="pt-BR" sz="1200" b="1" dirty="0" smtClean="0">
                          <a:latin typeface="Arial Narrow" panose="020B0606020202030204" pitchFamily="34" charset="0"/>
                        </a:rPr>
                        <a:t>15</a:t>
                      </a:r>
                      <a:endParaRPr lang="en-US" sz="1200" b="1"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c>
                  <a:txBody>
                    <a:bodyPr/>
                    <a:lstStyle/>
                    <a:p>
                      <a:pPr algn="ctr"/>
                      <a:r>
                        <a:rPr lang="pt-BR" sz="1200" dirty="0" smtClean="0">
                          <a:latin typeface="Arial Narrow" panose="020B0606020202030204" pitchFamily="34" charset="0"/>
                        </a:rPr>
                        <a:t>17/06/2019</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c>
                  <a:txBody>
                    <a:bodyPr/>
                    <a:lstStyle/>
                    <a:p>
                      <a:r>
                        <a:rPr lang="pt-BR" sz="1200" dirty="0" smtClean="0">
                          <a:latin typeface="Arial Narrow" panose="020B0606020202030204" pitchFamily="34" charset="0"/>
                        </a:rPr>
                        <a:t>Vibração livre &amp; carga harmônica</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c>
                  <a:txBody>
                    <a:bodyPr/>
                    <a:lstStyle/>
                    <a:p>
                      <a:r>
                        <a:rPr lang="pt-BR" sz="1200" dirty="0" smtClean="0">
                          <a:latin typeface="Arial Narrow" panose="020B0606020202030204" pitchFamily="34" charset="0"/>
                        </a:rPr>
                        <a:t>-</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r>
              <a:tr h="370840">
                <a:tc vMerge="1">
                  <a:txBody>
                    <a:bodyPr/>
                    <a:lstStyle/>
                    <a:p>
                      <a:endParaRPr lang="en-US" dirty="0"/>
                    </a:p>
                  </a:txBody>
                  <a:tcPr/>
                </a:tc>
                <a:tc>
                  <a:txBody>
                    <a:bodyPr/>
                    <a:lstStyle/>
                    <a:p>
                      <a:pPr algn="ctr"/>
                      <a:r>
                        <a:rPr lang="pt-BR" sz="1200" b="1" dirty="0" smtClean="0">
                          <a:latin typeface="Arial Narrow" panose="020B0606020202030204" pitchFamily="34" charset="0"/>
                        </a:rPr>
                        <a:t>16</a:t>
                      </a:r>
                      <a:endParaRPr lang="en-US" sz="1200" b="1"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c>
                  <a:txBody>
                    <a:bodyPr/>
                    <a:lstStyle/>
                    <a:p>
                      <a:pPr algn="ctr"/>
                      <a:r>
                        <a:rPr lang="pt-BR" sz="1200" dirty="0" smtClean="0">
                          <a:latin typeface="Arial Narrow" panose="020B0606020202030204" pitchFamily="34" charset="0"/>
                        </a:rPr>
                        <a:t>24/06/2019</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c>
                  <a:txBody>
                    <a:bodyPr/>
                    <a:lstStyle/>
                    <a:p>
                      <a:r>
                        <a:rPr lang="pt-BR" sz="1200" dirty="0" smtClean="0">
                          <a:latin typeface="Arial Narrow" panose="020B0606020202030204" pitchFamily="34" charset="0"/>
                        </a:rPr>
                        <a:t>Análise transiente</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c>
                  <a:txBody>
                    <a:bodyPr/>
                    <a:lstStyle/>
                    <a:p>
                      <a:r>
                        <a:rPr lang="pt-BR" sz="1200" dirty="0" smtClean="0">
                          <a:latin typeface="Arial Narrow" panose="020B0606020202030204" pitchFamily="34" charset="0"/>
                        </a:rPr>
                        <a:t>CMD: integração com </a:t>
                      </a:r>
                      <a:r>
                        <a:rPr lang="pt-BR" sz="1200" i="1" dirty="0" smtClean="0">
                          <a:latin typeface="Arial Narrow" panose="020B0606020202030204" pitchFamily="34" charset="0"/>
                        </a:rPr>
                        <a:t>Matlab</a:t>
                      </a:r>
                      <a:endParaRPr lang="en-US" sz="1200" dirty="0">
                        <a:latin typeface="Arial Narrow" panose="020B0606020202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99"/>
                    </a:solidFill>
                  </a:tcPr>
                </a:tc>
              </a:tr>
            </a:tbl>
          </a:graphicData>
        </a:graphic>
      </p:graphicFrame>
      <p:pic>
        <p:nvPicPr>
          <p:cNvPr id="3" name="Picture 2" descr="http://mwrf.com/site-files/mwrf.com/files/uploads/2012/07/ANSYS%20logo_shadow%20lef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8069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etalicas.files.wordpress.com/2009/05/montagem_08-model.png"/>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733" t="19381" r="2917" b="3142"/>
          <a:stretch/>
        </p:blipFill>
        <p:spPr bwMode="auto">
          <a:xfrm>
            <a:off x="952450" y="1340768"/>
            <a:ext cx="7229475" cy="4686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mwrf.com/site-files/mwrf.com/files/uploads/2012/07/ANSYS%20logo_shadow%20left.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smtClean="0">
                <a:solidFill>
                  <a:schemeClr val="tx2">
                    <a:lumMod val="75000"/>
                  </a:schemeClr>
                </a:solidFill>
                <a:latin typeface="BankGothic Lt BT" pitchFamily="34" charset="0"/>
              </a:rPr>
              <a:t>Método dos Elementos Finitos</a:t>
            </a:r>
            <a:endParaRPr lang="pt-BR" sz="2800" b="1" dirty="0">
              <a:solidFill>
                <a:schemeClr val="tx2">
                  <a:lumMod val="75000"/>
                </a:schemeClr>
              </a:solidFill>
              <a:latin typeface="BankGothic Lt BT" pitchFamily="34" charset="0"/>
            </a:endParaRPr>
          </a:p>
        </p:txBody>
      </p:sp>
    </p:spTree>
    <p:extLst>
      <p:ext uri="{BB962C8B-B14F-4D97-AF65-F5344CB8AC3E}">
        <p14:creationId xmlns:p14="http://schemas.microsoft.com/office/powerpoint/2010/main" val="8940033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785" y="522615"/>
            <a:ext cx="8954236" cy="4280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http://mwrf.com/site-files/mwrf.com/files/uploads/2012/07/ANSYS%20logo_shadow%20lef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31"/>
          <a:stretch/>
        </p:blipFill>
        <p:spPr bwMode="auto">
          <a:xfrm>
            <a:off x="7668342" y="6327861"/>
            <a:ext cx="1475657" cy="530139"/>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0" y="-2515"/>
            <a:ext cx="9144000" cy="523220"/>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pt-BR" sz="2800" b="1" dirty="0">
                <a:solidFill>
                  <a:schemeClr val="tx2">
                    <a:lumMod val="75000"/>
                  </a:schemeClr>
                </a:solidFill>
                <a:latin typeface="BankGothic Lt BT" pitchFamily="34" charset="0"/>
              </a:rPr>
              <a:t>Método dos Elementos Finitos</a:t>
            </a:r>
          </a:p>
        </p:txBody>
      </p:sp>
    </p:spTree>
    <p:extLst>
      <p:ext uri="{BB962C8B-B14F-4D97-AF65-F5344CB8AC3E}">
        <p14:creationId xmlns:p14="http://schemas.microsoft.com/office/powerpoint/2010/main" val="94396541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2559</TotalTime>
  <Words>3381</Words>
  <Application>Microsoft Office PowerPoint</Application>
  <PresentationFormat>Apresentação na tela (4:3)</PresentationFormat>
  <Paragraphs>438</Paragraphs>
  <Slides>32</Slides>
  <Notes>23</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32</vt:i4>
      </vt:variant>
    </vt:vector>
  </HeadingPairs>
  <TitlesOfParts>
    <vt:vector size="38" baseType="lpstr">
      <vt:lpstr>Arial</vt:lpstr>
      <vt:lpstr>Arial Narrow</vt:lpstr>
      <vt:lpstr>BankGothic Lt BT</vt:lpstr>
      <vt:lpstr>Calibri</vt:lpstr>
      <vt:lpstr>Cambria Math</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UserStone</dc:creator>
  <cp:lastModifiedBy>MrStone</cp:lastModifiedBy>
  <cp:revision>99</cp:revision>
  <dcterms:created xsi:type="dcterms:W3CDTF">2013-06-02T23:26:49Z</dcterms:created>
  <dcterms:modified xsi:type="dcterms:W3CDTF">2019-03-11T17:45:06Z</dcterms:modified>
</cp:coreProperties>
</file>